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3" r:id="rId3"/>
    <p:sldId id="337" r:id="rId4"/>
    <p:sldId id="279" r:id="rId5"/>
    <p:sldId id="321" r:id="rId6"/>
    <p:sldId id="343" r:id="rId7"/>
    <p:sldId id="334" r:id="rId8"/>
    <p:sldId id="338" r:id="rId9"/>
    <p:sldId id="332" r:id="rId10"/>
    <p:sldId id="312" r:id="rId11"/>
    <p:sldId id="326" r:id="rId12"/>
    <p:sldId id="325" r:id="rId13"/>
    <p:sldId id="331" r:id="rId14"/>
    <p:sldId id="327" r:id="rId15"/>
    <p:sldId id="330" r:id="rId16"/>
    <p:sldId id="320" r:id="rId17"/>
    <p:sldId id="324" r:id="rId18"/>
    <p:sldId id="272" r:id="rId19"/>
    <p:sldId id="339" r:id="rId20"/>
    <p:sldId id="340" r:id="rId21"/>
    <p:sldId id="313" r:id="rId22"/>
    <p:sldId id="345" r:id="rId23"/>
    <p:sldId id="344" r:id="rId24"/>
    <p:sldId id="341" r:id="rId25"/>
    <p:sldId id="317" r:id="rId26"/>
    <p:sldId id="318" r:id="rId27"/>
    <p:sldId id="319" r:id="rId28"/>
    <p:sldId id="346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  <p:guide orient="horz" pos="2260"/>
        <p:guide orient="horz" pos="2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FF47F-6D60-45D8-BF9D-2CAFB6BBE6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47CB601-0DAE-4761-95A7-E5CC14140F7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950709" y="62745"/>
          <a:ext cx="4687603" cy="3011805"/>
        </a:xfr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r>
            <a:rPr lang="cs-CZ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Kdo jsme?</a:t>
          </a:r>
        </a:p>
      </dgm:t>
    </dgm:pt>
    <dgm:pt modelId="{296BB1BD-2D3C-4942-A369-C291EF9E761E}" type="parTrans" cxnId="{A9F8087C-B3FC-4099-B2A6-7B5B79B355C1}">
      <dgm:prSet/>
      <dgm:spPr/>
      <dgm:t>
        <a:bodyPr/>
        <a:lstStyle/>
        <a:p>
          <a:endParaRPr lang="cs-CZ"/>
        </a:p>
      </dgm:t>
    </dgm:pt>
    <dgm:pt modelId="{17331CC2-5BAD-49EE-915C-C05BF7715F1F}" type="sibTrans" cxnId="{A9F8087C-B3FC-4099-B2A6-7B5B79B355C1}">
      <dgm:prSet/>
      <dgm:spPr/>
      <dgm:t>
        <a:bodyPr/>
        <a:lstStyle/>
        <a:p>
          <a:endParaRPr lang="cs-CZ"/>
        </a:p>
      </dgm:t>
    </dgm:pt>
    <dgm:pt modelId="{2BEF51F8-B74B-4E9E-AC10-473289BD5CD2}">
      <dgm:prSet phldrT="[Text]"/>
      <dgm:spPr>
        <a:xfrm>
          <a:off x="1852665" y="1900308"/>
          <a:ext cx="5057212" cy="3011805"/>
        </a:xfrm>
        <a:solidFill>
          <a:srgbClr val="FFC000">
            <a:lumMod val="60000"/>
            <a:lumOff val="40000"/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 můžeme/ Co umíme</a:t>
          </a:r>
        </a:p>
      </dgm:t>
    </dgm:pt>
    <dgm:pt modelId="{41F8AC1E-F339-4F85-A577-6B003114AA0B}" type="parTrans" cxnId="{92489E41-AF3B-47CF-ACDD-07E1990455A8}">
      <dgm:prSet/>
      <dgm:spPr/>
      <dgm:t>
        <a:bodyPr/>
        <a:lstStyle/>
        <a:p>
          <a:endParaRPr lang="cs-CZ"/>
        </a:p>
      </dgm:t>
    </dgm:pt>
    <dgm:pt modelId="{87802430-72F1-4C1E-BFC6-4001CB076733}" type="sibTrans" cxnId="{92489E41-AF3B-47CF-ACDD-07E1990455A8}">
      <dgm:prSet/>
      <dgm:spPr/>
      <dgm:t>
        <a:bodyPr/>
        <a:lstStyle/>
        <a:p>
          <a:endParaRPr lang="cs-CZ"/>
        </a:p>
      </dgm:t>
    </dgm:pt>
    <dgm:pt modelId="{A027BEA4-7B16-41F8-9754-F3D514B59000}">
      <dgm:prSet phldrT="[Text]"/>
      <dgm:spPr>
        <a:xfrm>
          <a:off x="-197927" y="1967953"/>
          <a:ext cx="4811358" cy="3011805"/>
        </a:xfr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 chceme?</a:t>
          </a:r>
        </a:p>
      </dgm:t>
    </dgm:pt>
    <dgm:pt modelId="{8C0F7A1F-5BBC-4FD4-9A3E-1050506E7215}" type="parTrans" cxnId="{39CBDE59-3464-4A10-8AD3-5373D744267A}">
      <dgm:prSet/>
      <dgm:spPr/>
      <dgm:t>
        <a:bodyPr/>
        <a:lstStyle/>
        <a:p>
          <a:endParaRPr lang="cs-CZ"/>
        </a:p>
      </dgm:t>
    </dgm:pt>
    <dgm:pt modelId="{B9A41F04-1BB5-4F08-88A3-CF870A66CE41}" type="sibTrans" cxnId="{39CBDE59-3464-4A10-8AD3-5373D744267A}">
      <dgm:prSet/>
      <dgm:spPr/>
      <dgm:t>
        <a:bodyPr/>
        <a:lstStyle/>
        <a:p>
          <a:endParaRPr lang="cs-CZ"/>
        </a:p>
      </dgm:t>
    </dgm:pt>
    <dgm:pt modelId="{1FE227BD-8050-4C1A-9FC6-7858F0404BB5}" type="pres">
      <dgm:prSet presAssocID="{3F2FF47F-6D60-45D8-BF9D-2CAFB6BBE646}" presName="compositeShape" presStyleCnt="0">
        <dgm:presLayoutVars>
          <dgm:chMax val="7"/>
          <dgm:dir/>
          <dgm:resizeHandles val="exact"/>
        </dgm:presLayoutVars>
      </dgm:prSet>
      <dgm:spPr/>
    </dgm:pt>
    <dgm:pt modelId="{EAD9E4B2-D469-49F8-8BF3-3B17AD2CB1AF}" type="pres">
      <dgm:prSet presAssocID="{F47CB601-0DAE-4761-95A7-E5CC14140F71}" presName="circ1" presStyleLbl="vennNode1" presStyleIdx="0" presStyleCnt="3" custScaleX="142542" custScaleY="130690" custLinFactNeighborX="-9899" custLinFactNeighborY="4657"/>
      <dgm:spPr>
        <a:prstGeom prst="ellipse">
          <a:avLst/>
        </a:prstGeom>
      </dgm:spPr>
    </dgm:pt>
    <dgm:pt modelId="{5C0262A2-C404-4438-A0F0-F672DA1CE58E}" type="pres">
      <dgm:prSet presAssocID="{F47CB601-0DAE-4761-95A7-E5CC14140F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5D5BD7-D706-4A09-A2F7-0B896E9B1B03}" type="pres">
      <dgm:prSet presAssocID="{2BEF51F8-B74B-4E9E-AC10-473289BD5CD2}" presName="circ2" presStyleLbl="vennNode1" presStyleIdx="1" presStyleCnt="3" custScaleX="143034" custScaleY="128464" custLinFactNeighborX="11834" custLinFactNeighborY="-1388"/>
      <dgm:spPr>
        <a:prstGeom prst="ellipse">
          <a:avLst/>
        </a:prstGeom>
      </dgm:spPr>
    </dgm:pt>
    <dgm:pt modelId="{948A786D-EE96-4E2E-BCF9-41B9BA4DEC32}" type="pres">
      <dgm:prSet presAssocID="{2BEF51F8-B74B-4E9E-AC10-473289BD5C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0FEC8C-8ECB-48F4-A2A4-E8C5A95F1B77}" type="pres">
      <dgm:prSet presAssocID="{A027BEA4-7B16-41F8-9754-F3D514B59000}" presName="circ3" presStyleLbl="vennNode1" presStyleIdx="2" presStyleCnt="3" custScaleX="145866" custScaleY="126650" custLinFactNeighborX="-6654" custLinFactNeighborY="-278"/>
      <dgm:spPr>
        <a:prstGeom prst="ellipse">
          <a:avLst/>
        </a:prstGeom>
      </dgm:spPr>
    </dgm:pt>
    <dgm:pt modelId="{71EEDB1D-1E1C-4AE0-B8C7-6D6B81C0D53B}" type="pres">
      <dgm:prSet presAssocID="{A027BEA4-7B16-41F8-9754-F3D514B590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0E5E413-EF99-44D4-B531-043A7ED930B4}" type="presOf" srcId="{3F2FF47F-6D60-45D8-BF9D-2CAFB6BBE646}" destId="{1FE227BD-8050-4C1A-9FC6-7858F0404BB5}" srcOrd="0" destOrd="0" presId="urn:microsoft.com/office/officeart/2005/8/layout/venn1"/>
    <dgm:cxn modelId="{342F7F1D-E54C-46ED-AC15-0AB27815E108}" type="presOf" srcId="{F47CB601-0DAE-4761-95A7-E5CC14140F71}" destId="{EAD9E4B2-D469-49F8-8BF3-3B17AD2CB1AF}" srcOrd="0" destOrd="0" presId="urn:microsoft.com/office/officeart/2005/8/layout/venn1"/>
    <dgm:cxn modelId="{92489E41-AF3B-47CF-ACDD-07E1990455A8}" srcId="{3F2FF47F-6D60-45D8-BF9D-2CAFB6BBE646}" destId="{2BEF51F8-B74B-4E9E-AC10-473289BD5CD2}" srcOrd="1" destOrd="0" parTransId="{41F8AC1E-F339-4F85-A577-6B003114AA0B}" sibTransId="{87802430-72F1-4C1E-BFC6-4001CB076733}"/>
    <dgm:cxn modelId="{1759A574-D382-4E1C-A990-EE93580847E7}" type="presOf" srcId="{F47CB601-0DAE-4761-95A7-E5CC14140F71}" destId="{5C0262A2-C404-4438-A0F0-F672DA1CE58E}" srcOrd="1" destOrd="0" presId="urn:microsoft.com/office/officeart/2005/8/layout/venn1"/>
    <dgm:cxn modelId="{39CBDE59-3464-4A10-8AD3-5373D744267A}" srcId="{3F2FF47F-6D60-45D8-BF9D-2CAFB6BBE646}" destId="{A027BEA4-7B16-41F8-9754-F3D514B59000}" srcOrd="2" destOrd="0" parTransId="{8C0F7A1F-5BBC-4FD4-9A3E-1050506E7215}" sibTransId="{B9A41F04-1BB5-4F08-88A3-CF870A66CE41}"/>
    <dgm:cxn modelId="{A9F8087C-B3FC-4099-B2A6-7B5B79B355C1}" srcId="{3F2FF47F-6D60-45D8-BF9D-2CAFB6BBE646}" destId="{F47CB601-0DAE-4761-95A7-E5CC14140F71}" srcOrd="0" destOrd="0" parTransId="{296BB1BD-2D3C-4942-A369-C291EF9E761E}" sibTransId="{17331CC2-5BAD-49EE-915C-C05BF7715F1F}"/>
    <dgm:cxn modelId="{8FF691A6-91E3-4524-A133-194B00E94C78}" type="presOf" srcId="{2BEF51F8-B74B-4E9E-AC10-473289BD5CD2}" destId="{705D5BD7-D706-4A09-A2F7-0B896E9B1B03}" srcOrd="0" destOrd="0" presId="urn:microsoft.com/office/officeart/2005/8/layout/venn1"/>
    <dgm:cxn modelId="{91B36FC3-00BA-4FBA-A9D5-752DFEED966D}" type="presOf" srcId="{A027BEA4-7B16-41F8-9754-F3D514B59000}" destId="{71EEDB1D-1E1C-4AE0-B8C7-6D6B81C0D53B}" srcOrd="1" destOrd="0" presId="urn:microsoft.com/office/officeart/2005/8/layout/venn1"/>
    <dgm:cxn modelId="{118950DA-C06A-476D-A645-D2F30F59EDAA}" type="presOf" srcId="{A027BEA4-7B16-41F8-9754-F3D514B59000}" destId="{3D0FEC8C-8ECB-48F4-A2A4-E8C5A95F1B77}" srcOrd="0" destOrd="0" presId="urn:microsoft.com/office/officeart/2005/8/layout/venn1"/>
    <dgm:cxn modelId="{FB51E0F5-C944-4A9C-8265-CC79E6B833B3}" type="presOf" srcId="{2BEF51F8-B74B-4E9E-AC10-473289BD5CD2}" destId="{948A786D-EE96-4E2E-BCF9-41B9BA4DEC32}" srcOrd="1" destOrd="0" presId="urn:microsoft.com/office/officeart/2005/8/layout/venn1"/>
    <dgm:cxn modelId="{F95847B0-F8AC-4BCE-A73C-FB1FC2BA4BAF}" type="presParOf" srcId="{1FE227BD-8050-4C1A-9FC6-7858F0404BB5}" destId="{EAD9E4B2-D469-49F8-8BF3-3B17AD2CB1AF}" srcOrd="0" destOrd="0" presId="urn:microsoft.com/office/officeart/2005/8/layout/venn1"/>
    <dgm:cxn modelId="{BD8BC03A-A1DC-48DB-88FF-4AF528B074F3}" type="presParOf" srcId="{1FE227BD-8050-4C1A-9FC6-7858F0404BB5}" destId="{5C0262A2-C404-4438-A0F0-F672DA1CE58E}" srcOrd="1" destOrd="0" presId="urn:microsoft.com/office/officeart/2005/8/layout/venn1"/>
    <dgm:cxn modelId="{B8853068-4A47-4676-93EC-7A237DDBF826}" type="presParOf" srcId="{1FE227BD-8050-4C1A-9FC6-7858F0404BB5}" destId="{705D5BD7-D706-4A09-A2F7-0B896E9B1B03}" srcOrd="2" destOrd="0" presId="urn:microsoft.com/office/officeart/2005/8/layout/venn1"/>
    <dgm:cxn modelId="{3C6DAFD5-F136-42AD-B9D1-A0BD6B7222D1}" type="presParOf" srcId="{1FE227BD-8050-4C1A-9FC6-7858F0404BB5}" destId="{948A786D-EE96-4E2E-BCF9-41B9BA4DEC32}" srcOrd="3" destOrd="0" presId="urn:microsoft.com/office/officeart/2005/8/layout/venn1"/>
    <dgm:cxn modelId="{7171514D-4769-4883-865E-F9C77D78CBA1}" type="presParOf" srcId="{1FE227BD-8050-4C1A-9FC6-7858F0404BB5}" destId="{3D0FEC8C-8ECB-48F4-A2A4-E8C5A95F1B77}" srcOrd="4" destOrd="0" presId="urn:microsoft.com/office/officeart/2005/8/layout/venn1"/>
    <dgm:cxn modelId="{72B9EB20-90D5-4813-8409-F588673BD72C}" type="presParOf" srcId="{1FE227BD-8050-4C1A-9FC6-7858F0404BB5}" destId="{71EEDB1D-1E1C-4AE0-B8C7-6D6B81C0D53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9E4B2-D469-49F8-8BF3-3B17AD2CB1AF}">
      <dsp:nvSpPr>
        <dsp:cNvPr id="0" name=""/>
        <dsp:cNvSpPr/>
      </dsp:nvSpPr>
      <dsp:spPr>
        <a:xfrm>
          <a:off x="914401" y="-243290"/>
          <a:ext cx="4308939" cy="395066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Kdo jsme?</a:t>
          </a:r>
        </a:p>
      </dsp:txBody>
      <dsp:txXfrm>
        <a:off x="1488926" y="448075"/>
        <a:ext cx="3159888" cy="1777797"/>
      </dsp:txXfrm>
    </dsp:sp>
    <dsp:sp modelId="{705D5BD7-D706-4A09-A2F7-0B896E9B1B03}">
      <dsp:nvSpPr>
        <dsp:cNvPr id="0" name=""/>
        <dsp:cNvSpPr/>
      </dsp:nvSpPr>
      <dsp:spPr>
        <a:xfrm>
          <a:off x="2369604" y="1496947"/>
          <a:ext cx="4323811" cy="3883371"/>
        </a:xfrm>
        <a:prstGeom prst="ellipse">
          <a:avLst/>
        </a:prstGeom>
        <a:solidFill>
          <a:srgbClr val="FFC000">
            <a:lumMod val="60000"/>
            <a:lumOff val="40000"/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 můžeme/ Co umíme</a:t>
          </a:r>
        </a:p>
      </dsp:txBody>
      <dsp:txXfrm>
        <a:off x="3691969" y="2500152"/>
        <a:ext cx="2594287" cy="2135854"/>
      </dsp:txXfrm>
    </dsp:sp>
    <dsp:sp modelId="{3D0FEC8C-8ECB-48F4-A2A4-E8C5A95F1B77}">
      <dsp:nvSpPr>
        <dsp:cNvPr id="0" name=""/>
        <dsp:cNvSpPr/>
      </dsp:nvSpPr>
      <dsp:spPr>
        <a:xfrm>
          <a:off x="0" y="1557920"/>
          <a:ext cx="4409421" cy="3828535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 chceme?</a:t>
          </a:r>
        </a:p>
      </dsp:txBody>
      <dsp:txXfrm>
        <a:off x="415220" y="2546958"/>
        <a:ext cx="2645652" cy="210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3/27/2021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0432" y="1738185"/>
            <a:ext cx="8163697" cy="2323069"/>
          </a:xfrm>
        </p:spPr>
        <p:txBody>
          <a:bodyPr/>
          <a:lstStyle/>
          <a:p>
            <a:r>
              <a:rPr lang="cs-CZ" sz="6600" dirty="0"/>
              <a:t>Jak využít </a:t>
            </a:r>
            <a:br>
              <a:rPr lang="cs-CZ" sz="6600" dirty="0"/>
            </a:br>
            <a:r>
              <a:rPr lang="cs-CZ" sz="6600" dirty="0"/>
              <a:t>své silné stránky </a:t>
            </a:r>
            <a:br>
              <a:rPr lang="cs-CZ" sz="6600" dirty="0"/>
            </a:br>
            <a:r>
              <a:rPr lang="cs-CZ" sz="6600" dirty="0"/>
              <a:t>při jednání s lidmi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9232" y="5168248"/>
            <a:ext cx="7891272" cy="892082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Miriam Vránová  2021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98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komunikace</a:t>
            </a:r>
            <a:br>
              <a:rPr lang="cs-CZ" dirty="0"/>
            </a:br>
            <a:r>
              <a:rPr lang="cs-CZ" dirty="0"/>
              <a:t>- 5 úrovní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38200" y="576649"/>
            <a:ext cx="6711696" cy="5138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Úroveň 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v běžných situacích jasně a srozumitelně formuluje své myšlenky jak v mluvené, tak písemné podobě,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naslouchá ostatním bez větších zádrhelů,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sdílí informace,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reaguje přiměřeně na vzniklou situaci,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jeho komunikace není vždy přesvědčivá</a:t>
            </a:r>
          </a:p>
        </p:txBody>
      </p:sp>
    </p:spTree>
    <p:extLst>
      <p:ext uri="{BB962C8B-B14F-4D97-AF65-F5344CB8AC3E}">
        <p14:creationId xmlns:p14="http://schemas.microsoft.com/office/powerpoint/2010/main" val="61121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2018" y="685801"/>
            <a:ext cx="3200400" cy="1579227"/>
          </a:xfrm>
        </p:spPr>
        <p:txBody>
          <a:bodyPr>
            <a:normAutofit/>
          </a:bodyPr>
          <a:lstStyle/>
          <a:p>
            <a:r>
              <a:rPr lang="cs-CZ" dirty="0"/>
              <a:t>Efektivní komunikace</a:t>
            </a:r>
            <a:br>
              <a:rPr lang="cs-CZ" dirty="0"/>
            </a:br>
            <a:r>
              <a:rPr lang="cs-CZ" dirty="0"/>
              <a:t>- 5 úrovní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79389" y="778079"/>
            <a:ext cx="6711696" cy="502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Úroveň 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jasně a srozumitelně formuluje své myšlenky jak v mluvené, tak písemné podobě,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naslouchá ostatním,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reaguje asertivně na vzniklou situaci,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dokáže svým projevem zaujmout ostatní,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toleruje názory ostatních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58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komunikace</a:t>
            </a:r>
            <a:br>
              <a:rPr lang="cs-CZ" dirty="0"/>
            </a:br>
            <a:r>
              <a:rPr lang="cs-CZ" dirty="0"/>
              <a:t>- 5 úrovní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38200" y="576649"/>
            <a:ext cx="6711696" cy="5138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Úroveň 4 a</a:t>
            </a:r>
          </a:p>
          <a:p>
            <a:pPr algn="l"/>
            <a:endParaRPr lang="cs-CZ" sz="2800" b="0" i="0" dirty="0">
              <a:solidFill>
                <a:schemeClr val="bg1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formulování myšlenek v písemné i ústní podobě je na velmi dobré úrovni,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aktivně naslouchá ostatním,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zdravé a přiměřené sebeprosazování je pro něj přirozené,</a:t>
            </a:r>
          </a:p>
        </p:txBody>
      </p:sp>
    </p:spTree>
    <p:extLst>
      <p:ext uri="{BB962C8B-B14F-4D97-AF65-F5344CB8AC3E}">
        <p14:creationId xmlns:p14="http://schemas.microsoft.com/office/powerpoint/2010/main" val="131994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2018" y="685801"/>
            <a:ext cx="3200400" cy="1512115"/>
          </a:xfrm>
        </p:spPr>
        <p:txBody>
          <a:bodyPr>
            <a:normAutofit/>
          </a:bodyPr>
          <a:lstStyle/>
          <a:p>
            <a:r>
              <a:rPr lang="cs-CZ" dirty="0"/>
              <a:t>Efektivní komunikace</a:t>
            </a:r>
            <a:br>
              <a:rPr lang="cs-CZ" dirty="0"/>
            </a:br>
            <a:r>
              <a:rPr lang="cs-CZ" dirty="0"/>
              <a:t>- 5 úrovní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79389" y="778079"/>
            <a:ext cx="6711696" cy="502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9437CC-D735-4C81-837B-FFEF075775FE}"/>
              </a:ext>
            </a:extLst>
          </p:cNvPr>
          <p:cNvSpPr txBox="1"/>
          <p:nvPr/>
        </p:nvSpPr>
        <p:spPr>
          <a:xfrm>
            <a:off x="1042333" y="1307519"/>
            <a:ext cx="60946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800" b="0" i="0" dirty="0">
                <a:effectLst/>
                <a:latin typeface="Roboto"/>
              </a:rPr>
              <a:t>Úroveň 4 b pokračování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dokáže prezentovat před skupinou,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dokáže komunikaci otevřít,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vytváří prostředí, aby komunikovali i druzí</a:t>
            </a:r>
            <a:r>
              <a:rPr lang="cs-CZ" sz="2800" b="0" i="0" dirty="0">
                <a:solidFill>
                  <a:srgbClr val="333333"/>
                </a:solidFill>
                <a:effectLst/>
                <a:latin typeface="Roboto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vítá a rozvíjí názory ostatních,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dokáže vyvolat konstruktivní konflikt,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vyžaduje zpětnou vazbu</a:t>
            </a:r>
          </a:p>
        </p:txBody>
      </p:sp>
    </p:spTree>
    <p:extLst>
      <p:ext uri="{BB962C8B-B14F-4D97-AF65-F5344CB8AC3E}">
        <p14:creationId xmlns:p14="http://schemas.microsoft.com/office/powerpoint/2010/main" val="423814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2018" y="685801"/>
            <a:ext cx="3200400" cy="1562449"/>
          </a:xfrm>
        </p:spPr>
        <p:txBody>
          <a:bodyPr>
            <a:normAutofit/>
          </a:bodyPr>
          <a:lstStyle/>
          <a:p>
            <a:r>
              <a:rPr lang="cs-CZ" dirty="0"/>
              <a:t>Efektivní komunikace</a:t>
            </a:r>
            <a:br>
              <a:rPr lang="cs-CZ" dirty="0"/>
            </a:br>
            <a:r>
              <a:rPr lang="cs-CZ" dirty="0"/>
              <a:t>- 5 úrovní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79389" y="778079"/>
            <a:ext cx="6711696" cy="502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9437CC-D735-4C81-837B-FFEF075775FE}"/>
              </a:ext>
            </a:extLst>
          </p:cNvPr>
          <p:cNvSpPr txBox="1"/>
          <p:nvPr/>
        </p:nvSpPr>
        <p:spPr>
          <a:xfrm>
            <a:off x="1042333" y="1307519"/>
            <a:ext cx="63819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800" b="0" i="0" dirty="0">
                <a:effectLst/>
                <a:latin typeface="Roboto"/>
              </a:rPr>
              <a:t>Úroveň 5a</a:t>
            </a:r>
          </a:p>
          <a:p>
            <a:pPr algn="l"/>
            <a:endParaRPr lang="cs-CZ" sz="2800" b="0" i="0" dirty="0">
              <a:solidFill>
                <a:srgbClr val="333333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formulování myšlenek v písemné i ústní podobě je na výborné úrovni,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Roboto"/>
              </a:rPr>
              <a:t> praktikuje aktivní naslouchání bez výjimky za všech okolností,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zdravé a přiměřené sebeprosazování je pro něj přirozené,</a:t>
            </a:r>
          </a:p>
        </p:txBody>
      </p:sp>
    </p:spTree>
    <p:extLst>
      <p:ext uri="{BB962C8B-B14F-4D97-AF65-F5344CB8AC3E}">
        <p14:creationId xmlns:p14="http://schemas.microsoft.com/office/powerpoint/2010/main" val="309120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komunikace</a:t>
            </a:r>
            <a:br>
              <a:rPr lang="cs-CZ" dirty="0"/>
            </a:br>
            <a:r>
              <a:rPr lang="cs-CZ" dirty="0"/>
              <a:t>- 5 úrovní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38200" y="576649"/>
            <a:ext cx="6711696" cy="5138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Úroveň </a:t>
            </a:r>
            <a:r>
              <a:rPr lang="cs-CZ" sz="2800" dirty="0">
                <a:solidFill>
                  <a:schemeClr val="tx1"/>
                </a:solidFill>
                <a:latin typeface="Roboto"/>
              </a:rPr>
              <a:t>5b pokračování </a:t>
            </a:r>
            <a:endParaRPr lang="cs-CZ" sz="2800" b="0" i="0" dirty="0">
              <a:solidFill>
                <a:schemeClr val="tx1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dokáže prezentovat na velkém fóru a svým projevem dokáže druhé přesvědčit,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Roboto"/>
              </a:rPr>
              <a:t> dokáže od jiných získat jejich skutečné názory a pracovat s nimi,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dokáže využívat konstruktivní konflikty,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Roboto"/>
              </a:rPr>
              <a:t> umí pracovat se zpětnou vazbou,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komunikuje s jinými kulturami</a:t>
            </a:r>
          </a:p>
        </p:txBody>
      </p:sp>
    </p:spTree>
    <p:extLst>
      <p:ext uri="{BB962C8B-B14F-4D97-AF65-F5344CB8AC3E}">
        <p14:creationId xmlns:p14="http://schemas.microsoft.com/office/powerpoint/2010/main" val="289956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963562"/>
          </a:xfrm>
        </p:spPr>
        <p:txBody>
          <a:bodyPr>
            <a:noAutofit/>
          </a:bodyPr>
          <a:lstStyle/>
          <a:p>
            <a:r>
              <a:rPr lang="cs-CZ" dirty="0"/>
              <a:t>Dvojice </a:t>
            </a:r>
            <a:br>
              <a:rPr lang="cs-CZ" dirty="0"/>
            </a:br>
            <a:r>
              <a:rPr lang="cs-CZ" dirty="0"/>
              <a:t>celkem 6 minut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Každý 2 minuty  vypráví o sobě.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3200" b="1" dirty="0">
                <a:latin typeface="+mj-lt"/>
                <a:ea typeface="Arial"/>
                <a:cs typeface="Arial"/>
                <a:sym typeface="Arial"/>
              </a:rPr>
              <a:t>Trénujeme ve skupině</a:t>
            </a:r>
            <a:r>
              <a:rPr lang="cs-CZ" sz="3200" dirty="0">
                <a:latin typeface="+mj-lt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lang="cs-CZ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+mj-lt"/>
                <a:ea typeface="Arial"/>
                <a:cs typeface="Arial"/>
                <a:sym typeface="Arial"/>
              </a:rPr>
              <a:t>Kdo</a:t>
            </a: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+mj-lt"/>
                <a:ea typeface="Arial"/>
                <a:cs typeface="Arial"/>
                <a:sym typeface="Arial"/>
              </a:rPr>
              <a:t>jsem</a:t>
            </a: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 a </a:t>
            </a:r>
            <a:r>
              <a:rPr lang="en-US" sz="2400" dirty="0" err="1">
                <a:latin typeface="+mj-lt"/>
                <a:ea typeface="Arial"/>
                <a:cs typeface="Arial"/>
                <a:sym typeface="Arial"/>
              </a:rPr>
              <a:t>čím</a:t>
            </a: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 se </a:t>
            </a:r>
            <a:r>
              <a:rPr lang="en-US" sz="2400" dirty="0" err="1">
                <a:latin typeface="+mj-lt"/>
                <a:ea typeface="Arial"/>
                <a:cs typeface="Arial"/>
                <a:sym typeface="Arial"/>
              </a:rPr>
              <a:t>zabývám</a:t>
            </a: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?</a:t>
            </a:r>
            <a:r>
              <a:rPr lang="cs-CZ" sz="2400" dirty="0">
                <a:latin typeface="+mj-lt"/>
                <a:ea typeface="Arial"/>
                <a:cs typeface="Arial"/>
                <a:sym typeface="Arial"/>
              </a:rPr>
              <a:t> </a:t>
            </a:r>
            <a:endParaRPr lang="cs-CZ" sz="2400" b="1" dirty="0">
              <a:latin typeface="+mj-lt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latin typeface="+mj-lt"/>
                <a:ea typeface="Arial"/>
                <a:cs typeface="Arial"/>
                <a:sym typeface="Arial"/>
              </a:rPr>
              <a:t>Co m</a:t>
            </a:r>
            <a:r>
              <a:rPr lang="cs-CZ" sz="2400" b="1" dirty="0">
                <a:latin typeface="+mj-lt"/>
                <a:ea typeface="Arial"/>
                <a:cs typeface="Arial"/>
                <a:sym typeface="Arial"/>
              </a:rPr>
              <a:t>ě v mezilidské komunikaci jde? A to například v situaci…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+mj-lt"/>
                <a:ea typeface="Arial"/>
                <a:cs typeface="Arial"/>
                <a:sym typeface="Arial"/>
              </a:rPr>
              <a:t>V čem se chci ještě  v komunikaci rozvíjet. Co tím mohu získat? </a:t>
            </a:r>
            <a:endParaRPr lang="en-US" sz="24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49640" y="4053016"/>
            <a:ext cx="3200400" cy="166198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Shape 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3929448"/>
            <a:ext cx="2170670" cy="238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999" y="3881211"/>
            <a:ext cx="2270512" cy="251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60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v komunikaci hrajeme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4300" dirty="0">
                <a:latin typeface="+mj-lt"/>
              </a:rPr>
              <a:t>Vztahové vzorce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Zdroj: Jak si lidé hrají</a:t>
            </a:r>
            <a:br>
              <a:rPr lang="cs-CZ" dirty="0"/>
            </a:br>
            <a:r>
              <a:rPr lang="cs-CZ" dirty="0" err="1"/>
              <a:t>Eric</a:t>
            </a:r>
            <a:r>
              <a:rPr lang="cs-CZ" dirty="0"/>
              <a:t> Berne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38200" y="576649"/>
            <a:ext cx="6711696" cy="5138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latin typeface="+mj-lt"/>
              </a:rPr>
              <a:t>Když se lidé  potkávají ve stejných rolích </a:t>
            </a:r>
          </a:p>
          <a:p>
            <a:r>
              <a:rPr lang="cs-CZ" sz="2000" dirty="0">
                <a:latin typeface="+mj-lt"/>
              </a:rPr>
              <a:t>rozumějí si</a:t>
            </a:r>
          </a:p>
          <a:p>
            <a:endParaRPr lang="cs-CZ" sz="2000" dirty="0">
              <a:latin typeface="+mj-lt"/>
            </a:endParaRPr>
          </a:p>
          <a:p>
            <a:r>
              <a:rPr lang="cs-CZ" sz="2000" b="1" dirty="0">
                <a:latin typeface="+mj-lt"/>
              </a:rPr>
              <a:t>RODIČ – RODIČ </a:t>
            </a:r>
            <a:r>
              <a:rPr lang="cs-CZ" sz="2000" dirty="0">
                <a:latin typeface="+mj-lt"/>
              </a:rPr>
              <a:t>– „vědí , jak to má být“, shodnou se na kritice ostatních, společnosti, mentorství, poručnictví </a:t>
            </a:r>
          </a:p>
          <a:p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DÍTĚ – DÍTĚ </a:t>
            </a: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– jsou hraví, vnímaví, bezprostřední, udrží pozornost, jen když je to baví, projevují nekontrolovaně emoce. </a:t>
            </a:r>
          </a:p>
          <a:p>
            <a:r>
              <a:rPr lang="cs-CZ" sz="2000" b="1" dirty="0">
                <a:latin typeface="+mj-lt"/>
              </a:rPr>
              <a:t>DOSPĚLÝ – DOSPĚLÝ </a:t>
            </a:r>
            <a:r>
              <a:rPr lang="cs-CZ" sz="2000" dirty="0">
                <a:latin typeface="+mj-lt"/>
              </a:rPr>
              <a:t>– skvělá kombinace na řešení problému. Jednají logicky, předvídatelně, věcně. Neberou si kritiku osobně</a:t>
            </a:r>
          </a:p>
        </p:txBody>
      </p:sp>
    </p:spTree>
    <p:extLst>
      <p:ext uri="{BB962C8B-B14F-4D97-AF65-F5344CB8AC3E}">
        <p14:creationId xmlns:p14="http://schemas.microsoft.com/office/powerpoint/2010/main" val="120175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549640" y="685799"/>
            <a:ext cx="3200400" cy="2032233"/>
          </a:xfrm>
        </p:spPr>
        <p:txBody>
          <a:bodyPr>
            <a:normAutofit fontScale="90000"/>
          </a:bodyPr>
          <a:lstStyle/>
          <a:p>
            <a:b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Kvalitní komunikace = porozumění + sdílení</a:t>
            </a:r>
            <a:b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8549640" y="2617364"/>
            <a:ext cx="3200400" cy="3120705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Věcná úroveň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Apelující úroveň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Vztahová úroveň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Úroveň vlastních pocitů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cs-CZ" dirty="0"/>
          </a:p>
        </p:txBody>
      </p:sp>
      <p:pic>
        <p:nvPicPr>
          <p:cNvPr id="10" name="Obrázek 9" descr="Schul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37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80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799"/>
            <a:ext cx="3200400" cy="188123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Komunikační kvadrant podle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Friedmanna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Schulze von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Thuna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latin typeface="+mj-lt"/>
              </a:rPr>
              <a:t>Zdroj: Jak spolu komunikujeme </a:t>
            </a:r>
          </a:p>
          <a:p>
            <a:r>
              <a:rPr lang="cs-CZ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Friedmann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Schulz von </a:t>
            </a:r>
            <a:r>
              <a:rPr lang="cs-CZ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Thun</a:t>
            </a:r>
            <a:endParaRPr lang="cs-CZ" dirty="0">
              <a:latin typeface="+mj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8200" y="576649"/>
            <a:ext cx="6711696" cy="5138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základní komunikační úrovně</a:t>
            </a:r>
            <a:endParaRPr lang="cs-CZ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Věcná úroveň</a:t>
            </a:r>
            <a:r>
              <a:rPr lang="cs-CZ" sz="20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má informativní rovinu, jde o konstatování skutečnosti. </a:t>
            </a:r>
            <a:r>
              <a:rPr lang="cs-CZ" sz="20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„Koš je opravdu plný.“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Apelující úroveň</a:t>
            </a:r>
            <a:r>
              <a:rPr lang="cs-CZ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(Výzva/ Prosba) – jedna osoba po druhé něco chce. „Chci, abys vynesl smetí.“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Vztahová úroveň</a:t>
            </a:r>
            <a:r>
              <a:rPr lang="cs-CZ" sz="20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oznamuje jaká je hierarchie vztahu. </a:t>
            </a:r>
            <a:r>
              <a:rPr lang="cs-CZ" sz="20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„Já ti říkám, abys vynesl koš, protože je to tvá práce.“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Úroveň vlastních pocitů</a:t>
            </a:r>
            <a:r>
              <a:rPr lang="cs-CZ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tato úroveň komunikace vyjadřuje niterné pocity druhého. </a:t>
            </a:r>
            <a:r>
              <a:rPr lang="cs-CZ" sz="2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„Je mi nepříjemné, že ten koš je plný.“ </a:t>
            </a:r>
          </a:p>
        </p:txBody>
      </p:sp>
    </p:spTree>
    <p:extLst>
      <p:ext uri="{BB962C8B-B14F-4D97-AF65-F5344CB8AC3E}">
        <p14:creationId xmlns:p14="http://schemas.microsoft.com/office/powerpoint/2010/main" val="285352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1737360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549641" y="2214732"/>
            <a:ext cx="3642360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latin typeface="+mj-lt"/>
              </a:rPr>
              <a:t>Co to je efektivní komunikace</a:t>
            </a:r>
          </a:p>
          <a:p>
            <a:r>
              <a:rPr lang="cs-CZ" sz="1600" b="1" dirty="0">
                <a:latin typeface="+mj-lt"/>
              </a:rPr>
              <a:t>5 úrovní komunikace</a:t>
            </a:r>
          </a:p>
          <a:p>
            <a:r>
              <a:rPr lang="cs-CZ" sz="1600" b="1" dirty="0">
                <a:latin typeface="+mj-lt"/>
              </a:rPr>
              <a:t>Vztahové vzorce</a:t>
            </a:r>
          </a:p>
          <a:p>
            <a:r>
              <a:rPr lang="cs-CZ" sz="1600" b="1" dirty="0">
                <a:latin typeface="+mj-lt"/>
              </a:rPr>
              <a:t>Komunikační kvadrant</a:t>
            </a:r>
          </a:p>
          <a:p>
            <a:r>
              <a:rPr lang="cs-CZ" sz="1600" b="1" dirty="0">
                <a:latin typeface="+mj-lt"/>
              </a:rPr>
              <a:t>Manipulace v komunikaci</a:t>
            </a:r>
          </a:p>
          <a:p>
            <a:r>
              <a:rPr lang="cs-CZ" sz="1600" b="1" dirty="0">
                <a:latin typeface="+mj-lt"/>
              </a:rPr>
              <a:t>Budování důvěryhodnosti </a:t>
            </a:r>
          </a:p>
          <a:p>
            <a:r>
              <a:rPr lang="cs-CZ" sz="1600" b="1" dirty="0">
                <a:latin typeface="+mj-lt"/>
              </a:rPr>
              <a:t>-----------------</a:t>
            </a:r>
          </a:p>
          <a:p>
            <a:r>
              <a:rPr lang="cs-CZ" sz="1600" b="1" dirty="0">
                <a:latin typeface="+mj-lt"/>
              </a:rPr>
              <a:t>Pravidla laskavé komunikace</a:t>
            </a:r>
          </a:p>
          <a:p>
            <a:endParaRPr lang="cs-CZ" sz="1600" b="1" dirty="0">
              <a:latin typeface="+mj-lt"/>
            </a:endParaRPr>
          </a:p>
          <a:p>
            <a:endParaRPr lang="cs-CZ" sz="1600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15955"/>
          <a:stretch>
            <a:fillRect/>
          </a:stretch>
        </p:blipFill>
        <p:spPr>
          <a:xfrm>
            <a:off x="403654" y="414411"/>
            <a:ext cx="7439836" cy="6144507"/>
          </a:xfrm>
        </p:spPr>
      </p:pic>
      <p:graphicFrame>
        <p:nvGraphicFramePr>
          <p:cNvPr id="10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19057"/>
              </p:ext>
            </p:extLst>
          </p:nvPr>
        </p:nvGraphicFramePr>
        <p:xfrm>
          <a:off x="864973" y="967559"/>
          <a:ext cx="6693416" cy="503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74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520118"/>
            <a:ext cx="3200400" cy="99829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j-lt"/>
              </a:rPr>
              <a:t>Manipulace v komunikaci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49640" y="1728132"/>
            <a:ext cx="3200400" cy="39868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Princip lidského chování praví, že když někoho žádáme, aby nám prokázal laskavost,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budeme úspěšnější, pokud uvedeme důvod. </a:t>
            </a:r>
          </a:p>
          <a:p>
            <a:endParaRPr lang="cs-CZ" dirty="0"/>
          </a:p>
          <a:p>
            <a:r>
              <a:rPr lang="cs-CZ" dirty="0">
                <a:latin typeface="+mj-lt"/>
              </a:rPr>
              <a:t>Příklad: kopírka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latin typeface="+mj-lt"/>
              </a:rPr>
              <a:t>Zdroj: Zbraně vlivu, Robert B. </a:t>
            </a:r>
            <a:r>
              <a:rPr lang="cs-CZ" dirty="0" err="1">
                <a:latin typeface="+mj-lt"/>
              </a:rPr>
              <a:t>Cialdini</a:t>
            </a:r>
            <a:r>
              <a:rPr lang="cs-CZ" dirty="0">
                <a:latin typeface="+mj-lt"/>
              </a:rPr>
              <a:t>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38200" y="408869"/>
            <a:ext cx="6711696" cy="5138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Trik kontrastu </a:t>
            </a:r>
            <a:r>
              <a:rPr lang="cs-CZ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dopis dcery rodičům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Pravidlo reciprocity </a:t>
            </a:r>
            <a:r>
              <a:rPr lang="cs-CZ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dávej ber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Závazek a důslednost – </a:t>
            </a:r>
            <a:r>
              <a:rPr lang="cs-CZ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zloděj na pláži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schválení </a:t>
            </a:r>
            <a:r>
              <a:rPr lang="cs-CZ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předtočený smích, bubliny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Oblíbenost </a:t>
            </a:r>
            <a:r>
              <a:rPr lang="cs-CZ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kobliha funguje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Autorita </a:t>
            </a:r>
            <a:r>
              <a:rPr lang="cs-CZ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dezinformační kolotoč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Vzácnost – </a:t>
            </a:r>
            <a:r>
              <a:rPr lang="cs-CZ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 z hroznů </a:t>
            </a:r>
            <a:endParaRPr lang="cs-CZ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4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855676"/>
            <a:ext cx="3455006" cy="3263317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Manipulujeme a jsme manipulováni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Jen zbraně se různí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74358" y="685800"/>
            <a:ext cx="6732290" cy="4951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2400" b="1" i="0" dirty="0">
                <a:solidFill>
                  <a:schemeClr val="bg1"/>
                </a:solidFill>
                <a:effectLst/>
                <a:latin typeface="+mj-lt"/>
              </a:rPr>
              <a:t>Typy manipulátorek a manipulátorů</a:t>
            </a:r>
          </a:p>
          <a:p>
            <a:pPr algn="l"/>
            <a:endParaRPr lang="cs-CZ" sz="2400" b="0" i="0" dirty="0">
              <a:solidFill>
                <a:srgbClr val="202124"/>
              </a:solidFill>
              <a:effectLst/>
              <a:latin typeface="+mj-lt"/>
            </a:endParaRPr>
          </a:p>
          <a:p>
            <a:pPr algn="l"/>
            <a:r>
              <a:rPr lang="cs-CZ" sz="2400" b="1" i="0" dirty="0">
                <a:solidFill>
                  <a:srgbClr val="202124"/>
                </a:solidFill>
                <a:effectLst/>
                <a:latin typeface="+mj-lt"/>
              </a:rPr>
              <a:t>Diktátor/</a:t>
            </a:r>
            <a:r>
              <a:rPr lang="cs-CZ" sz="2400" b="1" i="0" dirty="0" err="1">
                <a:solidFill>
                  <a:srgbClr val="202124"/>
                </a:solidFill>
                <a:effectLst/>
                <a:latin typeface="+mj-lt"/>
              </a:rPr>
              <a:t>ka</a:t>
            </a:r>
            <a:r>
              <a:rPr lang="cs-CZ" sz="24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202124"/>
                </a:solidFill>
                <a:latin typeface="+mj-lt"/>
              </a:rPr>
              <a:t>- </a:t>
            </a:r>
            <a:r>
              <a:rPr lang="cs-CZ" sz="2400" b="0" i="0" dirty="0">
                <a:solidFill>
                  <a:srgbClr val="202124"/>
                </a:solidFill>
                <a:effectLst/>
                <a:latin typeface="+mj-lt"/>
              </a:rPr>
              <a:t>autorita</a:t>
            </a:r>
          </a:p>
          <a:p>
            <a:pPr algn="l"/>
            <a:r>
              <a:rPr lang="cs-CZ" sz="2400" b="1" i="0" dirty="0">
                <a:solidFill>
                  <a:schemeClr val="bg1"/>
                </a:solidFill>
                <a:effectLst/>
                <a:latin typeface="+mj-lt"/>
              </a:rPr>
              <a:t>Liána/Břečťan 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+mj-lt"/>
              </a:rPr>
              <a:t>-  závislost</a:t>
            </a:r>
          </a:p>
          <a:p>
            <a:pPr algn="l"/>
            <a:r>
              <a:rPr lang="cs-CZ" sz="2400" b="1" i="0" dirty="0">
                <a:solidFill>
                  <a:srgbClr val="202124"/>
                </a:solidFill>
                <a:effectLst/>
                <a:latin typeface="+mj-lt"/>
              </a:rPr>
              <a:t>Drsňák - </a:t>
            </a:r>
            <a:r>
              <a:rPr lang="cs-CZ" sz="2400" b="1" i="0" dirty="0" err="1">
                <a:solidFill>
                  <a:srgbClr val="202124"/>
                </a:solidFill>
                <a:effectLst/>
                <a:latin typeface="+mj-lt"/>
              </a:rPr>
              <a:t>Drsňačka</a:t>
            </a:r>
            <a:r>
              <a:rPr lang="cs-CZ" sz="2400" b="1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2400" b="0" i="0" dirty="0">
                <a:solidFill>
                  <a:srgbClr val="202124"/>
                </a:solidFill>
                <a:effectLst/>
                <a:latin typeface="+mj-lt"/>
              </a:rPr>
              <a:t>- drzost </a:t>
            </a:r>
          </a:p>
          <a:p>
            <a:pPr algn="l"/>
            <a:r>
              <a:rPr lang="cs-CZ" sz="2400" b="1" i="0" dirty="0">
                <a:solidFill>
                  <a:schemeClr val="bg1"/>
                </a:solidFill>
                <a:effectLst/>
                <a:latin typeface="+mj-lt"/>
              </a:rPr>
              <a:t>Obětavec/ Obětavá 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+mj-lt"/>
              </a:rPr>
              <a:t>- laskavost</a:t>
            </a:r>
          </a:p>
          <a:p>
            <a:pPr algn="l"/>
            <a:r>
              <a:rPr lang="cs-CZ" sz="2400" b="1" i="0" dirty="0">
                <a:solidFill>
                  <a:srgbClr val="202124"/>
                </a:solidFill>
                <a:effectLst/>
                <a:latin typeface="+mj-lt"/>
              </a:rPr>
              <a:t>Poslední spravedlivá/ý </a:t>
            </a:r>
            <a:r>
              <a:rPr lang="cs-CZ" sz="2400" b="0" i="0" dirty="0">
                <a:solidFill>
                  <a:srgbClr val="202124"/>
                </a:solidFill>
                <a:effectLst/>
                <a:latin typeface="+mj-lt"/>
              </a:rPr>
              <a:t>- bezchybnost</a:t>
            </a:r>
          </a:p>
          <a:p>
            <a:pPr algn="l"/>
            <a:r>
              <a:rPr lang="cs-CZ" sz="2400" b="1" i="0" dirty="0">
                <a:solidFill>
                  <a:schemeClr val="bg1"/>
                </a:solidFill>
                <a:effectLst/>
                <a:latin typeface="+mj-lt"/>
              </a:rPr>
              <a:t>Mafián/</a:t>
            </a:r>
            <a:r>
              <a:rPr lang="cs-CZ" sz="2400" b="1" i="0" dirty="0" err="1">
                <a:solidFill>
                  <a:schemeClr val="bg1"/>
                </a:solidFill>
                <a:effectLst/>
                <a:latin typeface="+mj-lt"/>
              </a:rPr>
              <a:t>ka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+mj-lt"/>
              </a:rPr>
              <a:t>- pozice síly</a:t>
            </a:r>
          </a:p>
        </p:txBody>
      </p:sp>
    </p:spTree>
    <p:extLst>
      <p:ext uri="{BB962C8B-B14F-4D97-AF65-F5344CB8AC3E}">
        <p14:creationId xmlns:p14="http://schemas.microsoft.com/office/powerpoint/2010/main" val="208098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963562"/>
          </a:xfrm>
        </p:spPr>
        <p:txBody>
          <a:bodyPr>
            <a:noAutofit/>
          </a:bodyPr>
          <a:lstStyle/>
          <a:p>
            <a:r>
              <a:rPr lang="cs-CZ" dirty="0"/>
              <a:t>Dvojice </a:t>
            </a:r>
            <a:br>
              <a:rPr lang="cs-CZ" dirty="0"/>
            </a:br>
            <a:r>
              <a:rPr lang="cs-CZ" dirty="0"/>
              <a:t>celkem 6 minut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Každý 2 minuty  vypráví o sobě.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3200" b="1" dirty="0">
                <a:latin typeface="+mj-lt"/>
                <a:ea typeface="Arial"/>
                <a:cs typeface="Arial"/>
                <a:sym typeface="Arial"/>
              </a:rPr>
              <a:t>Trénujeme ve skupině</a:t>
            </a:r>
            <a:r>
              <a:rPr lang="cs-CZ" sz="3200" dirty="0">
                <a:latin typeface="+mj-lt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lang="cs-CZ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cs-CZ" sz="2400" dirty="0">
                <a:latin typeface="+mj-lt"/>
                <a:ea typeface="Arial"/>
                <a:cs typeface="Arial"/>
                <a:sym typeface="Arial"/>
              </a:rPr>
              <a:t>V jaké situaci jsem zažila manipulaci? </a:t>
            </a:r>
          </a:p>
          <a:p>
            <a:pPr>
              <a:spcBef>
                <a:spcPts val="0"/>
              </a:spcBef>
            </a:pPr>
            <a:r>
              <a:rPr lang="cs-CZ" sz="2400" b="1" dirty="0">
                <a:latin typeface="+mj-lt"/>
                <a:ea typeface="Arial"/>
                <a:cs typeface="Arial"/>
                <a:sym typeface="Arial"/>
              </a:rPr>
              <a:t>Jak jsem ji rozpoznal/a? 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+mj-lt"/>
                <a:ea typeface="Arial"/>
                <a:cs typeface="Arial"/>
                <a:sym typeface="Arial"/>
              </a:rPr>
              <a:t>Jak jsem reagoval/a? /Odolal/a jsem nebo podlehl/a?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49640" y="4053016"/>
            <a:ext cx="3200400" cy="166198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Shape 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3929448"/>
            <a:ext cx="2170670" cy="238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999" y="3881211"/>
            <a:ext cx="2270512" cy="251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77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39" y="685800"/>
            <a:ext cx="3262059" cy="2241958"/>
          </a:xfrm>
        </p:spPr>
        <p:txBody>
          <a:bodyPr>
            <a:normAutofit fontScale="90000"/>
          </a:bodyPr>
          <a:lstStyle/>
          <a:p>
            <a:r>
              <a:rPr lang="cs-CZ" dirty="0"/>
              <a:t>Laskavá komunikace k sobě i druhým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Rada č. 2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920579" y="694944"/>
            <a:ext cx="6711696" cy="5020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>
                <a:latin typeface="+mj-lt"/>
              </a:rPr>
              <a:t>Jak se vyhnout manipulaci </a:t>
            </a:r>
          </a:p>
        </p:txBody>
      </p:sp>
    </p:spTree>
    <p:extLst>
      <p:ext uri="{BB962C8B-B14F-4D97-AF65-F5344CB8AC3E}">
        <p14:creationId xmlns:p14="http://schemas.microsoft.com/office/powerpoint/2010/main" val="80801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799"/>
            <a:ext cx="3455006" cy="311441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Laskavá komunikace k sobě i druhým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Rada č. 1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74358" y="685800"/>
            <a:ext cx="6732290" cy="4951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>
                <a:latin typeface="+mj-lt"/>
              </a:rPr>
              <a:t>Mluvte, </a:t>
            </a:r>
          </a:p>
          <a:p>
            <a:r>
              <a:rPr lang="cs-CZ" sz="3200" b="1" dirty="0">
                <a:latin typeface="+mj-lt"/>
              </a:rPr>
              <a:t>jak nejlépe a nejpřirozeněji dokážete </a:t>
            </a:r>
          </a:p>
        </p:txBody>
      </p:sp>
    </p:spTree>
    <p:extLst>
      <p:ext uri="{BB962C8B-B14F-4D97-AF65-F5344CB8AC3E}">
        <p14:creationId xmlns:p14="http://schemas.microsoft.com/office/powerpoint/2010/main" val="387763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39" y="685800"/>
            <a:ext cx="3262059" cy="2241958"/>
          </a:xfrm>
        </p:spPr>
        <p:txBody>
          <a:bodyPr>
            <a:normAutofit fontScale="90000"/>
          </a:bodyPr>
          <a:lstStyle/>
          <a:p>
            <a:r>
              <a:rPr lang="cs-CZ" dirty="0"/>
              <a:t>Laskavá komunikace k sobě i druhým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Rada č. 2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920579" y="694944"/>
            <a:ext cx="6711696" cy="5020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>
                <a:latin typeface="+mj-lt"/>
              </a:rPr>
              <a:t>Nepředpokládejte,</a:t>
            </a:r>
          </a:p>
          <a:p>
            <a:r>
              <a:rPr lang="cs-CZ" sz="3200" b="1" dirty="0">
                <a:latin typeface="+mj-lt"/>
              </a:rPr>
              <a:t>že ostatní vědí, to co vy</a:t>
            </a:r>
          </a:p>
        </p:txBody>
      </p:sp>
    </p:spTree>
    <p:extLst>
      <p:ext uri="{BB962C8B-B14F-4D97-AF65-F5344CB8AC3E}">
        <p14:creationId xmlns:p14="http://schemas.microsoft.com/office/powerpoint/2010/main" val="199720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174846"/>
          </a:xfrm>
        </p:spPr>
        <p:txBody>
          <a:bodyPr>
            <a:normAutofit fontScale="90000"/>
          </a:bodyPr>
          <a:lstStyle/>
          <a:p>
            <a:r>
              <a:rPr lang="cs-CZ" dirty="0"/>
              <a:t>Laskavá komunikace k sobě i druhým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Rada č.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38200" y="685800"/>
            <a:ext cx="6711696" cy="5029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>
                <a:latin typeface="+mj-lt"/>
              </a:rPr>
              <a:t>Neberte si, </a:t>
            </a:r>
          </a:p>
          <a:p>
            <a:r>
              <a:rPr lang="cs-CZ" sz="3200" b="1" dirty="0">
                <a:latin typeface="+mj-lt"/>
              </a:rPr>
              <a:t>to co řeknou druzí, osobně</a:t>
            </a:r>
          </a:p>
        </p:txBody>
      </p:sp>
    </p:spTree>
    <p:extLst>
      <p:ext uri="{BB962C8B-B14F-4D97-AF65-F5344CB8AC3E}">
        <p14:creationId xmlns:p14="http://schemas.microsoft.com/office/powerpoint/2010/main" val="39509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258736"/>
          </a:xfrm>
        </p:spPr>
        <p:txBody>
          <a:bodyPr>
            <a:normAutofit fontScale="90000"/>
          </a:bodyPr>
          <a:lstStyle/>
          <a:p>
            <a:r>
              <a:rPr lang="cs-CZ" dirty="0"/>
              <a:t>Laskavá komunikace k sobě i druhým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Rada č.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838200" y="685800"/>
            <a:ext cx="6419335" cy="50745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>
                <a:latin typeface="+mj-lt"/>
              </a:rPr>
              <a:t>Nehřešte </a:t>
            </a:r>
          </a:p>
          <a:p>
            <a:r>
              <a:rPr lang="cs-CZ" sz="3200" b="1" dirty="0">
                <a:latin typeface="+mj-lt"/>
              </a:rPr>
              <a:t>slovem proti druhým </a:t>
            </a:r>
          </a:p>
          <a:p>
            <a:r>
              <a:rPr lang="cs-CZ" sz="3200" b="1" dirty="0">
                <a:latin typeface="+mj-lt"/>
              </a:rPr>
              <a:t>ani proti sobě</a:t>
            </a:r>
          </a:p>
        </p:txBody>
      </p:sp>
    </p:spTree>
    <p:extLst>
      <p:ext uri="{BB962C8B-B14F-4D97-AF65-F5344CB8AC3E}">
        <p14:creationId xmlns:p14="http://schemas.microsoft.com/office/powerpoint/2010/main" val="355711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520118"/>
            <a:ext cx="3200400" cy="99829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j-lt"/>
              </a:rPr>
              <a:t>Jdeme do finále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38200" y="408869"/>
            <a:ext cx="6711696" cy="5138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nejdůležitějšího si dnes odnášíte?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Hodláte to využít v dalším životě?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52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565" y="484632"/>
            <a:ext cx="10339683" cy="1609344"/>
          </a:xfrm>
        </p:spPr>
        <p:txBody>
          <a:bodyPr/>
          <a:lstStyle/>
          <a:p>
            <a:r>
              <a:rPr lang="cs-CZ" dirty="0"/>
              <a:t>Zůstaňme ve spojení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075" y="1824846"/>
            <a:ext cx="8028263" cy="3208308"/>
          </a:xfrm>
        </p:spPr>
        <p:txBody>
          <a:bodyPr>
            <a:normAutofit fontScale="92500" lnSpcReduction="20000"/>
          </a:bodyPr>
          <a:lstStyle/>
          <a:p>
            <a:endParaRPr lang="cs-CZ" i="1" dirty="0"/>
          </a:p>
          <a:p>
            <a:endParaRPr lang="cs-CZ" i="1" dirty="0"/>
          </a:p>
          <a:p>
            <a:pPr marL="0" indent="0">
              <a:buNone/>
            </a:pPr>
            <a:r>
              <a:rPr lang="cs-CZ" sz="3500" b="1" dirty="0">
                <a:latin typeface="+mj-lt"/>
              </a:rPr>
              <a:t>Zavolejte, napište: 730 517 835</a:t>
            </a:r>
          </a:p>
          <a:p>
            <a:endParaRPr lang="cs-CZ" b="1" i="1" dirty="0"/>
          </a:p>
          <a:p>
            <a:pPr marL="0" indent="0">
              <a:buNone/>
            </a:pPr>
            <a:r>
              <a:rPr lang="cs-CZ" sz="3600" dirty="0">
                <a:latin typeface="+mj-lt"/>
              </a:rPr>
              <a:t>vranova</a:t>
            </a:r>
            <a:r>
              <a:rPr lang="cs-CZ" sz="3600" b="1" dirty="0">
                <a:latin typeface="+mj-lt"/>
              </a:rPr>
              <a:t>m</a:t>
            </a:r>
            <a:r>
              <a:rPr lang="cs-CZ" sz="3600" dirty="0">
                <a:latin typeface="+mj-lt"/>
              </a:rPr>
              <a:t>@</a:t>
            </a:r>
            <a:r>
              <a:rPr lang="cs-CZ" sz="3600" b="1" dirty="0">
                <a:latin typeface="+mj-lt"/>
              </a:rPr>
              <a:t>spiralis.cz</a:t>
            </a:r>
          </a:p>
          <a:p>
            <a:endParaRPr lang="cs-CZ" sz="3600" b="1" dirty="0">
              <a:latin typeface="+mj-lt"/>
            </a:endParaRPr>
          </a:p>
          <a:p>
            <a:pPr marL="0" indent="0">
              <a:buNone/>
            </a:pPr>
            <a:r>
              <a:rPr lang="cs-CZ" sz="3600" b="1" dirty="0">
                <a:latin typeface="+mj-lt"/>
              </a:rPr>
              <a:t>www.linkedin.com  Miriam Vránová</a:t>
            </a:r>
          </a:p>
          <a:p>
            <a:endParaRPr lang="cs-CZ" i="1" dirty="0"/>
          </a:p>
        </p:txBody>
      </p:sp>
      <p:pic>
        <p:nvPicPr>
          <p:cNvPr id="10" name="Obráze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8" y="3189604"/>
            <a:ext cx="751521" cy="853889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7" y="4335165"/>
            <a:ext cx="642461" cy="6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549640" y="0"/>
            <a:ext cx="3078942" cy="1126836"/>
          </a:xfrm>
        </p:spPr>
        <p:txBody>
          <a:bodyPr/>
          <a:lstStyle/>
          <a:p>
            <a:r>
              <a:rPr lang="cs-CZ" dirty="0"/>
              <a:t>Miriam Vránová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549640" y="1250266"/>
            <a:ext cx="3346796" cy="654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latin typeface="+mj-lt"/>
              </a:rPr>
              <a:t>Průvodkyně efektivní komunikací a prezentací</a:t>
            </a:r>
            <a:endParaRPr lang="cs-CZ" sz="1600" dirty="0">
              <a:latin typeface="+mj-lt"/>
            </a:endParaRPr>
          </a:p>
          <a:p>
            <a:r>
              <a:rPr lang="cs-CZ" sz="1600" dirty="0">
                <a:latin typeface="+mj-lt"/>
              </a:rPr>
              <a:t>Lektorka, </a:t>
            </a:r>
            <a:r>
              <a:rPr lang="cs-CZ" sz="1600" dirty="0" err="1">
                <a:latin typeface="+mj-lt"/>
              </a:rPr>
              <a:t>facilitátorka</a:t>
            </a:r>
            <a:r>
              <a:rPr lang="cs-CZ" sz="1600" dirty="0">
                <a:latin typeface="+mj-lt"/>
              </a:rPr>
              <a:t>, </a:t>
            </a:r>
            <a:r>
              <a:rPr lang="cs-CZ" sz="1600" dirty="0" err="1">
                <a:latin typeface="+mj-lt"/>
              </a:rPr>
              <a:t>zmocňovatelka</a:t>
            </a:r>
            <a:r>
              <a:rPr lang="cs-CZ" sz="1600" dirty="0">
                <a:latin typeface="+mj-lt"/>
              </a:rPr>
              <a:t> znevýhodněných skupin</a:t>
            </a:r>
          </a:p>
          <a:p>
            <a:r>
              <a:rPr lang="cs-CZ" sz="1600" b="1" dirty="0">
                <a:latin typeface="+mj-lt"/>
              </a:rPr>
              <a:t>S kým pracuji: </a:t>
            </a:r>
          </a:p>
          <a:p>
            <a:r>
              <a:rPr lang="cs-CZ" sz="1600" dirty="0">
                <a:latin typeface="+mj-lt"/>
              </a:rPr>
              <a:t>S lidmi, kteří podporují druhé, ať už jsou ve vedení občanských iniciativ, komerčních firem, municipalit nebo studují</a:t>
            </a:r>
          </a:p>
          <a:p>
            <a:r>
              <a:rPr lang="cs-CZ" sz="1600" dirty="0">
                <a:latin typeface="+mj-lt"/>
              </a:rPr>
              <a:t>S lidmi, kteří jsou ve složité životní situaci. </a:t>
            </a:r>
          </a:p>
          <a:p>
            <a:r>
              <a:rPr lang="cs-CZ" sz="1600" b="1" dirty="0">
                <a:latin typeface="+mj-lt"/>
              </a:rPr>
              <a:t>Co mi dává smysl: </a:t>
            </a:r>
          </a:p>
          <a:p>
            <a:r>
              <a:rPr lang="cs-CZ" sz="1600" dirty="0">
                <a:latin typeface="+mj-lt"/>
              </a:rPr>
              <a:t>S klienty a studenty nacházet cesty, jak pomocí vědomé komunikace proměňovat vztahy, svět. </a:t>
            </a:r>
          </a:p>
          <a:p>
            <a:endParaRPr lang="cs-CZ" sz="1600" b="1" dirty="0">
              <a:latin typeface="+mj-lt"/>
            </a:endParaRPr>
          </a:p>
          <a:p>
            <a:endParaRPr lang="cs-CZ" sz="1600" b="1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E71CDE1-CE1C-4D22-80A7-BF6AEA35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87974" y="-683107"/>
            <a:ext cx="11297696" cy="75411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2FB7E2-653A-40A5-A7BE-C79D21BFE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2" t="21905" r="25298" b="8582"/>
          <a:stretch/>
        </p:blipFill>
        <p:spPr>
          <a:xfrm>
            <a:off x="3791656" y="-205160"/>
            <a:ext cx="4503243" cy="4203205"/>
          </a:xfrm>
          <a:prstGeom prst="rect">
            <a:avLst/>
          </a:prstGeom>
        </p:spPr>
      </p:pic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4B758976-5F7A-4DEE-BC82-E680F90C41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1504" t="23407" r="9596" b="3612"/>
          <a:stretch/>
        </p:blipFill>
        <p:spPr>
          <a:xfrm>
            <a:off x="3785471" y="3676339"/>
            <a:ext cx="4503243" cy="3181661"/>
          </a:xfrm>
        </p:spPr>
      </p:pic>
    </p:spTree>
    <p:extLst>
      <p:ext uri="{BB962C8B-B14F-4D97-AF65-F5344CB8AC3E}">
        <p14:creationId xmlns:p14="http://schemas.microsoft.com/office/powerpoint/2010/main" val="371249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Moje mapa</a:t>
            </a:r>
            <a:br>
              <a:rPr lang="cs-CZ"/>
            </a:br>
            <a:r>
              <a:rPr lang="cs-CZ"/>
              <a:t>zkušeností, dovedností a znalostí  </a:t>
            </a:r>
            <a:br>
              <a:rPr lang="cs-CZ"/>
            </a:br>
            <a:endParaRPr lang="cs-CZ"/>
          </a:p>
        </p:txBody>
      </p:sp>
      <p:pic>
        <p:nvPicPr>
          <p:cNvPr id="4098" name="Picture 2" descr="Výsledek obrázku pro smoč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5" y="2051810"/>
            <a:ext cx="1869340" cy="151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schiess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19" y="558071"/>
            <a:ext cx="2092125" cy="10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ýsledek obrázku pro centrum para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38" y="2143899"/>
            <a:ext cx="1721386" cy="11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Výsledek obrázku pro icn, o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74" y="2042441"/>
            <a:ext cx="2070181" cy="12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Výsledek obrázku pro neziskovky, o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49" y="5385089"/>
            <a:ext cx="2032678" cy="11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0" descr="Výsledek obrázku pro hospodářské novin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22" name="Picture 26" descr="Výsledek obrázku pro hospodářské novin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8" y="5205289"/>
            <a:ext cx="1890748" cy="9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0" descr="Výsledek obrázku pro centrum locik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28" name="Picture 32" descr="Výsledek obrázku pro centrum locik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11" y="3710240"/>
            <a:ext cx="1449204" cy="14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Výsledek obrázku pro spiralis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13" y="336089"/>
            <a:ext cx="2090523" cy="13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8" descr="Výsledek obrázku pro daimler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36" name="Picture 40" descr="Výsledek obrázku pro mercedes benz čr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81" y="3808560"/>
            <a:ext cx="1905365" cy="12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Výsledek obrázku pro čms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19" y="5157690"/>
            <a:ext cx="2772390" cy="13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cambridge business schoo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3" y="427082"/>
            <a:ext cx="2269283" cy="17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hospodářské noviny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538"/>
            <a:ext cx="3193961" cy="4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nszm log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3" y="3609974"/>
            <a:ext cx="2512145" cy="16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1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Efektivní komunikace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67B3A56-48D3-4605-B910-F56E6C2F6F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372" t="-80" r="4516" b="80"/>
          <a:stretch/>
        </p:blipFill>
        <p:spPr>
          <a:xfrm>
            <a:off x="58723" y="0"/>
            <a:ext cx="8272720" cy="6858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Komunikační kompetence je jedna z klíčových kompetencí celoživotního učení 21. století.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44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2018" y="685801"/>
            <a:ext cx="3200400" cy="2716426"/>
          </a:xfrm>
        </p:spPr>
        <p:txBody>
          <a:bodyPr>
            <a:normAutofit/>
          </a:bodyPr>
          <a:lstStyle/>
          <a:p>
            <a:r>
              <a:rPr lang="cs-CZ" dirty="0"/>
              <a:t>Efektivní komunikace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55822" y="685801"/>
            <a:ext cx="6711696" cy="502919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Komunikovat efektivně</a:t>
            </a:r>
            <a:r>
              <a:rPr lang="cs-CZ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znamená </a:t>
            </a:r>
            <a:r>
              <a:rPr lang="cs-CZ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být připraven a schopen 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jasně a srozumitelně sdělovat,</a:t>
            </a:r>
            <a:r>
              <a:rPr lang="cs-CZ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vědomě ostatním naslouchat, 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umět rozlišovat podstatné od nepodstatného </a:t>
            </a:r>
            <a:r>
              <a:rPr lang="cs-CZ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být vstřícný k potřebám druhých...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01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2018" y="685801"/>
            <a:ext cx="3200400" cy="2716426"/>
          </a:xfrm>
        </p:spPr>
        <p:txBody>
          <a:bodyPr>
            <a:normAutofit/>
          </a:bodyPr>
          <a:lstStyle/>
          <a:p>
            <a:r>
              <a:rPr lang="cs-CZ" dirty="0"/>
              <a:t>Není až tak důležité, </a:t>
            </a:r>
            <a:br>
              <a:rPr lang="cs-CZ" dirty="0"/>
            </a:br>
            <a:r>
              <a:rPr lang="cs-CZ" dirty="0"/>
              <a:t>co víme, ale jak s tím umíme naložit.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38200" y="685800"/>
            <a:ext cx="6711696" cy="502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>
                <a:latin typeface="+mj-lt"/>
              </a:rPr>
              <a:t>Pro úspěch v práci je rozhodující: </a:t>
            </a:r>
          </a:p>
          <a:p>
            <a:endParaRPr lang="cs-CZ" sz="3200" dirty="0">
              <a:latin typeface="+mj-lt"/>
            </a:endParaRPr>
          </a:p>
          <a:p>
            <a:r>
              <a:rPr lang="cs-CZ" sz="3200" dirty="0">
                <a:latin typeface="+mj-lt"/>
              </a:rPr>
              <a:t>z </a:t>
            </a:r>
            <a:r>
              <a:rPr lang="cs-CZ" sz="32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60 % </a:t>
            </a:r>
            <a:r>
              <a:rPr lang="cs-CZ" sz="3200" dirty="0">
                <a:solidFill>
                  <a:schemeClr val="bg1"/>
                </a:solidFill>
                <a:latin typeface="+mj-lt"/>
              </a:rPr>
              <a:t>to,</a:t>
            </a:r>
            <a:r>
              <a:rPr lang="cs-CZ" sz="32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jaké lidi známe</a:t>
            </a:r>
            <a:r>
              <a:rPr lang="cs-CZ" sz="3200" dirty="0">
                <a:latin typeface="+mj-lt"/>
              </a:rPr>
              <a:t>, </a:t>
            </a:r>
          </a:p>
          <a:p>
            <a:r>
              <a:rPr lang="cs-CZ" sz="3200" dirty="0">
                <a:latin typeface="+mj-lt"/>
              </a:rPr>
              <a:t>z </a:t>
            </a:r>
            <a:r>
              <a:rPr lang="cs-CZ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30 % </a:t>
            </a:r>
            <a:r>
              <a:rPr lang="cs-CZ" sz="3200" dirty="0">
                <a:solidFill>
                  <a:schemeClr val="bg1"/>
                </a:solidFill>
                <a:latin typeface="+mj-lt"/>
              </a:rPr>
              <a:t>jaký</a:t>
            </a:r>
            <a:r>
              <a:rPr lang="cs-CZ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dojem </a:t>
            </a:r>
          </a:p>
          <a:p>
            <a:r>
              <a:rPr lang="cs-CZ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dokážeme vzbudit </a:t>
            </a:r>
          </a:p>
          <a:p>
            <a:r>
              <a:rPr lang="cs-CZ" sz="3200" dirty="0">
                <a:latin typeface="+mj-lt"/>
              </a:rPr>
              <a:t>a pouze z 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10 %</a:t>
            </a:r>
            <a:r>
              <a:rPr lang="cs-CZ" sz="3200" b="1" dirty="0">
                <a:latin typeface="+mj-lt"/>
              </a:rPr>
              <a:t> </a:t>
            </a:r>
            <a:r>
              <a:rPr lang="cs-CZ" sz="3200" dirty="0">
                <a:latin typeface="+mj-lt"/>
              </a:rPr>
              <a:t>to, 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 umíme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 </a:t>
            </a:r>
          </a:p>
          <a:p>
            <a:endParaRPr lang="cs-CZ" i="1" dirty="0">
              <a:latin typeface="+mj-lt"/>
            </a:endParaRPr>
          </a:p>
          <a:p>
            <a:r>
              <a:rPr lang="en-GB" i="1" dirty="0" err="1">
                <a:latin typeface="+mj-lt"/>
              </a:rPr>
              <a:t>Průvodce</a:t>
            </a:r>
            <a:r>
              <a:rPr lang="en-GB" i="1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úspěšnou</a:t>
            </a:r>
            <a:r>
              <a:rPr lang="en-GB" i="1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komunikací</a:t>
            </a:r>
            <a:r>
              <a:rPr lang="en-GB" i="1" dirty="0">
                <a:latin typeface="+mj-lt"/>
              </a:rPr>
              <a:t>: </a:t>
            </a:r>
            <a:r>
              <a:rPr lang="en-GB" i="1" dirty="0" err="1">
                <a:latin typeface="+mj-lt"/>
              </a:rPr>
              <a:t>efektivní</a:t>
            </a:r>
            <a:r>
              <a:rPr lang="en-GB" i="1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komunikace</a:t>
            </a:r>
            <a:r>
              <a:rPr lang="en-GB" i="1" dirty="0">
                <a:latin typeface="+mj-lt"/>
              </a:rPr>
              <a:t> v </a:t>
            </a:r>
            <a:r>
              <a:rPr lang="en-GB" i="1" dirty="0" err="1">
                <a:latin typeface="+mj-lt"/>
              </a:rPr>
              <a:t>praxi</a:t>
            </a:r>
            <a:endParaRPr lang="cs-CZ" i="1" dirty="0">
              <a:latin typeface="+mj-lt"/>
            </a:endParaRPr>
          </a:p>
          <a:p>
            <a:r>
              <a:rPr lang="en-GB" dirty="0">
                <a:latin typeface="+mj-lt"/>
              </a:rPr>
              <a:t>Jan VYMĚTAL 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719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2018" y="685801"/>
            <a:ext cx="3200400" cy="2716426"/>
          </a:xfrm>
        </p:spPr>
        <p:txBody>
          <a:bodyPr>
            <a:normAutofit/>
          </a:bodyPr>
          <a:lstStyle/>
          <a:p>
            <a:r>
              <a:rPr lang="cs-CZ" dirty="0"/>
              <a:t>Efektivní komunikace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55822" y="769691"/>
            <a:ext cx="6711696" cy="502919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+mj-lt"/>
              </a:rPr>
              <a:t>Jak sami sebe hodnotíme?</a:t>
            </a:r>
          </a:p>
          <a:p>
            <a:pPr algn="l"/>
            <a:endParaRPr lang="cs-CZ" sz="3200" dirty="0">
              <a:solidFill>
                <a:schemeClr val="bg1"/>
              </a:solidFill>
              <a:latin typeface="+mj-lt"/>
            </a:endParaRPr>
          </a:p>
          <a:p>
            <a:pPr algn="l"/>
            <a:endParaRPr lang="cs-CZ" sz="32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cs-CZ" sz="3200" dirty="0">
                <a:solidFill>
                  <a:schemeClr val="bg1"/>
                </a:solidFill>
                <a:latin typeface="+mj-lt"/>
              </a:rPr>
              <a:t>1 </a:t>
            </a:r>
            <a:r>
              <a:rPr lang="cs-CZ" sz="3200" dirty="0" err="1">
                <a:solidFill>
                  <a:schemeClr val="bg1"/>
                </a:solidFill>
                <a:latin typeface="+mj-lt"/>
              </a:rPr>
              <a:t>nejnižní</a:t>
            </a:r>
            <a:r>
              <a:rPr lang="cs-CZ" sz="3200" dirty="0">
                <a:solidFill>
                  <a:schemeClr val="bg1"/>
                </a:solidFill>
                <a:latin typeface="+mj-lt"/>
              </a:rPr>
              <a:t> úroveň </a:t>
            </a:r>
          </a:p>
          <a:p>
            <a:pPr algn="l"/>
            <a:r>
              <a:rPr lang="cs-CZ" sz="3200" dirty="0">
                <a:solidFill>
                  <a:schemeClr val="bg1"/>
                </a:solidFill>
                <a:latin typeface="+mj-lt"/>
              </a:rPr>
              <a:t>5 excelentní úroveň </a:t>
            </a:r>
          </a:p>
        </p:txBody>
      </p:sp>
    </p:spTree>
    <p:extLst>
      <p:ext uri="{BB962C8B-B14F-4D97-AF65-F5344CB8AC3E}">
        <p14:creationId xmlns:p14="http://schemas.microsoft.com/office/powerpoint/2010/main" val="222103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2018" y="685801"/>
            <a:ext cx="3200400" cy="2716426"/>
          </a:xfrm>
        </p:spPr>
        <p:txBody>
          <a:bodyPr>
            <a:normAutofit/>
          </a:bodyPr>
          <a:lstStyle/>
          <a:p>
            <a:r>
              <a:rPr lang="cs-CZ" dirty="0"/>
              <a:t>Efektivní komunikace</a:t>
            </a:r>
            <a:br>
              <a:rPr lang="cs-CZ" dirty="0"/>
            </a:br>
            <a:r>
              <a:rPr lang="cs-CZ" dirty="0"/>
              <a:t>- 5 úrovní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632018" y="4253218"/>
            <a:ext cx="3118022" cy="146178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Zdroj: https://cdk.nsp.cz/mekke-kompetence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55822" y="685801"/>
            <a:ext cx="6711696" cy="502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Úroveň 1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formulování myšlenek, zejména</a:t>
            </a:r>
            <a:r>
              <a:rPr lang="cs-CZ" sz="28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v písemné podobě je pro něj obtížné,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mívá problémy s nasloucháním,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Roboto"/>
              </a:rPr>
              <a:t> informace předává ostatním pouze na vyžádání,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Roboto"/>
              </a:rPr>
              <a:t> jeho reakce na nečekané situace nelze předvídat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076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8476</TotalTime>
  <Words>1165</Words>
  <Application>Microsoft Office PowerPoint</Application>
  <PresentationFormat>Širokoúhlá obrazovka</PresentationFormat>
  <Paragraphs>209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Arial</vt:lpstr>
      <vt:lpstr>Bookman Old Style</vt:lpstr>
      <vt:lpstr>Calibri</vt:lpstr>
      <vt:lpstr>Century Gothic</vt:lpstr>
      <vt:lpstr>Roboto</vt:lpstr>
      <vt:lpstr>Wingdings</vt:lpstr>
      <vt:lpstr>Dřevo</vt:lpstr>
      <vt:lpstr>Jak využít  své silné stránky  při jednání s lidmi</vt:lpstr>
      <vt:lpstr>Program</vt:lpstr>
      <vt:lpstr>Miriam Vránová</vt:lpstr>
      <vt:lpstr>Moje mapa zkušeností, dovedností a znalostí   </vt:lpstr>
      <vt:lpstr>Efektivní komunikace    </vt:lpstr>
      <vt:lpstr>Efektivní komunikace    </vt:lpstr>
      <vt:lpstr>Není až tak důležité,  co víme, ale jak s tím umíme naložit. </vt:lpstr>
      <vt:lpstr>Efektivní komunikace    </vt:lpstr>
      <vt:lpstr>Efektivní komunikace - 5 úrovní </vt:lpstr>
      <vt:lpstr>Efektivní komunikace - 5 úrovní </vt:lpstr>
      <vt:lpstr>Efektivní komunikace - 5 úrovní </vt:lpstr>
      <vt:lpstr>Efektivní komunikace - 5 úrovní </vt:lpstr>
      <vt:lpstr>Efektivní komunikace - 5 úrovní </vt:lpstr>
      <vt:lpstr>Efektivní komunikace - 5 úrovní </vt:lpstr>
      <vt:lpstr>Efektivní komunikace - 5 úrovní </vt:lpstr>
      <vt:lpstr>Dvojice  celkem 6 minut  Každý 2 minuty  vypráví o sobě.  </vt:lpstr>
      <vt:lpstr>Na co si v komunikaci hrajeme</vt:lpstr>
      <vt:lpstr>  Kvalitní komunikace = porozumění + sdílení </vt:lpstr>
      <vt:lpstr>Komunikační kvadrant podle Friedmanna Schulze von Thuna </vt:lpstr>
      <vt:lpstr>Manipulace v komunikaci</vt:lpstr>
      <vt:lpstr>  Manipulujeme a jsme manipulováni  Jen zbraně se různí  </vt:lpstr>
      <vt:lpstr>Dvojice  celkem 6 minut  Každý 2 minuty  vypráví o sobě.  </vt:lpstr>
      <vt:lpstr>Laskavá komunikace k sobě i druhým  Rada č. 2</vt:lpstr>
      <vt:lpstr>  Laskavá komunikace k sobě i druhým  Rada č. 1  </vt:lpstr>
      <vt:lpstr>Laskavá komunikace k sobě i druhým  Rada č. 2</vt:lpstr>
      <vt:lpstr>Laskavá komunikace k sobě i druhým  Rada č. 3</vt:lpstr>
      <vt:lpstr>Laskavá komunikace k sobě i druhým  Rada č. 4</vt:lpstr>
      <vt:lpstr>Jdeme do finále</vt:lpstr>
      <vt:lpstr>Zůstaňme ve spojení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Stopa, kterou tu zanecháte</dc:title>
  <dc:creator>Miriam</dc:creator>
  <cp:lastModifiedBy>Miriam</cp:lastModifiedBy>
  <cp:revision>130</cp:revision>
  <dcterms:created xsi:type="dcterms:W3CDTF">2017-05-31T14:31:02Z</dcterms:created>
  <dcterms:modified xsi:type="dcterms:W3CDTF">2021-03-27T19:52:01Z</dcterms:modified>
</cp:coreProperties>
</file>