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93" r:id="rId3"/>
    <p:sldId id="337" r:id="rId4"/>
    <p:sldId id="279" r:id="rId5"/>
    <p:sldId id="321" r:id="rId6"/>
    <p:sldId id="343" r:id="rId7"/>
    <p:sldId id="334" r:id="rId8"/>
    <p:sldId id="338" r:id="rId9"/>
    <p:sldId id="332" r:id="rId10"/>
    <p:sldId id="312" r:id="rId11"/>
    <p:sldId id="326" r:id="rId12"/>
    <p:sldId id="325" r:id="rId13"/>
    <p:sldId id="331" r:id="rId14"/>
    <p:sldId id="327" r:id="rId15"/>
    <p:sldId id="330" r:id="rId16"/>
    <p:sldId id="320" r:id="rId17"/>
    <p:sldId id="324" r:id="rId18"/>
    <p:sldId id="272" r:id="rId19"/>
    <p:sldId id="339" r:id="rId20"/>
    <p:sldId id="340" r:id="rId21"/>
    <p:sldId id="313" r:id="rId22"/>
    <p:sldId id="345" r:id="rId23"/>
    <p:sldId id="344" r:id="rId24"/>
    <p:sldId id="341" r:id="rId25"/>
    <p:sldId id="317" r:id="rId26"/>
    <p:sldId id="318" r:id="rId27"/>
    <p:sldId id="319" r:id="rId28"/>
    <p:sldId id="346" r:id="rId29"/>
    <p:sldId id="280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260" userDrawn="1">
          <p15:clr>
            <a:srgbClr val="A4A3A4"/>
          </p15:clr>
        </p15:guide>
        <p15:guide id="4" orient="horz" pos="23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40"/>
        <p:guide orient="horz" pos="2260"/>
        <p:guide orient="horz" pos="23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2FF47F-6D60-45D8-BF9D-2CAFB6BBE64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F47CB601-0DAE-4761-95A7-E5CC14140F71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xfrm>
          <a:off x="950709" y="62745"/>
          <a:ext cx="4687603" cy="3011805"/>
        </a:xfr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gm:spPr>
      <dgm:t>
        <a:bodyPr/>
        <a:lstStyle/>
        <a:p>
          <a:r>
            <a:rPr lang="cs-CZ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Kdo jsme?</a:t>
          </a:r>
        </a:p>
      </dgm:t>
    </dgm:pt>
    <dgm:pt modelId="{296BB1BD-2D3C-4942-A369-C291EF9E761E}" type="parTrans" cxnId="{A9F8087C-B3FC-4099-B2A6-7B5B79B355C1}">
      <dgm:prSet/>
      <dgm:spPr/>
      <dgm:t>
        <a:bodyPr/>
        <a:lstStyle/>
        <a:p>
          <a:endParaRPr lang="cs-CZ"/>
        </a:p>
      </dgm:t>
    </dgm:pt>
    <dgm:pt modelId="{17331CC2-5BAD-49EE-915C-C05BF7715F1F}" type="sibTrans" cxnId="{A9F8087C-B3FC-4099-B2A6-7B5B79B355C1}">
      <dgm:prSet/>
      <dgm:spPr/>
      <dgm:t>
        <a:bodyPr/>
        <a:lstStyle/>
        <a:p>
          <a:endParaRPr lang="cs-CZ"/>
        </a:p>
      </dgm:t>
    </dgm:pt>
    <dgm:pt modelId="{2BEF51F8-B74B-4E9E-AC10-473289BD5CD2}">
      <dgm:prSet phldrT="[Text]"/>
      <dgm:spPr>
        <a:xfrm>
          <a:off x="1852665" y="1900308"/>
          <a:ext cx="5057212" cy="3011805"/>
        </a:xfrm>
        <a:solidFill>
          <a:srgbClr val="FFC000">
            <a:lumMod val="60000"/>
            <a:lumOff val="40000"/>
            <a:alpha val="5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cs-CZ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Co můžeme/ Co umíme</a:t>
          </a:r>
        </a:p>
      </dgm:t>
    </dgm:pt>
    <dgm:pt modelId="{41F8AC1E-F339-4F85-A577-6B003114AA0B}" type="parTrans" cxnId="{92489E41-AF3B-47CF-ACDD-07E1990455A8}">
      <dgm:prSet/>
      <dgm:spPr/>
      <dgm:t>
        <a:bodyPr/>
        <a:lstStyle/>
        <a:p>
          <a:endParaRPr lang="cs-CZ"/>
        </a:p>
      </dgm:t>
    </dgm:pt>
    <dgm:pt modelId="{87802430-72F1-4C1E-BFC6-4001CB076733}" type="sibTrans" cxnId="{92489E41-AF3B-47CF-ACDD-07E1990455A8}">
      <dgm:prSet/>
      <dgm:spPr/>
      <dgm:t>
        <a:bodyPr/>
        <a:lstStyle/>
        <a:p>
          <a:endParaRPr lang="cs-CZ"/>
        </a:p>
      </dgm:t>
    </dgm:pt>
    <dgm:pt modelId="{A027BEA4-7B16-41F8-9754-F3D514B59000}">
      <dgm:prSet phldrT="[Text]"/>
      <dgm:spPr>
        <a:xfrm>
          <a:off x="-197927" y="1967953"/>
          <a:ext cx="4811358" cy="3011805"/>
        </a:xfrm>
        <a:solidFill>
          <a:schemeClr val="accent4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cs-CZ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Co chceme?</a:t>
          </a:r>
        </a:p>
      </dgm:t>
    </dgm:pt>
    <dgm:pt modelId="{8C0F7A1F-5BBC-4FD4-9A3E-1050506E7215}" type="parTrans" cxnId="{39CBDE59-3464-4A10-8AD3-5373D744267A}">
      <dgm:prSet/>
      <dgm:spPr/>
      <dgm:t>
        <a:bodyPr/>
        <a:lstStyle/>
        <a:p>
          <a:endParaRPr lang="cs-CZ"/>
        </a:p>
      </dgm:t>
    </dgm:pt>
    <dgm:pt modelId="{B9A41F04-1BB5-4F08-88A3-CF870A66CE41}" type="sibTrans" cxnId="{39CBDE59-3464-4A10-8AD3-5373D744267A}">
      <dgm:prSet/>
      <dgm:spPr/>
      <dgm:t>
        <a:bodyPr/>
        <a:lstStyle/>
        <a:p>
          <a:endParaRPr lang="cs-CZ"/>
        </a:p>
      </dgm:t>
    </dgm:pt>
    <dgm:pt modelId="{1FE227BD-8050-4C1A-9FC6-7858F0404BB5}" type="pres">
      <dgm:prSet presAssocID="{3F2FF47F-6D60-45D8-BF9D-2CAFB6BBE646}" presName="compositeShape" presStyleCnt="0">
        <dgm:presLayoutVars>
          <dgm:chMax val="7"/>
          <dgm:dir/>
          <dgm:resizeHandles val="exact"/>
        </dgm:presLayoutVars>
      </dgm:prSet>
      <dgm:spPr/>
    </dgm:pt>
    <dgm:pt modelId="{EAD9E4B2-D469-49F8-8BF3-3B17AD2CB1AF}" type="pres">
      <dgm:prSet presAssocID="{F47CB601-0DAE-4761-95A7-E5CC14140F71}" presName="circ1" presStyleLbl="vennNode1" presStyleIdx="0" presStyleCnt="3" custScaleX="142542" custScaleY="130690" custLinFactNeighborX="-9899" custLinFactNeighborY="4657"/>
      <dgm:spPr>
        <a:prstGeom prst="ellipse">
          <a:avLst/>
        </a:prstGeom>
      </dgm:spPr>
    </dgm:pt>
    <dgm:pt modelId="{5C0262A2-C404-4438-A0F0-F672DA1CE58E}" type="pres">
      <dgm:prSet presAssocID="{F47CB601-0DAE-4761-95A7-E5CC14140F7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05D5BD7-D706-4A09-A2F7-0B896E9B1B03}" type="pres">
      <dgm:prSet presAssocID="{2BEF51F8-B74B-4E9E-AC10-473289BD5CD2}" presName="circ2" presStyleLbl="vennNode1" presStyleIdx="1" presStyleCnt="3" custScaleX="143034" custScaleY="128464" custLinFactNeighborX="11834" custLinFactNeighborY="-1388"/>
      <dgm:spPr>
        <a:prstGeom prst="ellipse">
          <a:avLst/>
        </a:prstGeom>
      </dgm:spPr>
    </dgm:pt>
    <dgm:pt modelId="{948A786D-EE96-4E2E-BCF9-41B9BA4DEC32}" type="pres">
      <dgm:prSet presAssocID="{2BEF51F8-B74B-4E9E-AC10-473289BD5CD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D0FEC8C-8ECB-48F4-A2A4-E8C5A95F1B77}" type="pres">
      <dgm:prSet presAssocID="{A027BEA4-7B16-41F8-9754-F3D514B59000}" presName="circ3" presStyleLbl="vennNode1" presStyleIdx="2" presStyleCnt="3" custScaleX="145866" custScaleY="126650" custLinFactNeighborX="-6654" custLinFactNeighborY="-278"/>
      <dgm:spPr>
        <a:prstGeom prst="ellipse">
          <a:avLst/>
        </a:prstGeom>
      </dgm:spPr>
    </dgm:pt>
    <dgm:pt modelId="{71EEDB1D-1E1C-4AE0-B8C7-6D6B81C0D53B}" type="pres">
      <dgm:prSet presAssocID="{A027BEA4-7B16-41F8-9754-F3D514B5900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0E5E413-EF99-44D4-B531-043A7ED930B4}" type="presOf" srcId="{3F2FF47F-6D60-45D8-BF9D-2CAFB6BBE646}" destId="{1FE227BD-8050-4C1A-9FC6-7858F0404BB5}" srcOrd="0" destOrd="0" presId="urn:microsoft.com/office/officeart/2005/8/layout/venn1"/>
    <dgm:cxn modelId="{342F7F1D-E54C-46ED-AC15-0AB27815E108}" type="presOf" srcId="{F47CB601-0DAE-4761-95A7-E5CC14140F71}" destId="{EAD9E4B2-D469-49F8-8BF3-3B17AD2CB1AF}" srcOrd="0" destOrd="0" presId="urn:microsoft.com/office/officeart/2005/8/layout/venn1"/>
    <dgm:cxn modelId="{92489E41-AF3B-47CF-ACDD-07E1990455A8}" srcId="{3F2FF47F-6D60-45D8-BF9D-2CAFB6BBE646}" destId="{2BEF51F8-B74B-4E9E-AC10-473289BD5CD2}" srcOrd="1" destOrd="0" parTransId="{41F8AC1E-F339-4F85-A577-6B003114AA0B}" sibTransId="{87802430-72F1-4C1E-BFC6-4001CB076733}"/>
    <dgm:cxn modelId="{1759A574-D382-4E1C-A990-EE93580847E7}" type="presOf" srcId="{F47CB601-0DAE-4761-95A7-E5CC14140F71}" destId="{5C0262A2-C404-4438-A0F0-F672DA1CE58E}" srcOrd="1" destOrd="0" presId="urn:microsoft.com/office/officeart/2005/8/layout/venn1"/>
    <dgm:cxn modelId="{39CBDE59-3464-4A10-8AD3-5373D744267A}" srcId="{3F2FF47F-6D60-45D8-BF9D-2CAFB6BBE646}" destId="{A027BEA4-7B16-41F8-9754-F3D514B59000}" srcOrd="2" destOrd="0" parTransId="{8C0F7A1F-5BBC-4FD4-9A3E-1050506E7215}" sibTransId="{B9A41F04-1BB5-4F08-88A3-CF870A66CE41}"/>
    <dgm:cxn modelId="{A9F8087C-B3FC-4099-B2A6-7B5B79B355C1}" srcId="{3F2FF47F-6D60-45D8-BF9D-2CAFB6BBE646}" destId="{F47CB601-0DAE-4761-95A7-E5CC14140F71}" srcOrd="0" destOrd="0" parTransId="{296BB1BD-2D3C-4942-A369-C291EF9E761E}" sibTransId="{17331CC2-5BAD-49EE-915C-C05BF7715F1F}"/>
    <dgm:cxn modelId="{8FF691A6-91E3-4524-A133-194B00E94C78}" type="presOf" srcId="{2BEF51F8-B74B-4E9E-AC10-473289BD5CD2}" destId="{705D5BD7-D706-4A09-A2F7-0B896E9B1B03}" srcOrd="0" destOrd="0" presId="urn:microsoft.com/office/officeart/2005/8/layout/venn1"/>
    <dgm:cxn modelId="{91B36FC3-00BA-4FBA-A9D5-752DFEED966D}" type="presOf" srcId="{A027BEA4-7B16-41F8-9754-F3D514B59000}" destId="{71EEDB1D-1E1C-4AE0-B8C7-6D6B81C0D53B}" srcOrd="1" destOrd="0" presId="urn:microsoft.com/office/officeart/2005/8/layout/venn1"/>
    <dgm:cxn modelId="{118950DA-C06A-476D-A645-D2F30F59EDAA}" type="presOf" srcId="{A027BEA4-7B16-41F8-9754-F3D514B59000}" destId="{3D0FEC8C-8ECB-48F4-A2A4-E8C5A95F1B77}" srcOrd="0" destOrd="0" presId="urn:microsoft.com/office/officeart/2005/8/layout/venn1"/>
    <dgm:cxn modelId="{FB51E0F5-C944-4A9C-8265-CC79E6B833B3}" type="presOf" srcId="{2BEF51F8-B74B-4E9E-AC10-473289BD5CD2}" destId="{948A786D-EE96-4E2E-BCF9-41B9BA4DEC32}" srcOrd="1" destOrd="0" presId="urn:microsoft.com/office/officeart/2005/8/layout/venn1"/>
    <dgm:cxn modelId="{F95847B0-F8AC-4BCE-A73C-FB1FC2BA4BAF}" type="presParOf" srcId="{1FE227BD-8050-4C1A-9FC6-7858F0404BB5}" destId="{EAD9E4B2-D469-49F8-8BF3-3B17AD2CB1AF}" srcOrd="0" destOrd="0" presId="urn:microsoft.com/office/officeart/2005/8/layout/venn1"/>
    <dgm:cxn modelId="{BD8BC03A-A1DC-48DB-88FF-4AF528B074F3}" type="presParOf" srcId="{1FE227BD-8050-4C1A-9FC6-7858F0404BB5}" destId="{5C0262A2-C404-4438-A0F0-F672DA1CE58E}" srcOrd="1" destOrd="0" presId="urn:microsoft.com/office/officeart/2005/8/layout/venn1"/>
    <dgm:cxn modelId="{B8853068-4A47-4676-93EC-7A237DDBF826}" type="presParOf" srcId="{1FE227BD-8050-4C1A-9FC6-7858F0404BB5}" destId="{705D5BD7-D706-4A09-A2F7-0B896E9B1B03}" srcOrd="2" destOrd="0" presId="urn:microsoft.com/office/officeart/2005/8/layout/venn1"/>
    <dgm:cxn modelId="{3C6DAFD5-F136-42AD-B9D1-A0BD6B7222D1}" type="presParOf" srcId="{1FE227BD-8050-4C1A-9FC6-7858F0404BB5}" destId="{948A786D-EE96-4E2E-BCF9-41B9BA4DEC32}" srcOrd="3" destOrd="0" presId="urn:microsoft.com/office/officeart/2005/8/layout/venn1"/>
    <dgm:cxn modelId="{7171514D-4769-4883-865E-F9C77D78CBA1}" type="presParOf" srcId="{1FE227BD-8050-4C1A-9FC6-7858F0404BB5}" destId="{3D0FEC8C-8ECB-48F4-A2A4-E8C5A95F1B77}" srcOrd="4" destOrd="0" presId="urn:microsoft.com/office/officeart/2005/8/layout/venn1"/>
    <dgm:cxn modelId="{72B9EB20-90D5-4813-8409-F588673BD72C}" type="presParOf" srcId="{1FE227BD-8050-4C1A-9FC6-7858F0404BB5}" destId="{71EEDB1D-1E1C-4AE0-B8C7-6D6B81C0D53B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D9E4B2-D469-49F8-8BF3-3B17AD2CB1AF}">
      <dsp:nvSpPr>
        <dsp:cNvPr id="0" name=""/>
        <dsp:cNvSpPr/>
      </dsp:nvSpPr>
      <dsp:spPr>
        <a:xfrm>
          <a:off x="914401" y="-243290"/>
          <a:ext cx="4308939" cy="3950661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Kdo jsme?</a:t>
          </a:r>
        </a:p>
      </dsp:txBody>
      <dsp:txXfrm>
        <a:off x="1488926" y="448075"/>
        <a:ext cx="3159888" cy="1777797"/>
      </dsp:txXfrm>
    </dsp:sp>
    <dsp:sp modelId="{705D5BD7-D706-4A09-A2F7-0B896E9B1B03}">
      <dsp:nvSpPr>
        <dsp:cNvPr id="0" name=""/>
        <dsp:cNvSpPr/>
      </dsp:nvSpPr>
      <dsp:spPr>
        <a:xfrm>
          <a:off x="2369604" y="1496947"/>
          <a:ext cx="4323811" cy="3883371"/>
        </a:xfrm>
        <a:prstGeom prst="ellipse">
          <a:avLst/>
        </a:prstGeom>
        <a:solidFill>
          <a:srgbClr val="FFC000">
            <a:lumMod val="60000"/>
            <a:lumOff val="40000"/>
            <a:alpha val="50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9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Co můžeme/ Co umíme</a:t>
          </a:r>
        </a:p>
      </dsp:txBody>
      <dsp:txXfrm>
        <a:off x="3691969" y="2500152"/>
        <a:ext cx="2594287" cy="2135854"/>
      </dsp:txXfrm>
    </dsp:sp>
    <dsp:sp modelId="{3D0FEC8C-8ECB-48F4-A2A4-E8C5A95F1B77}">
      <dsp:nvSpPr>
        <dsp:cNvPr id="0" name=""/>
        <dsp:cNvSpPr/>
      </dsp:nvSpPr>
      <dsp:spPr>
        <a:xfrm>
          <a:off x="0" y="1557920"/>
          <a:ext cx="4409421" cy="3828535"/>
        </a:xfrm>
        <a:prstGeom prst="ellipse">
          <a:avLst/>
        </a:prstGeom>
        <a:solidFill>
          <a:schemeClr val="accent4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9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Co chceme?</a:t>
          </a:r>
        </a:p>
      </dsp:txBody>
      <dsp:txXfrm>
        <a:off x="415220" y="2546958"/>
        <a:ext cx="2645652" cy="2105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dirty="0"/>
              <a:t>3/27/2021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dirty="0"/>
              <a:t>3/27/2021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dirty="0"/>
              <a:t>3/27/2021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dirty="0"/>
              <a:t>3/27/2021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dirty="0"/>
              <a:t>3/27/2021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dirty="0"/>
              <a:t>3/27/2021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dirty="0"/>
              <a:t>3/27/2021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dirty="0"/>
              <a:t>3/27/2021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dirty="0"/>
              <a:t>3/27/2021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dirty="0"/>
              <a:t>3/27/2021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dirty="0"/>
              <a:t>3/27/2021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dirty="0"/>
              <a:t>3/27/2021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gif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image" Target="../media/image21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00432" y="1738185"/>
            <a:ext cx="8163697" cy="2323069"/>
          </a:xfrm>
        </p:spPr>
        <p:txBody>
          <a:bodyPr/>
          <a:lstStyle/>
          <a:p>
            <a:r>
              <a:rPr lang="cs-CZ" sz="6600" dirty="0"/>
              <a:t>Jak využít </a:t>
            </a:r>
            <a:br>
              <a:rPr lang="cs-CZ" sz="6600" dirty="0"/>
            </a:br>
            <a:r>
              <a:rPr lang="cs-CZ" sz="6600" dirty="0"/>
              <a:t>své silné stránky </a:t>
            </a:r>
            <a:br>
              <a:rPr lang="cs-CZ" sz="6600" dirty="0"/>
            </a:br>
            <a:r>
              <a:rPr lang="cs-CZ" sz="6600" dirty="0"/>
              <a:t>při jednání s lidmi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79232" y="5168248"/>
            <a:ext cx="7891272" cy="892082"/>
          </a:xfrm>
        </p:spPr>
        <p:txBody>
          <a:bodyPr>
            <a:normAutofit/>
          </a:bodyPr>
          <a:lstStyle/>
          <a:p>
            <a:r>
              <a:rPr lang="cs-CZ" dirty="0">
                <a:latin typeface="+mj-lt"/>
              </a:rPr>
              <a:t>Miriam Vránová  2021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0982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Efektivní komunikace</a:t>
            </a:r>
            <a:br>
              <a:rPr lang="cs-CZ" dirty="0"/>
            </a:br>
            <a:r>
              <a:rPr lang="cs-CZ" dirty="0"/>
              <a:t>- 5 úrovní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838200" y="576649"/>
            <a:ext cx="6711696" cy="513835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Úroveň 2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tx1"/>
                </a:solidFill>
                <a:effectLst/>
                <a:latin typeface="Roboto"/>
              </a:rPr>
              <a:t> v běžných situacích jasně a srozumitelně formuluje své myšlenky jak v mluvené, tak písemné podobě,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 naslouchá ostatním bez větších zádrhelů,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tx1"/>
                </a:solidFill>
                <a:effectLst/>
                <a:latin typeface="Roboto"/>
              </a:rPr>
              <a:t> sdílí informace,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 reaguje přiměřeně na vzniklou situaci,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tx1"/>
                </a:solidFill>
                <a:effectLst/>
                <a:latin typeface="Roboto"/>
              </a:rPr>
              <a:t> jeho komunikace není vždy přesvědčivá</a:t>
            </a:r>
          </a:p>
        </p:txBody>
      </p:sp>
    </p:spTree>
    <p:extLst>
      <p:ext uri="{BB962C8B-B14F-4D97-AF65-F5344CB8AC3E}">
        <p14:creationId xmlns:p14="http://schemas.microsoft.com/office/powerpoint/2010/main" val="611214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2018" y="685801"/>
            <a:ext cx="3200400" cy="1579227"/>
          </a:xfrm>
        </p:spPr>
        <p:txBody>
          <a:bodyPr>
            <a:normAutofit/>
          </a:bodyPr>
          <a:lstStyle/>
          <a:p>
            <a:r>
              <a:rPr lang="cs-CZ" dirty="0"/>
              <a:t>Efektivní komunikace</a:t>
            </a:r>
            <a:br>
              <a:rPr lang="cs-CZ" dirty="0"/>
            </a:br>
            <a:r>
              <a:rPr lang="cs-CZ" dirty="0"/>
              <a:t>- 5 úrovní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879389" y="778079"/>
            <a:ext cx="6711696" cy="50291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Úroveň 3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tx1"/>
                </a:solidFill>
                <a:effectLst/>
                <a:latin typeface="Roboto"/>
              </a:rPr>
              <a:t> jasně a srozumitelně formuluje své myšlenky jak v mluvené, tak písemné podobě,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 naslouchá ostatním,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tx1"/>
                </a:solidFill>
                <a:effectLst/>
                <a:latin typeface="Roboto"/>
              </a:rPr>
              <a:t> reaguje asertivně na vzniklou situaci,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 dokáže svým projevem zaujmout ostatní,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tx1"/>
                </a:solidFill>
                <a:effectLst/>
                <a:latin typeface="Roboto"/>
              </a:rPr>
              <a:t> toleruje názory ostatních</a:t>
            </a:r>
          </a:p>
          <a:p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49586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Efektivní komunikace</a:t>
            </a:r>
            <a:br>
              <a:rPr lang="cs-CZ" dirty="0"/>
            </a:br>
            <a:r>
              <a:rPr lang="cs-CZ" dirty="0"/>
              <a:t>- 5 úrovní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838200" y="576649"/>
            <a:ext cx="6711696" cy="513835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Úroveň 4 a</a:t>
            </a:r>
          </a:p>
          <a:p>
            <a:pPr algn="l"/>
            <a:endParaRPr lang="cs-CZ" sz="2800" b="0" i="0" dirty="0">
              <a:solidFill>
                <a:schemeClr val="bg1"/>
              </a:solidFill>
              <a:effectLst/>
              <a:latin typeface="Robot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tx1"/>
                </a:solidFill>
                <a:effectLst/>
                <a:latin typeface="Roboto"/>
              </a:rPr>
              <a:t> formulování myšlenek v písemné i ústní podobě je na velmi dobré úrovni,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 aktivně naslouchá ostatním,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tx1"/>
                </a:solidFill>
                <a:effectLst/>
                <a:latin typeface="Roboto"/>
              </a:rPr>
              <a:t> zdravé a přiměřené sebeprosazování je pro něj přirozené,</a:t>
            </a:r>
          </a:p>
        </p:txBody>
      </p:sp>
    </p:spTree>
    <p:extLst>
      <p:ext uri="{BB962C8B-B14F-4D97-AF65-F5344CB8AC3E}">
        <p14:creationId xmlns:p14="http://schemas.microsoft.com/office/powerpoint/2010/main" val="1319947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2018" y="685801"/>
            <a:ext cx="3200400" cy="1512115"/>
          </a:xfrm>
        </p:spPr>
        <p:txBody>
          <a:bodyPr>
            <a:normAutofit/>
          </a:bodyPr>
          <a:lstStyle/>
          <a:p>
            <a:r>
              <a:rPr lang="cs-CZ" dirty="0"/>
              <a:t>Efektivní komunikace</a:t>
            </a:r>
            <a:br>
              <a:rPr lang="cs-CZ" dirty="0"/>
            </a:br>
            <a:r>
              <a:rPr lang="cs-CZ" dirty="0"/>
              <a:t>- 5 úrovní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879389" y="778079"/>
            <a:ext cx="6711696" cy="50291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F9437CC-D735-4C81-837B-FFEF075775FE}"/>
              </a:ext>
            </a:extLst>
          </p:cNvPr>
          <p:cNvSpPr txBox="1"/>
          <p:nvPr/>
        </p:nvSpPr>
        <p:spPr>
          <a:xfrm>
            <a:off x="1042333" y="1307519"/>
            <a:ext cx="609460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sz="2800" b="0" i="0" dirty="0">
                <a:effectLst/>
                <a:latin typeface="Roboto"/>
              </a:rPr>
              <a:t>Úroveň 4 b pokračování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 dokáže prezentovat před skupinou,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tx1"/>
                </a:solidFill>
                <a:effectLst/>
                <a:latin typeface="Roboto"/>
              </a:rPr>
              <a:t> dokáže komunikaci otevřít,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 vytváří prostředí, aby komunikovali i druzí</a:t>
            </a:r>
            <a:r>
              <a:rPr lang="cs-CZ" sz="2800" b="0" i="0" dirty="0">
                <a:solidFill>
                  <a:srgbClr val="333333"/>
                </a:solidFill>
                <a:effectLst/>
                <a:latin typeface="Roboto"/>
              </a:rPr>
              <a:t>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tx1"/>
                </a:solidFill>
                <a:effectLst/>
                <a:latin typeface="Roboto"/>
              </a:rPr>
              <a:t> vítá a rozvíjí názory ostatních,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 dokáže vyvolat konstruktivní konflikt,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tx1"/>
                </a:solidFill>
                <a:effectLst/>
                <a:latin typeface="Roboto"/>
              </a:rPr>
              <a:t> vyžaduje zpětnou vazbu</a:t>
            </a:r>
          </a:p>
        </p:txBody>
      </p:sp>
    </p:spTree>
    <p:extLst>
      <p:ext uri="{BB962C8B-B14F-4D97-AF65-F5344CB8AC3E}">
        <p14:creationId xmlns:p14="http://schemas.microsoft.com/office/powerpoint/2010/main" val="4238147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2018" y="685801"/>
            <a:ext cx="3200400" cy="1562449"/>
          </a:xfrm>
        </p:spPr>
        <p:txBody>
          <a:bodyPr>
            <a:normAutofit/>
          </a:bodyPr>
          <a:lstStyle/>
          <a:p>
            <a:r>
              <a:rPr lang="cs-CZ" dirty="0"/>
              <a:t>Efektivní komunikace</a:t>
            </a:r>
            <a:br>
              <a:rPr lang="cs-CZ" dirty="0"/>
            </a:br>
            <a:r>
              <a:rPr lang="cs-CZ" dirty="0"/>
              <a:t>- 5 úrovní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879389" y="778079"/>
            <a:ext cx="6711696" cy="50291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F9437CC-D735-4C81-837B-FFEF075775FE}"/>
              </a:ext>
            </a:extLst>
          </p:cNvPr>
          <p:cNvSpPr txBox="1"/>
          <p:nvPr/>
        </p:nvSpPr>
        <p:spPr>
          <a:xfrm>
            <a:off x="1042333" y="1307519"/>
            <a:ext cx="638192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cs-CZ" sz="2800" b="0" i="0" dirty="0">
                <a:effectLst/>
                <a:latin typeface="Roboto"/>
              </a:rPr>
              <a:t>Úroveň 5a</a:t>
            </a:r>
          </a:p>
          <a:p>
            <a:pPr algn="l"/>
            <a:endParaRPr lang="cs-CZ" sz="2800" b="0" i="0" dirty="0">
              <a:solidFill>
                <a:srgbClr val="333333"/>
              </a:solidFill>
              <a:effectLst/>
              <a:latin typeface="Robot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 formulování myšlenek v písemné i ústní podobě je na výborné úrovni,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effectLst/>
                <a:latin typeface="Roboto"/>
              </a:rPr>
              <a:t> praktikuje aktivní naslouchání bez výjimky za všech okolností,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 zdravé a přiměřené sebeprosazování je pro něj přirozené,</a:t>
            </a:r>
          </a:p>
        </p:txBody>
      </p:sp>
    </p:spTree>
    <p:extLst>
      <p:ext uri="{BB962C8B-B14F-4D97-AF65-F5344CB8AC3E}">
        <p14:creationId xmlns:p14="http://schemas.microsoft.com/office/powerpoint/2010/main" val="3091206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Efektivní komunikace</a:t>
            </a:r>
            <a:br>
              <a:rPr lang="cs-CZ" dirty="0"/>
            </a:br>
            <a:r>
              <a:rPr lang="cs-CZ" dirty="0"/>
              <a:t>- 5 úrovní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838200" y="576649"/>
            <a:ext cx="6711696" cy="513835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cs-CZ" sz="2800" b="0" i="0" dirty="0">
                <a:solidFill>
                  <a:schemeClr val="tx1"/>
                </a:solidFill>
                <a:effectLst/>
                <a:latin typeface="Roboto"/>
              </a:rPr>
              <a:t>Úroveň </a:t>
            </a:r>
            <a:r>
              <a:rPr lang="cs-CZ" sz="2800" dirty="0">
                <a:solidFill>
                  <a:schemeClr val="tx1"/>
                </a:solidFill>
                <a:latin typeface="Roboto"/>
              </a:rPr>
              <a:t>5b pokračování </a:t>
            </a:r>
            <a:endParaRPr lang="cs-CZ" sz="2800" b="0" i="0" dirty="0">
              <a:solidFill>
                <a:schemeClr val="tx1"/>
              </a:solidFill>
              <a:effectLst/>
              <a:latin typeface="Roboto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 dokáže prezentovat na velkém fóru a svým projevem dokáže druhé přesvědčit,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rgbClr val="333333"/>
                </a:solidFill>
                <a:effectLst/>
                <a:latin typeface="Roboto"/>
              </a:rPr>
              <a:t> dokáže od jiných získat jejich skutečné názory a pracovat s nimi,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 dokáže využívat konstruktivní konflikty,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rgbClr val="333333"/>
                </a:solidFill>
                <a:effectLst/>
                <a:latin typeface="Roboto"/>
              </a:rPr>
              <a:t> umí pracovat se zpětnou vazbou,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 komunikuje s jinými kulturami</a:t>
            </a:r>
          </a:p>
        </p:txBody>
      </p:sp>
    </p:spTree>
    <p:extLst>
      <p:ext uri="{BB962C8B-B14F-4D97-AF65-F5344CB8AC3E}">
        <p14:creationId xmlns:p14="http://schemas.microsoft.com/office/powerpoint/2010/main" val="2899561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2963562"/>
          </a:xfrm>
        </p:spPr>
        <p:txBody>
          <a:bodyPr>
            <a:noAutofit/>
          </a:bodyPr>
          <a:lstStyle/>
          <a:p>
            <a:r>
              <a:rPr lang="cs-CZ" dirty="0"/>
              <a:t>Dvojice </a:t>
            </a:r>
            <a:br>
              <a:rPr lang="cs-CZ" dirty="0"/>
            </a:br>
            <a:r>
              <a:rPr lang="cs-CZ" dirty="0"/>
              <a:t>celkem 6 minut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Každý 2 minuty  vypráví o sobě.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-CZ" sz="3200" b="1" dirty="0">
                <a:latin typeface="+mj-lt"/>
                <a:ea typeface="Arial"/>
                <a:cs typeface="Arial"/>
                <a:sym typeface="Arial"/>
              </a:rPr>
              <a:t>Trénujeme ve skupině</a:t>
            </a:r>
            <a:r>
              <a:rPr lang="cs-CZ" sz="3200" dirty="0">
                <a:latin typeface="+mj-lt"/>
                <a:ea typeface="Arial"/>
                <a:cs typeface="Arial"/>
                <a:sym typeface="Arial"/>
              </a:rPr>
              <a:t> </a:t>
            </a:r>
          </a:p>
          <a:p>
            <a:pPr lvl="0">
              <a:spcBef>
                <a:spcPts val="0"/>
              </a:spcBef>
              <a:buNone/>
            </a:pPr>
            <a:endParaRPr lang="cs-CZ" dirty="0"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</a:pPr>
            <a:r>
              <a:rPr lang="en-US" sz="2400" dirty="0" err="1">
                <a:latin typeface="+mj-lt"/>
                <a:ea typeface="Arial"/>
                <a:cs typeface="Arial"/>
                <a:sym typeface="Arial"/>
              </a:rPr>
              <a:t>Kdo</a:t>
            </a:r>
            <a:r>
              <a:rPr lang="en-US" sz="2400" dirty="0"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latin typeface="+mj-lt"/>
                <a:ea typeface="Arial"/>
                <a:cs typeface="Arial"/>
                <a:sym typeface="Arial"/>
              </a:rPr>
              <a:t>jsem</a:t>
            </a:r>
            <a:r>
              <a:rPr lang="en-US" sz="2400" dirty="0">
                <a:latin typeface="+mj-lt"/>
                <a:ea typeface="Arial"/>
                <a:cs typeface="Arial"/>
                <a:sym typeface="Arial"/>
              </a:rPr>
              <a:t> a </a:t>
            </a:r>
            <a:r>
              <a:rPr lang="en-US" sz="2400" dirty="0" err="1">
                <a:latin typeface="+mj-lt"/>
                <a:ea typeface="Arial"/>
                <a:cs typeface="Arial"/>
                <a:sym typeface="Arial"/>
              </a:rPr>
              <a:t>čím</a:t>
            </a:r>
            <a:r>
              <a:rPr lang="en-US" sz="2400" dirty="0">
                <a:latin typeface="+mj-lt"/>
                <a:ea typeface="Arial"/>
                <a:cs typeface="Arial"/>
                <a:sym typeface="Arial"/>
              </a:rPr>
              <a:t> se </a:t>
            </a:r>
            <a:r>
              <a:rPr lang="en-US" sz="2400" dirty="0" err="1">
                <a:latin typeface="+mj-lt"/>
                <a:ea typeface="Arial"/>
                <a:cs typeface="Arial"/>
                <a:sym typeface="Arial"/>
              </a:rPr>
              <a:t>zabývám</a:t>
            </a:r>
            <a:r>
              <a:rPr lang="en-US" sz="2400" dirty="0">
                <a:latin typeface="+mj-lt"/>
                <a:ea typeface="Arial"/>
                <a:cs typeface="Arial"/>
                <a:sym typeface="Arial"/>
              </a:rPr>
              <a:t>?</a:t>
            </a:r>
            <a:r>
              <a:rPr lang="cs-CZ" sz="2400" dirty="0">
                <a:latin typeface="+mj-lt"/>
                <a:ea typeface="Arial"/>
                <a:cs typeface="Arial"/>
                <a:sym typeface="Arial"/>
              </a:rPr>
              <a:t> </a:t>
            </a:r>
            <a:endParaRPr lang="cs-CZ" sz="2400" b="1" dirty="0">
              <a:latin typeface="+mj-lt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</a:pPr>
            <a:r>
              <a:rPr lang="en-US" sz="2400" b="1" dirty="0">
                <a:latin typeface="+mj-lt"/>
                <a:ea typeface="Arial"/>
                <a:cs typeface="Arial"/>
                <a:sym typeface="Arial"/>
              </a:rPr>
              <a:t>Co m</a:t>
            </a:r>
            <a:r>
              <a:rPr lang="cs-CZ" sz="2400" b="1" dirty="0">
                <a:latin typeface="+mj-lt"/>
                <a:ea typeface="Arial"/>
                <a:cs typeface="Arial"/>
                <a:sym typeface="Arial"/>
              </a:rPr>
              <a:t>ě v mezilidské komunikaci jde? A to například v situaci…</a:t>
            </a:r>
          </a:p>
          <a:p>
            <a:pPr>
              <a:spcBef>
                <a:spcPts val="0"/>
              </a:spcBef>
            </a:pPr>
            <a:r>
              <a:rPr lang="cs-CZ" sz="2400" dirty="0">
                <a:latin typeface="+mj-lt"/>
                <a:ea typeface="Arial"/>
                <a:cs typeface="Arial"/>
                <a:sym typeface="Arial"/>
              </a:rPr>
              <a:t>V čem se chci ještě  v komunikaci rozvíjet. Co tím mohu získat? </a:t>
            </a:r>
            <a:endParaRPr lang="en-US" sz="2400" dirty="0">
              <a:latin typeface="+mj-lt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549640" y="4053016"/>
            <a:ext cx="3200400" cy="1661984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Shape 1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8200" y="3929448"/>
            <a:ext cx="2170670" cy="2382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3999" y="3881211"/>
            <a:ext cx="2270512" cy="25140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1605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 co si v komunikaci hrajeme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sz="4300" dirty="0">
                <a:latin typeface="+mj-lt"/>
              </a:rPr>
              <a:t>Vztahové vzorce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Zdroj: Jak si lidé hrají</a:t>
            </a:r>
            <a:br>
              <a:rPr lang="cs-CZ" dirty="0"/>
            </a:br>
            <a:r>
              <a:rPr lang="cs-CZ" dirty="0" err="1"/>
              <a:t>Eric</a:t>
            </a:r>
            <a:r>
              <a:rPr lang="cs-CZ" dirty="0"/>
              <a:t> Berne 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838200" y="576649"/>
            <a:ext cx="6711696" cy="513835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000" dirty="0">
                <a:latin typeface="+mj-lt"/>
              </a:rPr>
              <a:t>Když se lidé  potkávají ve stejných rolích </a:t>
            </a:r>
          </a:p>
          <a:p>
            <a:r>
              <a:rPr lang="cs-CZ" sz="2000" dirty="0">
                <a:latin typeface="+mj-lt"/>
              </a:rPr>
              <a:t>rozumějí si</a:t>
            </a:r>
          </a:p>
          <a:p>
            <a:endParaRPr lang="cs-CZ" sz="2000" dirty="0">
              <a:latin typeface="+mj-lt"/>
            </a:endParaRPr>
          </a:p>
          <a:p>
            <a:r>
              <a:rPr lang="cs-CZ" sz="2000" b="1" dirty="0">
                <a:latin typeface="+mj-lt"/>
              </a:rPr>
              <a:t>RODIČ – RODIČ </a:t>
            </a:r>
            <a:r>
              <a:rPr lang="cs-CZ" sz="2000" dirty="0">
                <a:latin typeface="+mj-lt"/>
              </a:rPr>
              <a:t>– „vědí , jak to má být“, shodnou se na kritice ostatních, společnosti, mentorství, poručnictví </a:t>
            </a:r>
          </a:p>
          <a:p>
            <a:r>
              <a:rPr lang="cs-CZ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DÍTĚ – DÍTĚ </a:t>
            </a:r>
            <a:r>
              <a:rPr lang="cs-CZ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– jsou hraví, vnímaví, bezprostřední, udrží pozornost, jen když je to baví, projevují nekontrolovaně emoce. </a:t>
            </a:r>
          </a:p>
          <a:p>
            <a:r>
              <a:rPr lang="cs-CZ" sz="2000" b="1" dirty="0">
                <a:latin typeface="+mj-lt"/>
              </a:rPr>
              <a:t>DOSPĚLÝ – DOSPĚLÝ </a:t>
            </a:r>
            <a:r>
              <a:rPr lang="cs-CZ" sz="2000" dirty="0">
                <a:latin typeface="+mj-lt"/>
              </a:rPr>
              <a:t>– skvělá kombinace na řešení problému. Jednají logicky, předvídatelně, věcně. Neberou si kritiku osobně</a:t>
            </a:r>
          </a:p>
        </p:txBody>
      </p:sp>
    </p:spTree>
    <p:extLst>
      <p:ext uri="{BB962C8B-B14F-4D97-AF65-F5344CB8AC3E}">
        <p14:creationId xmlns:p14="http://schemas.microsoft.com/office/powerpoint/2010/main" val="1201759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8549640" y="685799"/>
            <a:ext cx="3200400" cy="2032233"/>
          </a:xfrm>
        </p:spPr>
        <p:txBody>
          <a:bodyPr>
            <a:normAutofit fontScale="90000"/>
          </a:bodyPr>
          <a:lstStyle/>
          <a:p>
            <a:br>
              <a:rPr lang="cs-CZ" altLang="cs-CZ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br>
              <a:rPr lang="cs-CZ" altLang="cs-CZ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cs-CZ" altLang="cs-CZ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Kvalitní komunikace = porozumění + sdílení</a:t>
            </a:r>
            <a:br>
              <a:rPr lang="cs-CZ" altLang="cs-CZ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idx="1"/>
          </p:nvPr>
        </p:nvSpPr>
        <p:spPr/>
      </p:sp>
      <p:sp>
        <p:nvSpPr>
          <p:cNvPr id="9" name="Zástupný symbol pro text 8"/>
          <p:cNvSpPr>
            <a:spLocks noGrp="1"/>
          </p:cNvSpPr>
          <p:nvPr>
            <p:ph type="body" sz="half" idx="2"/>
          </p:nvPr>
        </p:nvSpPr>
        <p:spPr>
          <a:xfrm>
            <a:off x="8549640" y="2617364"/>
            <a:ext cx="3200400" cy="3120705"/>
          </a:xfrm>
        </p:spPr>
        <p:txBody>
          <a:bodyPr>
            <a:normAutofit/>
          </a:bodyPr>
          <a:lstStyle/>
          <a:p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Věcná úroveň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Apelující úroveň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Vztahová úroveň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Úroveň vlastních pocitů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cs-CZ" dirty="0"/>
          </a:p>
        </p:txBody>
      </p:sp>
      <p:pic>
        <p:nvPicPr>
          <p:cNvPr id="10" name="Obrázek 9" descr="Schulz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0374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7803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49640" y="685799"/>
            <a:ext cx="3200400" cy="1881231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Komunikační kvadrant podle </a:t>
            </a:r>
            <a:r>
              <a:rPr lang="cs-CZ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Friedmanna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Schulze von </a:t>
            </a:r>
            <a:r>
              <a:rPr lang="cs-CZ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Thuna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latin typeface="+mj-lt"/>
              </a:rPr>
              <a:t>Zdroj: Jak spolu komunikujeme </a:t>
            </a:r>
          </a:p>
          <a:p>
            <a:r>
              <a:rPr lang="cs-CZ" sz="14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Friedmann</a:t>
            </a:r>
            <a:r>
              <a:rPr lang="cs-CZ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Schulz von </a:t>
            </a:r>
            <a:r>
              <a:rPr lang="cs-CZ" sz="1400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Thun</a:t>
            </a:r>
            <a:endParaRPr lang="cs-CZ" dirty="0">
              <a:latin typeface="+mj-lt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838200" y="576649"/>
            <a:ext cx="6711696" cy="513835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Čtyři základní komunikační úrovně</a:t>
            </a:r>
            <a:endParaRPr lang="cs-CZ" sz="1800" b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b="1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Věcná úroveň</a:t>
            </a:r>
            <a:r>
              <a:rPr lang="cs-CZ" sz="20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má informativní rovinu, jde o konstatování skutečnosti. </a:t>
            </a:r>
            <a:r>
              <a:rPr lang="cs-CZ" sz="2000" i="1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„Koš je opravdu plný.“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Apelující úroveň</a:t>
            </a:r>
            <a:r>
              <a:rPr lang="cs-CZ" sz="2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(Výzva/ Prosba) – jedna osoba po druhé něco chce. „Chci, abys vynesl smetí.“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b="1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Vztahová úroveň</a:t>
            </a:r>
            <a:r>
              <a:rPr lang="cs-CZ" sz="20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oznamuje jaká je hierarchie vztahu. </a:t>
            </a:r>
            <a:r>
              <a:rPr lang="cs-CZ" sz="2000" i="1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„Já ti říkám, abys vynesl koš, protože je to tvá práce.“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0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Úroveň vlastních pocitů</a:t>
            </a:r>
            <a:r>
              <a:rPr lang="cs-CZ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tato úroveň komunikace vyjadřuje niterné pocity druhého. </a:t>
            </a:r>
            <a:r>
              <a:rPr lang="cs-CZ" sz="20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„Je mi nepříjemné, že ten koš je plný.“ </a:t>
            </a:r>
          </a:p>
        </p:txBody>
      </p:sp>
    </p:spTree>
    <p:extLst>
      <p:ext uri="{BB962C8B-B14F-4D97-AF65-F5344CB8AC3E}">
        <p14:creationId xmlns:p14="http://schemas.microsoft.com/office/powerpoint/2010/main" val="2853526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549640" y="0"/>
            <a:ext cx="3200400" cy="1737360"/>
          </a:xfrm>
        </p:spPr>
        <p:txBody>
          <a:bodyPr/>
          <a:lstStyle/>
          <a:p>
            <a:r>
              <a:rPr lang="cs-CZ" dirty="0"/>
              <a:t>Program</a:t>
            </a:r>
          </a:p>
        </p:txBody>
      </p:sp>
      <p:sp>
        <p:nvSpPr>
          <p:cNvPr id="7" name="Rectangle 1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8549641" y="2214732"/>
            <a:ext cx="3642360" cy="3708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cs-CZ" sz="1600" b="1" dirty="0">
                <a:latin typeface="+mj-lt"/>
              </a:rPr>
              <a:t>Co to je efektivní komunikace</a:t>
            </a:r>
          </a:p>
          <a:p>
            <a:r>
              <a:rPr lang="cs-CZ" sz="1600" b="1" dirty="0">
                <a:latin typeface="+mj-lt"/>
              </a:rPr>
              <a:t>5 úrovní komunikace</a:t>
            </a:r>
          </a:p>
          <a:p>
            <a:r>
              <a:rPr lang="cs-CZ" sz="1600" b="1" dirty="0">
                <a:latin typeface="+mj-lt"/>
              </a:rPr>
              <a:t>Vztahové vzorce</a:t>
            </a:r>
          </a:p>
          <a:p>
            <a:r>
              <a:rPr lang="cs-CZ" sz="1600" b="1" dirty="0">
                <a:latin typeface="+mj-lt"/>
              </a:rPr>
              <a:t>Komunikační kvadrant</a:t>
            </a:r>
          </a:p>
          <a:p>
            <a:r>
              <a:rPr lang="cs-CZ" sz="1600" b="1" dirty="0">
                <a:latin typeface="+mj-lt"/>
              </a:rPr>
              <a:t>Manipulace v komunikaci</a:t>
            </a:r>
          </a:p>
          <a:p>
            <a:r>
              <a:rPr lang="cs-CZ" sz="1600" b="1" dirty="0">
                <a:latin typeface="+mj-lt"/>
              </a:rPr>
              <a:t>Budování důvěryhodnosti </a:t>
            </a:r>
          </a:p>
          <a:p>
            <a:r>
              <a:rPr lang="cs-CZ" sz="1600" b="1" dirty="0">
                <a:latin typeface="+mj-lt"/>
              </a:rPr>
              <a:t>-----------------</a:t>
            </a:r>
          </a:p>
          <a:p>
            <a:r>
              <a:rPr lang="cs-CZ" sz="1600" b="1" dirty="0">
                <a:latin typeface="+mj-lt"/>
              </a:rPr>
              <a:t>Pravidla laskavé komunikace</a:t>
            </a:r>
          </a:p>
          <a:p>
            <a:endParaRPr lang="cs-CZ" sz="1600" b="1" dirty="0">
              <a:latin typeface="+mj-lt"/>
            </a:endParaRPr>
          </a:p>
          <a:p>
            <a:endParaRPr lang="cs-CZ" sz="1600" dirty="0"/>
          </a:p>
        </p:txBody>
      </p:sp>
      <p:pic>
        <p:nvPicPr>
          <p:cNvPr id="3" name="Zástupný symbol pro obrázek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5" r="15955"/>
          <a:stretch>
            <a:fillRect/>
          </a:stretch>
        </p:blipFill>
        <p:spPr>
          <a:xfrm>
            <a:off x="403654" y="414411"/>
            <a:ext cx="7439836" cy="6144507"/>
          </a:xfrm>
        </p:spPr>
      </p:pic>
      <p:graphicFrame>
        <p:nvGraphicFramePr>
          <p:cNvPr id="10" name="Zástupný symbol pro obsah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3819057"/>
              </p:ext>
            </p:extLst>
          </p:nvPr>
        </p:nvGraphicFramePr>
        <p:xfrm>
          <a:off x="864973" y="967559"/>
          <a:ext cx="6693416" cy="5038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85746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49640" y="520118"/>
            <a:ext cx="3200400" cy="998290"/>
          </a:xfrm>
        </p:spPr>
        <p:txBody>
          <a:bodyPr>
            <a:normAutofit/>
          </a:bodyPr>
          <a:lstStyle/>
          <a:p>
            <a:r>
              <a:rPr lang="cs-CZ" sz="3200" b="1" dirty="0">
                <a:latin typeface="+mj-lt"/>
              </a:rPr>
              <a:t>Manipulace v komunikaci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549640" y="1728132"/>
            <a:ext cx="3200400" cy="3986868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>
                <a:solidFill>
                  <a:schemeClr val="tx1"/>
                </a:solidFill>
                <a:latin typeface="+mj-lt"/>
              </a:rPr>
              <a:t>Princip lidského chování praví, že když někoho žádáme, aby nám prokázal laskavost, </a:t>
            </a:r>
            <a:r>
              <a:rPr lang="cs-CZ" b="1" dirty="0">
                <a:solidFill>
                  <a:schemeClr val="tx1"/>
                </a:solidFill>
                <a:latin typeface="+mj-lt"/>
              </a:rPr>
              <a:t>budeme úspěšnější, pokud uvedeme důvod. </a:t>
            </a:r>
          </a:p>
          <a:p>
            <a:endParaRPr lang="cs-CZ" dirty="0"/>
          </a:p>
          <a:p>
            <a:r>
              <a:rPr lang="cs-CZ" dirty="0">
                <a:latin typeface="+mj-lt"/>
              </a:rPr>
              <a:t>Příklad: kopírka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latin typeface="+mj-lt"/>
              </a:rPr>
              <a:t>Zdroj: Zbraně vlivu, Robert B. </a:t>
            </a:r>
            <a:r>
              <a:rPr lang="cs-CZ" dirty="0" err="1">
                <a:latin typeface="+mj-lt"/>
              </a:rPr>
              <a:t>Cialdini</a:t>
            </a:r>
            <a:r>
              <a:rPr lang="cs-CZ" dirty="0">
                <a:latin typeface="+mj-lt"/>
              </a:rPr>
              <a:t> 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838200" y="408869"/>
            <a:ext cx="6711696" cy="513835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Trik kontrastu </a:t>
            </a:r>
            <a:r>
              <a:rPr lang="cs-CZ" sz="2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dopis dcery rodičům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Pravidlo reciprocity </a:t>
            </a:r>
            <a:r>
              <a:rPr lang="cs-CZ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dávej ber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Závazek a důslednost – </a:t>
            </a:r>
            <a:r>
              <a:rPr lang="cs-CZ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experiment zloděj na pláži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Sociální schválení </a:t>
            </a:r>
            <a:r>
              <a:rPr lang="cs-CZ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předtočený smích, bubliny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Oblíbenost </a:t>
            </a:r>
            <a:r>
              <a:rPr lang="cs-CZ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kobliha funguje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Autorita </a:t>
            </a:r>
            <a:r>
              <a:rPr lang="cs-CZ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dezinformační kolotoč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Vzácnost – </a:t>
            </a:r>
            <a:r>
              <a:rPr lang="cs-CZ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výběr z hroznů </a:t>
            </a:r>
            <a:endParaRPr lang="cs-CZ" sz="2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740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49640" y="855676"/>
            <a:ext cx="3455006" cy="3263317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r>
              <a:rPr lang="cs-CZ" dirty="0"/>
              <a:t>Manipulujeme a jsme manipulováni</a:t>
            </a:r>
            <a:br>
              <a:rPr lang="cs-CZ" dirty="0"/>
            </a:br>
            <a:br>
              <a:rPr lang="cs-CZ" dirty="0"/>
            </a:br>
            <a:r>
              <a:rPr lang="cs-CZ" dirty="0"/>
              <a:t>Jen zbraně se různí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774358" y="685800"/>
            <a:ext cx="6732290" cy="4951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cs-CZ" sz="2400" b="1" i="0" dirty="0">
                <a:solidFill>
                  <a:schemeClr val="bg1"/>
                </a:solidFill>
                <a:effectLst/>
                <a:latin typeface="+mj-lt"/>
              </a:rPr>
              <a:t>Typy manipulátorek a manipulátorů</a:t>
            </a:r>
          </a:p>
          <a:p>
            <a:pPr algn="l"/>
            <a:endParaRPr lang="cs-CZ" sz="2400" b="0" i="0" dirty="0">
              <a:solidFill>
                <a:srgbClr val="202124"/>
              </a:solidFill>
              <a:effectLst/>
              <a:latin typeface="+mj-lt"/>
            </a:endParaRPr>
          </a:p>
          <a:p>
            <a:pPr algn="l"/>
            <a:r>
              <a:rPr lang="cs-CZ" sz="2400" b="1" i="0" dirty="0">
                <a:solidFill>
                  <a:srgbClr val="202124"/>
                </a:solidFill>
                <a:effectLst/>
                <a:latin typeface="+mj-lt"/>
              </a:rPr>
              <a:t>Diktátor/</a:t>
            </a:r>
            <a:r>
              <a:rPr lang="cs-CZ" sz="2400" b="1" i="0" dirty="0" err="1">
                <a:solidFill>
                  <a:srgbClr val="202124"/>
                </a:solidFill>
                <a:effectLst/>
                <a:latin typeface="+mj-lt"/>
              </a:rPr>
              <a:t>ka</a:t>
            </a:r>
            <a:r>
              <a:rPr lang="cs-CZ" sz="2400" b="1" dirty="0">
                <a:solidFill>
                  <a:srgbClr val="202124"/>
                </a:solidFill>
                <a:latin typeface="+mj-lt"/>
              </a:rPr>
              <a:t> </a:t>
            </a:r>
            <a:r>
              <a:rPr lang="cs-CZ" sz="2400" dirty="0">
                <a:solidFill>
                  <a:srgbClr val="202124"/>
                </a:solidFill>
                <a:latin typeface="+mj-lt"/>
              </a:rPr>
              <a:t>- </a:t>
            </a:r>
            <a:r>
              <a:rPr lang="cs-CZ" sz="2400" b="0" i="0" dirty="0">
                <a:solidFill>
                  <a:srgbClr val="202124"/>
                </a:solidFill>
                <a:effectLst/>
                <a:latin typeface="+mj-lt"/>
              </a:rPr>
              <a:t>autorita</a:t>
            </a:r>
          </a:p>
          <a:p>
            <a:pPr algn="l"/>
            <a:r>
              <a:rPr lang="cs-CZ" sz="2400" b="1" i="0" dirty="0">
                <a:solidFill>
                  <a:schemeClr val="bg1"/>
                </a:solidFill>
                <a:effectLst/>
                <a:latin typeface="+mj-lt"/>
              </a:rPr>
              <a:t>Liána/Břečťan </a:t>
            </a:r>
            <a:r>
              <a:rPr lang="cs-CZ" sz="2400" b="0" i="0" dirty="0">
                <a:solidFill>
                  <a:schemeClr val="bg1"/>
                </a:solidFill>
                <a:effectLst/>
                <a:latin typeface="+mj-lt"/>
              </a:rPr>
              <a:t>-  závislost</a:t>
            </a:r>
          </a:p>
          <a:p>
            <a:pPr algn="l"/>
            <a:r>
              <a:rPr lang="cs-CZ" sz="2400" b="1" i="0" dirty="0">
                <a:solidFill>
                  <a:srgbClr val="202124"/>
                </a:solidFill>
                <a:effectLst/>
                <a:latin typeface="+mj-lt"/>
              </a:rPr>
              <a:t>Drsňák - </a:t>
            </a:r>
            <a:r>
              <a:rPr lang="cs-CZ" sz="2400" b="1" i="0" dirty="0" err="1">
                <a:solidFill>
                  <a:srgbClr val="202124"/>
                </a:solidFill>
                <a:effectLst/>
                <a:latin typeface="+mj-lt"/>
              </a:rPr>
              <a:t>Drsňačka</a:t>
            </a:r>
            <a:r>
              <a:rPr lang="cs-CZ" sz="2400" b="1" i="0" dirty="0">
                <a:solidFill>
                  <a:srgbClr val="202124"/>
                </a:solidFill>
                <a:effectLst/>
                <a:latin typeface="+mj-lt"/>
              </a:rPr>
              <a:t> </a:t>
            </a:r>
            <a:r>
              <a:rPr lang="cs-CZ" sz="2400" b="0" i="0" dirty="0">
                <a:solidFill>
                  <a:srgbClr val="202124"/>
                </a:solidFill>
                <a:effectLst/>
                <a:latin typeface="+mj-lt"/>
              </a:rPr>
              <a:t>- drzost </a:t>
            </a:r>
          </a:p>
          <a:p>
            <a:pPr algn="l"/>
            <a:r>
              <a:rPr lang="cs-CZ" sz="2400" b="1" i="0" dirty="0">
                <a:solidFill>
                  <a:schemeClr val="bg1"/>
                </a:solidFill>
                <a:effectLst/>
                <a:latin typeface="+mj-lt"/>
              </a:rPr>
              <a:t>Obětavec/ Obětavá </a:t>
            </a:r>
            <a:r>
              <a:rPr lang="cs-CZ" sz="2400" b="0" i="0" dirty="0">
                <a:solidFill>
                  <a:schemeClr val="bg1"/>
                </a:solidFill>
                <a:effectLst/>
                <a:latin typeface="+mj-lt"/>
              </a:rPr>
              <a:t>- laskavost</a:t>
            </a:r>
          </a:p>
          <a:p>
            <a:pPr algn="l"/>
            <a:r>
              <a:rPr lang="cs-CZ" sz="2400" b="1" i="0" dirty="0">
                <a:solidFill>
                  <a:srgbClr val="202124"/>
                </a:solidFill>
                <a:effectLst/>
                <a:latin typeface="+mj-lt"/>
              </a:rPr>
              <a:t>Poslední spravedlivá/ý </a:t>
            </a:r>
            <a:r>
              <a:rPr lang="cs-CZ" sz="2400" b="0" i="0" dirty="0">
                <a:solidFill>
                  <a:srgbClr val="202124"/>
                </a:solidFill>
                <a:effectLst/>
                <a:latin typeface="+mj-lt"/>
              </a:rPr>
              <a:t>- bezchybnost</a:t>
            </a:r>
          </a:p>
          <a:p>
            <a:pPr algn="l"/>
            <a:r>
              <a:rPr lang="cs-CZ" sz="2400" b="1" i="0" dirty="0">
                <a:solidFill>
                  <a:schemeClr val="bg1"/>
                </a:solidFill>
                <a:effectLst/>
                <a:latin typeface="+mj-lt"/>
              </a:rPr>
              <a:t>Mafián/</a:t>
            </a:r>
            <a:r>
              <a:rPr lang="cs-CZ" sz="2400" b="1" i="0" dirty="0" err="1">
                <a:solidFill>
                  <a:schemeClr val="bg1"/>
                </a:solidFill>
                <a:effectLst/>
                <a:latin typeface="+mj-lt"/>
              </a:rPr>
              <a:t>ka</a:t>
            </a:r>
            <a:r>
              <a:rPr lang="cs-CZ" sz="2400" b="1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cs-CZ" sz="2400" b="0" i="0" dirty="0">
                <a:solidFill>
                  <a:schemeClr val="bg1"/>
                </a:solidFill>
                <a:effectLst/>
                <a:latin typeface="+mj-lt"/>
              </a:rPr>
              <a:t>- pozice síly</a:t>
            </a:r>
          </a:p>
        </p:txBody>
      </p:sp>
    </p:spTree>
    <p:extLst>
      <p:ext uri="{BB962C8B-B14F-4D97-AF65-F5344CB8AC3E}">
        <p14:creationId xmlns:p14="http://schemas.microsoft.com/office/powerpoint/2010/main" val="20809834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2963562"/>
          </a:xfrm>
        </p:spPr>
        <p:txBody>
          <a:bodyPr>
            <a:noAutofit/>
          </a:bodyPr>
          <a:lstStyle/>
          <a:p>
            <a:r>
              <a:rPr lang="cs-CZ" dirty="0"/>
              <a:t>Dvojice </a:t>
            </a:r>
            <a:br>
              <a:rPr lang="cs-CZ" dirty="0"/>
            </a:br>
            <a:r>
              <a:rPr lang="cs-CZ" dirty="0"/>
              <a:t>celkem 6 minut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Každý 2 minuty  vypráví o sobě.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-CZ" sz="3200" b="1" dirty="0">
                <a:latin typeface="+mj-lt"/>
                <a:ea typeface="Arial"/>
                <a:cs typeface="Arial"/>
                <a:sym typeface="Arial"/>
              </a:rPr>
              <a:t>Trénujeme ve skupině</a:t>
            </a:r>
            <a:r>
              <a:rPr lang="cs-CZ" sz="3200" dirty="0">
                <a:latin typeface="+mj-lt"/>
                <a:ea typeface="Arial"/>
                <a:cs typeface="Arial"/>
                <a:sym typeface="Arial"/>
              </a:rPr>
              <a:t> </a:t>
            </a:r>
          </a:p>
          <a:p>
            <a:pPr lvl="0">
              <a:spcBef>
                <a:spcPts val="0"/>
              </a:spcBef>
              <a:buNone/>
            </a:pPr>
            <a:endParaRPr lang="cs-CZ" dirty="0"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</a:pPr>
            <a:r>
              <a:rPr lang="cs-CZ" sz="2400" dirty="0">
                <a:latin typeface="+mj-lt"/>
                <a:ea typeface="Arial"/>
                <a:cs typeface="Arial"/>
                <a:sym typeface="Arial"/>
              </a:rPr>
              <a:t>V jaké situaci jsem zažila manipulaci? </a:t>
            </a:r>
          </a:p>
          <a:p>
            <a:pPr>
              <a:spcBef>
                <a:spcPts val="0"/>
              </a:spcBef>
            </a:pPr>
            <a:r>
              <a:rPr lang="cs-CZ" sz="2400" b="1" dirty="0">
                <a:latin typeface="+mj-lt"/>
                <a:ea typeface="Arial"/>
                <a:cs typeface="Arial"/>
                <a:sym typeface="Arial"/>
              </a:rPr>
              <a:t>Jak jsem ji rozpoznal/a? </a:t>
            </a:r>
          </a:p>
          <a:p>
            <a:pPr>
              <a:spcBef>
                <a:spcPts val="0"/>
              </a:spcBef>
            </a:pPr>
            <a:r>
              <a:rPr lang="cs-CZ" sz="2400" dirty="0">
                <a:latin typeface="+mj-lt"/>
                <a:ea typeface="Arial"/>
                <a:cs typeface="Arial"/>
                <a:sym typeface="Arial"/>
              </a:rPr>
              <a:t>Jak jsem reagoval/a? /Odolal/a jsem nebo podlehl/a? </a:t>
            </a:r>
          </a:p>
          <a:p>
            <a:pPr marL="0" indent="0">
              <a:spcBef>
                <a:spcPts val="0"/>
              </a:spcBef>
              <a:buNone/>
            </a:pPr>
            <a:endParaRPr lang="cs-CZ" sz="2400" dirty="0">
              <a:latin typeface="+mj-lt"/>
              <a:ea typeface="Arial"/>
              <a:cs typeface="Arial"/>
              <a:sym typeface="Arial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latin typeface="+mj-lt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549640" y="4053016"/>
            <a:ext cx="3200400" cy="1661984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Shape 1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8200" y="3929448"/>
            <a:ext cx="2170670" cy="2382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3999" y="3881211"/>
            <a:ext cx="2270512" cy="25140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8773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49639" y="685800"/>
            <a:ext cx="3262059" cy="2241958"/>
          </a:xfrm>
        </p:spPr>
        <p:txBody>
          <a:bodyPr>
            <a:normAutofit fontScale="90000"/>
          </a:bodyPr>
          <a:lstStyle/>
          <a:p>
            <a:r>
              <a:rPr lang="cs-CZ" dirty="0"/>
              <a:t>Laskavá komunikace k sobě i druhým</a:t>
            </a:r>
            <a:br>
              <a:rPr lang="cs-CZ" dirty="0"/>
            </a:br>
            <a:br>
              <a:rPr lang="cs-CZ" dirty="0"/>
            </a:br>
            <a:r>
              <a:rPr lang="cs-CZ" dirty="0"/>
              <a:t>Rada č. 2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920579" y="694944"/>
            <a:ext cx="6711696" cy="502005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3200" b="1" dirty="0">
                <a:latin typeface="+mj-lt"/>
              </a:rPr>
              <a:t>Jak se vyhnout manipulaci </a:t>
            </a:r>
          </a:p>
        </p:txBody>
      </p:sp>
    </p:spTree>
    <p:extLst>
      <p:ext uri="{BB962C8B-B14F-4D97-AF65-F5344CB8AC3E}">
        <p14:creationId xmlns:p14="http://schemas.microsoft.com/office/powerpoint/2010/main" val="8080153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49640" y="685799"/>
            <a:ext cx="3455006" cy="3114414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r>
              <a:rPr lang="cs-CZ" dirty="0"/>
              <a:t>Laskavá komunikace k sobě i druhým</a:t>
            </a:r>
            <a:br>
              <a:rPr lang="cs-CZ" dirty="0"/>
            </a:br>
            <a:br>
              <a:rPr lang="cs-CZ" dirty="0"/>
            </a:br>
            <a:r>
              <a:rPr lang="cs-CZ" dirty="0"/>
              <a:t>Rada č. 1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774358" y="685800"/>
            <a:ext cx="6732290" cy="4951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3200" b="1" dirty="0">
                <a:latin typeface="+mj-lt"/>
              </a:rPr>
              <a:t>Mluvte, </a:t>
            </a:r>
          </a:p>
          <a:p>
            <a:r>
              <a:rPr lang="cs-CZ" sz="3200" b="1" dirty="0">
                <a:latin typeface="+mj-lt"/>
              </a:rPr>
              <a:t>jak nejlépe a nejpřirozeněji dokážete </a:t>
            </a:r>
          </a:p>
        </p:txBody>
      </p:sp>
    </p:spTree>
    <p:extLst>
      <p:ext uri="{BB962C8B-B14F-4D97-AF65-F5344CB8AC3E}">
        <p14:creationId xmlns:p14="http://schemas.microsoft.com/office/powerpoint/2010/main" val="38776366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49639" y="685800"/>
            <a:ext cx="3262059" cy="2241958"/>
          </a:xfrm>
        </p:spPr>
        <p:txBody>
          <a:bodyPr>
            <a:normAutofit fontScale="90000"/>
          </a:bodyPr>
          <a:lstStyle/>
          <a:p>
            <a:r>
              <a:rPr lang="cs-CZ" dirty="0"/>
              <a:t>Laskavá komunikace k sobě i druhým</a:t>
            </a:r>
            <a:br>
              <a:rPr lang="cs-CZ" dirty="0"/>
            </a:br>
            <a:br>
              <a:rPr lang="cs-CZ" dirty="0"/>
            </a:br>
            <a:r>
              <a:rPr lang="cs-CZ" dirty="0"/>
              <a:t>Rada č. 2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920579" y="694944"/>
            <a:ext cx="6711696" cy="502005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3200" b="1" dirty="0">
                <a:latin typeface="+mj-lt"/>
              </a:rPr>
              <a:t>Nepředpokládejte,</a:t>
            </a:r>
          </a:p>
          <a:p>
            <a:r>
              <a:rPr lang="cs-CZ" sz="3200" b="1" dirty="0">
                <a:latin typeface="+mj-lt"/>
              </a:rPr>
              <a:t>že ostatní vědí, to co vy</a:t>
            </a:r>
          </a:p>
        </p:txBody>
      </p:sp>
    </p:spTree>
    <p:extLst>
      <p:ext uri="{BB962C8B-B14F-4D97-AF65-F5344CB8AC3E}">
        <p14:creationId xmlns:p14="http://schemas.microsoft.com/office/powerpoint/2010/main" val="19972066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2174846"/>
          </a:xfrm>
        </p:spPr>
        <p:txBody>
          <a:bodyPr>
            <a:normAutofit fontScale="90000"/>
          </a:bodyPr>
          <a:lstStyle/>
          <a:p>
            <a:r>
              <a:rPr lang="cs-CZ" dirty="0"/>
              <a:t>Laskavá komunikace k sobě i druhým</a:t>
            </a:r>
            <a:br>
              <a:rPr lang="cs-CZ" dirty="0"/>
            </a:br>
            <a:br>
              <a:rPr lang="cs-CZ" dirty="0"/>
            </a:br>
            <a:r>
              <a:rPr lang="cs-CZ" dirty="0"/>
              <a:t>Rada č. 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838200" y="685800"/>
            <a:ext cx="6711696" cy="50292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3200" b="1" dirty="0">
                <a:latin typeface="+mj-lt"/>
              </a:rPr>
              <a:t>Neberte si, </a:t>
            </a:r>
          </a:p>
          <a:p>
            <a:r>
              <a:rPr lang="cs-CZ" sz="3200" b="1" dirty="0">
                <a:latin typeface="+mj-lt"/>
              </a:rPr>
              <a:t>to co řeknou druzí, osobně</a:t>
            </a:r>
          </a:p>
        </p:txBody>
      </p:sp>
    </p:spTree>
    <p:extLst>
      <p:ext uri="{BB962C8B-B14F-4D97-AF65-F5344CB8AC3E}">
        <p14:creationId xmlns:p14="http://schemas.microsoft.com/office/powerpoint/2010/main" val="3950999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2258736"/>
          </a:xfrm>
        </p:spPr>
        <p:txBody>
          <a:bodyPr>
            <a:normAutofit fontScale="90000"/>
          </a:bodyPr>
          <a:lstStyle/>
          <a:p>
            <a:r>
              <a:rPr lang="cs-CZ" dirty="0"/>
              <a:t>Laskavá komunikace k sobě i druhým</a:t>
            </a:r>
            <a:br>
              <a:rPr lang="cs-CZ" dirty="0"/>
            </a:br>
            <a:br>
              <a:rPr lang="cs-CZ" dirty="0"/>
            </a:br>
            <a:r>
              <a:rPr lang="cs-CZ" dirty="0"/>
              <a:t>Rada č. 4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5" name="Zaoblený obdélník 4"/>
          <p:cNvSpPr/>
          <p:nvPr/>
        </p:nvSpPr>
        <p:spPr>
          <a:xfrm>
            <a:off x="838200" y="685800"/>
            <a:ext cx="6419335" cy="507450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3200" b="1" dirty="0">
                <a:latin typeface="+mj-lt"/>
              </a:rPr>
              <a:t>Nehřešte </a:t>
            </a:r>
          </a:p>
          <a:p>
            <a:r>
              <a:rPr lang="cs-CZ" sz="3200" b="1" dirty="0">
                <a:latin typeface="+mj-lt"/>
              </a:rPr>
              <a:t>slovem proti druhým </a:t>
            </a:r>
          </a:p>
          <a:p>
            <a:r>
              <a:rPr lang="cs-CZ" sz="3200" b="1" dirty="0">
                <a:latin typeface="+mj-lt"/>
              </a:rPr>
              <a:t>ani proti sobě</a:t>
            </a:r>
          </a:p>
        </p:txBody>
      </p:sp>
    </p:spTree>
    <p:extLst>
      <p:ext uri="{BB962C8B-B14F-4D97-AF65-F5344CB8AC3E}">
        <p14:creationId xmlns:p14="http://schemas.microsoft.com/office/powerpoint/2010/main" val="35571108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49640" y="520118"/>
            <a:ext cx="3200400" cy="998290"/>
          </a:xfrm>
        </p:spPr>
        <p:txBody>
          <a:bodyPr>
            <a:normAutofit/>
          </a:bodyPr>
          <a:lstStyle/>
          <a:p>
            <a:r>
              <a:rPr lang="cs-CZ" sz="3200" b="1" dirty="0">
                <a:latin typeface="+mj-lt"/>
              </a:rPr>
              <a:t>Jdeme do finále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838200" y="408869"/>
            <a:ext cx="6711696" cy="513835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nejdůležitějšího si dnes odnášíte?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Hodláte to využít v dalším životě?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0522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8565" y="484632"/>
            <a:ext cx="10339683" cy="1609344"/>
          </a:xfrm>
        </p:spPr>
        <p:txBody>
          <a:bodyPr/>
          <a:lstStyle/>
          <a:p>
            <a:r>
              <a:rPr lang="cs-CZ" dirty="0"/>
              <a:t>Zůstaňme ve spojení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619075" y="1824846"/>
            <a:ext cx="8028263" cy="3208308"/>
          </a:xfrm>
        </p:spPr>
        <p:txBody>
          <a:bodyPr>
            <a:normAutofit fontScale="92500" lnSpcReduction="20000"/>
          </a:bodyPr>
          <a:lstStyle/>
          <a:p>
            <a:endParaRPr lang="cs-CZ" i="1" dirty="0"/>
          </a:p>
          <a:p>
            <a:endParaRPr lang="cs-CZ" i="1" dirty="0"/>
          </a:p>
          <a:p>
            <a:pPr marL="0" indent="0">
              <a:buNone/>
            </a:pPr>
            <a:r>
              <a:rPr lang="cs-CZ" sz="3500" b="1" dirty="0">
                <a:latin typeface="+mj-lt"/>
              </a:rPr>
              <a:t>Zavolejte, napište: 730 517 835</a:t>
            </a:r>
          </a:p>
          <a:p>
            <a:endParaRPr lang="cs-CZ" b="1" i="1" dirty="0"/>
          </a:p>
          <a:p>
            <a:pPr marL="0" indent="0">
              <a:buNone/>
            </a:pPr>
            <a:r>
              <a:rPr lang="cs-CZ" sz="3600" dirty="0">
                <a:latin typeface="+mj-lt"/>
              </a:rPr>
              <a:t>vranova</a:t>
            </a:r>
            <a:r>
              <a:rPr lang="cs-CZ" sz="3600" b="1" dirty="0">
                <a:latin typeface="+mj-lt"/>
              </a:rPr>
              <a:t>m</a:t>
            </a:r>
            <a:r>
              <a:rPr lang="cs-CZ" sz="3600" dirty="0">
                <a:latin typeface="+mj-lt"/>
              </a:rPr>
              <a:t>@</a:t>
            </a:r>
            <a:r>
              <a:rPr lang="cs-CZ" sz="3600" b="1" dirty="0">
                <a:latin typeface="+mj-lt"/>
              </a:rPr>
              <a:t>spiralis.cz</a:t>
            </a:r>
          </a:p>
          <a:p>
            <a:endParaRPr lang="cs-CZ" sz="3600" b="1" dirty="0">
              <a:latin typeface="+mj-lt"/>
            </a:endParaRPr>
          </a:p>
          <a:p>
            <a:pPr marL="0" indent="0">
              <a:buNone/>
            </a:pPr>
            <a:r>
              <a:rPr lang="cs-CZ" sz="3600" b="1" dirty="0">
                <a:latin typeface="+mj-lt"/>
              </a:rPr>
              <a:t>www.linkedin.com  Miriam Vránová</a:t>
            </a:r>
          </a:p>
          <a:p>
            <a:endParaRPr lang="cs-CZ" i="1" dirty="0"/>
          </a:p>
        </p:txBody>
      </p:sp>
      <p:pic>
        <p:nvPicPr>
          <p:cNvPr id="10" name="Obrázek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28" y="3189604"/>
            <a:ext cx="751521" cy="853889"/>
          </a:xfrm>
          <a:prstGeom prst="rect">
            <a:avLst/>
          </a:prstGeom>
        </p:spPr>
      </p:pic>
      <p:pic>
        <p:nvPicPr>
          <p:cNvPr id="11" name="Obrázek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67" y="4335165"/>
            <a:ext cx="642461" cy="60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64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549640" y="0"/>
            <a:ext cx="3078942" cy="1126836"/>
          </a:xfrm>
        </p:spPr>
        <p:txBody>
          <a:bodyPr/>
          <a:lstStyle/>
          <a:p>
            <a:r>
              <a:rPr lang="cs-CZ" dirty="0"/>
              <a:t>Miriam Vránová</a:t>
            </a:r>
          </a:p>
        </p:txBody>
      </p:sp>
      <p:sp>
        <p:nvSpPr>
          <p:cNvPr id="7" name="Rectangle 1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8549640" y="1250266"/>
            <a:ext cx="3346796" cy="6545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cs-CZ" sz="1600" b="1" dirty="0">
                <a:latin typeface="+mj-lt"/>
              </a:rPr>
              <a:t>Průvodkyně efektivní komunikací a prezentací</a:t>
            </a:r>
            <a:endParaRPr lang="cs-CZ" sz="1600" dirty="0">
              <a:latin typeface="+mj-lt"/>
            </a:endParaRPr>
          </a:p>
          <a:p>
            <a:r>
              <a:rPr lang="cs-CZ" sz="1600" dirty="0">
                <a:latin typeface="+mj-lt"/>
              </a:rPr>
              <a:t>Lektorka, </a:t>
            </a:r>
            <a:r>
              <a:rPr lang="cs-CZ" sz="1600" dirty="0" err="1">
                <a:latin typeface="+mj-lt"/>
              </a:rPr>
              <a:t>facilitátorka</a:t>
            </a:r>
            <a:r>
              <a:rPr lang="cs-CZ" sz="1600" dirty="0">
                <a:latin typeface="+mj-lt"/>
              </a:rPr>
              <a:t>, </a:t>
            </a:r>
            <a:r>
              <a:rPr lang="cs-CZ" sz="1600" dirty="0" err="1">
                <a:latin typeface="+mj-lt"/>
              </a:rPr>
              <a:t>zmocňovatelka</a:t>
            </a:r>
            <a:r>
              <a:rPr lang="cs-CZ" sz="1600" dirty="0">
                <a:latin typeface="+mj-lt"/>
              </a:rPr>
              <a:t> znevýhodněných skupin</a:t>
            </a:r>
          </a:p>
          <a:p>
            <a:r>
              <a:rPr lang="cs-CZ" sz="1600" b="1" dirty="0">
                <a:latin typeface="+mj-lt"/>
              </a:rPr>
              <a:t>S kým pracuji: </a:t>
            </a:r>
          </a:p>
          <a:p>
            <a:r>
              <a:rPr lang="cs-CZ" sz="1600" dirty="0">
                <a:latin typeface="+mj-lt"/>
              </a:rPr>
              <a:t>S lidmi, kteří podporují druhé, ať už jsou ve vedení občanských iniciativ, komerčních firem, municipalit nebo studují</a:t>
            </a:r>
          </a:p>
          <a:p>
            <a:r>
              <a:rPr lang="cs-CZ" sz="1600" dirty="0">
                <a:latin typeface="+mj-lt"/>
              </a:rPr>
              <a:t>S lidmi, kteří jsou ve složité životní situaci. </a:t>
            </a:r>
          </a:p>
          <a:p>
            <a:r>
              <a:rPr lang="cs-CZ" sz="1600" b="1" dirty="0">
                <a:latin typeface="+mj-lt"/>
              </a:rPr>
              <a:t>Co mi dává smysl: </a:t>
            </a:r>
          </a:p>
          <a:p>
            <a:r>
              <a:rPr lang="cs-CZ" sz="1600" dirty="0">
                <a:latin typeface="+mj-lt"/>
              </a:rPr>
              <a:t>S klienty a studenty nacházet cesty, jak pomocí vědomé komunikace proměňovat vztahy, svět. </a:t>
            </a:r>
          </a:p>
          <a:p>
            <a:endParaRPr lang="cs-CZ" sz="1600" b="1" dirty="0">
              <a:latin typeface="+mj-lt"/>
            </a:endParaRPr>
          </a:p>
          <a:p>
            <a:endParaRPr lang="cs-CZ" sz="1600" b="1" dirty="0">
              <a:latin typeface="+mj-lt"/>
            </a:endParaRPr>
          </a:p>
          <a:p>
            <a:endParaRPr lang="cs-CZ" sz="1600" dirty="0">
              <a:latin typeface="+mj-lt"/>
            </a:endParaRPr>
          </a:p>
          <a:p>
            <a:endParaRPr lang="cs-CZ" sz="1600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5E71CDE1-CE1C-4D22-80A7-BF6AEA353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87974" y="-683107"/>
            <a:ext cx="11297696" cy="754110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A2FB7E2-653A-40A5-A7BE-C79D21BFED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32" t="21905" r="25298" b="8582"/>
          <a:stretch/>
        </p:blipFill>
        <p:spPr>
          <a:xfrm>
            <a:off x="3791656" y="-205160"/>
            <a:ext cx="4503243" cy="4203205"/>
          </a:xfrm>
          <a:prstGeom prst="rect">
            <a:avLst/>
          </a:prstGeom>
        </p:spPr>
      </p:pic>
      <p:pic>
        <p:nvPicPr>
          <p:cNvPr id="11" name="Zástupný symbol obrázku 10">
            <a:extLst>
              <a:ext uri="{FF2B5EF4-FFF2-40B4-BE49-F238E27FC236}">
                <a16:creationId xmlns:a16="http://schemas.microsoft.com/office/drawing/2014/main" id="{4B758976-5F7A-4DEE-BC82-E680F90C413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/>
          <a:srcRect l="21504" t="23407" r="9596" b="3612"/>
          <a:stretch/>
        </p:blipFill>
        <p:spPr>
          <a:xfrm>
            <a:off x="3785471" y="3676339"/>
            <a:ext cx="4503243" cy="3181661"/>
          </a:xfrm>
        </p:spPr>
      </p:pic>
    </p:spTree>
    <p:extLst>
      <p:ext uri="{BB962C8B-B14F-4D97-AF65-F5344CB8AC3E}">
        <p14:creationId xmlns:p14="http://schemas.microsoft.com/office/powerpoint/2010/main" val="3712494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Moje mapa</a:t>
            </a:r>
            <a:br>
              <a:rPr lang="cs-CZ"/>
            </a:br>
            <a:r>
              <a:rPr lang="cs-CZ"/>
              <a:t>zkušeností, dovedností a znalostí  </a:t>
            </a:r>
            <a:br>
              <a:rPr lang="cs-CZ"/>
            </a:br>
            <a:endParaRPr lang="cs-CZ"/>
          </a:p>
        </p:txBody>
      </p:sp>
      <p:pic>
        <p:nvPicPr>
          <p:cNvPr id="4098" name="Picture 2" descr="Výsledek obrázku pro smočr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95" y="2051810"/>
            <a:ext cx="1869340" cy="151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Výsledek obrázku pro schiesser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119" y="558071"/>
            <a:ext cx="2092125" cy="103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Výsledek obrázku pro centrum parap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938" y="2143899"/>
            <a:ext cx="1721386" cy="119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Výsledek obrázku pro icn, op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574" y="2042441"/>
            <a:ext cx="2070181" cy="122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Výsledek obrázku pro neziskovky, op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749" y="5385089"/>
            <a:ext cx="2032678" cy="111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20" descr="Výsledek obrázku pro hospodářské noviny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122" name="Picture 26" descr="Výsledek obrázku pro hospodářské noviny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88" y="5205289"/>
            <a:ext cx="1890748" cy="99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utoShape 30" descr="Výsledek obrázku pro centrum locika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128" name="Picture 32" descr="Výsledek obrázku pro centrum locika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611" y="3710240"/>
            <a:ext cx="1449204" cy="144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0" name="Picture 34" descr="Výsledek obrázku pro spiralis log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513" y="336089"/>
            <a:ext cx="2090523" cy="136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38" descr="Výsledek obrázku pro daimler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136" name="Picture 40" descr="Výsledek obrázku pro mercedes benz čr logo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81" y="3808560"/>
            <a:ext cx="1905365" cy="125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8" name="Picture 42" descr="Výsledek obrázku pro čmss log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219" y="5157690"/>
            <a:ext cx="2772390" cy="134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ýsledek obrázku pro cambridge business school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33" y="427082"/>
            <a:ext cx="2269283" cy="170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ýsledek obrázku pro hospodářské noviny 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62538"/>
            <a:ext cx="3193961" cy="45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ýsledek obrázku pro nszm loga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93" y="3609974"/>
            <a:ext cx="2512145" cy="167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912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Efektivní komunikace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dirty="0"/>
              <a:t> </a:t>
            </a:r>
          </a:p>
        </p:txBody>
      </p:sp>
      <p:pic>
        <p:nvPicPr>
          <p:cNvPr id="14" name="Zástupný symbol obrázku 13">
            <a:extLst>
              <a:ext uri="{FF2B5EF4-FFF2-40B4-BE49-F238E27FC236}">
                <a16:creationId xmlns:a16="http://schemas.microsoft.com/office/drawing/2014/main" id="{567B3A56-48D3-4605-B910-F56E6C2F6F5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7372" t="-80" r="4516" b="80"/>
          <a:stretch/>
        </p:blipFill>
        <p:spPr>
          <a:xfrm>
            <a:off x="58723" y="0"/>
            <a:ext cx="8272720" cy="6858000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sz="1600" dirty="0">
                <a:solidFill>
                  <a:schemeClr val="tx1"/>
                </a:solidFill>
                <a:latin typeface="+mj-lt"/>
              </a:rPr>
              <a:t>Komunikační kompetence je jedna z klíčových kompetencí celoživotního učení 21. století.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8446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2018" y="685801"/>
            <a:ext cx="3200400" cy="2716426"/>
          </a:xfrm>
        </p:spPr>
        <p:txBody>
          <a:bodyPr>
            <a:normAutofit/>
          </a:bodyPr>
          <a:lstStyle/>
          <a:p>
            <a:r>
              <a:rPr lang="cs-CZ" dirty="0"/>
              <a:t>Efektivní komunikace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dirty="0"/>
              <a:t>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755822" y="685801"/>
            <a:ext cx="6711696" cy="5029199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cs-CZ" sz="28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Komunikovat efektivně</a:t>
            </a:r>
            <a:r>
              <a:rPr lang="cs-CZ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znamená </a:t>
            </a:r>
            <a:r>
              <a:rPr lang="cs-CZ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být připraven a schopen </a:t>
            </a:r>
            <a:r>
              <a:rPr lang="cs-CZ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jasně a srozumitelně sdělovat,</a:t>
            </a:r>
            <a:r>
              <a:rPr lang="cs-CZ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vědomě ostatním naslouchat, </a:t>
            </a:r>
            <a:r>
              <a:rPr lang="cs-CZ" sz="28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umět rozlišovat podstatné od nepodstatného </a:t>
            </a:r>
            <a:r>
              <a:rPr lang="cs-CZ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 být vstřícný k potřebám druhých...</a:t>
            </a:r>
            <a:endParaRPr lang="cs-CZ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53015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2018" y="685801"/>
            <a:ext cx="3200400" cy="2716426"/>
          </a:xfrm>
        </p:spPr>
        <p:txBody>
          <a:bodyPr>
            <a:normAutofit/>
          </a:bodyPr>
          <a:lstStyle/>
          <a:p>
            <a:r>
              <a:rPr lang="cs-CZ" dirty="0"/>
              <a:t>Není až tak důležité, </a:t>
            </a:r>
            <a:br>
              <a:rPr lang="cs-CZ" dirty="0"/>
            </a:br>
            <a:r>
              <a:rPr lang="cs-CZ" dirty="0"/>
              <a:t>co víme, ale jak s tím umíme naložit.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838200" y="685800"/>
            <a:ext cx="6711696" cy="50291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latin typeface="+mj-lt"/>
              </a:rPr>
              <a:t>Pro úspěch v práci je rozhodující: </a:t>
            </a:r>
          </a:p>
          <a:p>
            <a:endParaRPr lang="cs-CZ" sz="3200" dirty="0">
              <a:latin typeface="+mj-lt"/>
            </a:endParaRPr>
          </a:p>
          <a:p>
            <a:r>
              <a:rPr lang="cs-CZ" sz="3200" dirty="0">
                <a:latin typeface="+mj-lt"/>
              </a:rPr>
              <a:t>z </a:t>
            </a:r>
            <a:r>
              <a:rPr lang="cs-CZ" sz="3200" b="1" dirty="0">
                <a:solidFill>
                  <a:schemeClr val="bg2">
                    <a:lumMod val="90000"/>
                  </a:schemeClr>
                </a:solidFill>
                <a:latin typeface="+mj-lt"/>
              </a:rPr>
              <a:t>60 % </a:t>
            </a:r>
            <a:r>
              <a:rPr lang="cs-CZ" sz="3200" dirty="0">
                <a:solidFill>
                  <a:schemeClr val="bg1"/>
                </a:solidFill>
                <a:latin typeface="+mj-lt"/>
              </a:rPr>
              <a:t>to,</a:t>
            </a:r>
            <a:r>
              <a:rPr lang="cs-CZ" sz="3200" b="1" dirty="0">
                <a:solidFill>
                  <a:schemeClr val="bg2">
                    <a:lumMod val="90000"/>
                  </a:schemeClr>
                </a:solidFill>
                <a:latin typeface="+mj-lt"/>
              </a:rPr>
              <a:t> jaké lidi známe</a:t>
            </a:r>
            <a:r>
              <a:rPr lang="cs-CZ" sz="3200" dirty="0">
                <a:latin typeface="+mj-lt"/>
              </a:rPr>
              <a:t>, </a:t>
            </a:r>
          </a:p>
          <a:p>
            <a:r>
              <a:rPr lang="cs-CZ" sz="3200" dirty="0">
                <a:latin typeface="+mj-lt"/>
              </a:rPr>
              <a:t>z </a:t>
            </a:r>
            <a:r>
              <a:rPr lang="cs-CZ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30 % </a:t>
            </a:r>
            <a:r>
              <a:rPr lang="cs-CZ" sz="3200" dirty="0">
                <a:solidFill>
                  <a:schemeClr val="bg1"/>
                </a:solidFill>
                <a:latin typeface="+mj-lt"/>
              </a:rPr>
              <a:t>jaký</a:t>
            </a:r>
            <a:r>
              <a:rPr lang="cs-CZ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 dojem </a:t>
            </a:r>
          </a:p>
          <a:p>
            <a:r>
              <a:rPr lang="cs-CZ" sz="3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</a:rPr>
              <a:t>dokážeme vzbudit </a:t>
            </a:r>
          </a:p>
          <a:p>
            <a:r>
              <a:rPr lang="cs-CZ" sz="3200" dirty="0">
                <a:latin typeface="+mj-lt"/>
              </a:rPr>
              <a:t>a pouze z </a:t>
            </a:r>
            <a:r>
              <a:rPr lang="cs-CZ" sz="32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10 %</a:t>
            </a:r>
            <a:r>
              <a:rPr lang="cs-CZ" sz="3200" b="1" dirty="0">
                <a:latin typeface="+mj-lt"/>
              </a:rPr>
              <a:t> </a:t>
            </a:r>
            <a:r>
              <a:rPr lang="cs-CZ" sz="3200" dirty="0">
                <a:latin typeface="+mj-lt"/>
              </a:rPr>
              <a:t>to, </a:t>
            </a:r>
            <a:r>
              <a:rPr lang="cs-CZ" sz="32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co umíme</a:t>
            </a:r>
            <a:r>
              <a:rPr lang="cs-CZ" sz="3200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. </a:t>
            </a:r>
          </a:p>
          <a:p>
            <a:endParaRPr lang="cs-CZ" i="1" dirty="0">
              <a:latin typeface="+mj-lt"/>
            </a:endParaRPr>
          </a:p>
          <a:p>
            <a:r>
              <a:rPr lang="en-GB" i="1" dirty="0" err="1">
                <a:latin typeface="+mj-lt"/>
              </a:rPr>
              <a:t>Průvodce</a:t>
            </a:r>
            <a:r>
              <a:rPr lang="en-GB" i="1" dirty="0">
                <a:latin typeface="+mj-lt"/>
              </a:rPr>
              <a:t> </a:t>
            </a:r>
            <a:r>
              <a:rPr lang="en-GB" i="1" dirty="0" err="1">
                <a:latin typeface="+mj-lt"/>
              </a:rPr>
              <a:t>úspěšnou</a:t>
            </a:r>
            <a:r>
              <a:rPr lang="en-GB" i="1" dirty="0">
                <a:latin typeface="+mj-lt"/>
              </a:rPr>
              <a:t> </a:t>
            </a:r>
            <a:r>
              <a:rPr lang="en-GB" i="1" dirty="0" err="1">
                <a:latin typeface="+mj-lt"/>
              </a:rPr>
              <a:t>komunikací</a:t>
            </a:r>
            <a:r>
              <a:rPr lang="en-GB" i="1" dirty="0">
                <a:latin typeface="+mj-lt"/>
              </a:rPr>
              <a:t>: </a:t>
            </a:r>
            <a:r>
              <a:rPr lang="en-GB" i="1" dirty="0" err="1">
                <a:latin typeface="+mj-lt"/>
              </a:rPr>
              <a:t>efektivní</a:t>
            </a:r>
            <a:r>
              <a:rPr lang="en-GB" i="1" dirty="0">
                <a:latin typeface="+mj-lt"/>
              </a:rPr>
              <a:t> </a:t>
            </a:r>
            <a:r>
              <a:rPr lang="en-GB" i="1" dirty="0" err="1">
                <a:latin typeface="+mj-lt"/>
              </a:rPr>
              <a:t>komunikace</a:t>
            </a:r>
            <a:r>
              <a:rPr lang="en-GB" i="1" dirty="0">
                <a:latin typeface="+mj-lt"/>
              </a:rPr>
              <a:t> v </a:t>
            </a:r>
            <a:r>
              <a:rPr lang="en-GB" i="1" dirty="0" err="1">
                <a:latin typeface="+mj-lt"/>
              </a:rPr>
              <a:t>praxi</a:t>
            </a:r>
            <a:endParaRPr lang="cs-CZ" i="1" dirty="0">
              <a:latin typeface="+mj-lt"/>
            </a:endParaRPr>
          </a:p>
          <a:p>
            <a:r>
              <a:rPr lang="en-GB" dirty="0">
                <a:latin typeface="+mj-lt"/>
              </a:rPr>
              <a:t>Jan VYMĚTAL </a:t>
            </a:r>
            <a:endParaRPr lang="cs-CZ" dirty="0">
              <a:latin typeface="+mj-lt"/>
            </a:endParaRPr>
          </a:p>
          <a:p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17191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2018" y="685801"/>
            <a:ext cx="3200400" cy="2716426"/>
          </a:xfrm>
        </p:spPr>
        <p:txBody>
          <a:bodyPr>
            <a:normAutofit/>
          </a:bodyPr>
          <a:lstStyle/>
          <a:p>
            <a:r>
              <a:rPr lang="cs-CZ" dirty="0"/>
              <a:t>Efektivní komunikace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dirty="0"/>
              <a:t>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755822" y="769691"/>
            <a:ext cx="6711696" cy="5029199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cs-CZ" sz="3200" b="1" dirty="0">
                <a:solidFill>
                  <a:schemeClr val="bg1"/>
                </a:solidFill>
                <a:latin typeface="+mj-lt"/>
              </a:rPr>
              <a:t>Jak sami sebe hodnotíme?</a:t>
            </a:r>
          </a:p>
          <a:p>
            <a:pPr algn="l"/>
            <a:endParaRPr lang="cs-CZ" sz="3200" dirty="0">
              <a:solidFill>
                <a:schemeClr val="bg1"/>
              </a:solidFill>
              <a:latin typeface="+mj-lt"/>
            </a:endParaRPr>
          </a:p>
          <a:p>
            <a:pPr algn="l"/>
            <a:endParaRPr lang="cs-CZ" sz="3200" dirty="0">
              <a:solidFill>
                <a:schemeClr val="bg1"/>
              </a:solidFill>
              <a:latin typeface="+mj-lt"/>
            </a:endParaRPr>
          </a:p>
          <a:p>
            <a:pPr algn="l"/>
            <a:r>
              <a:rPr lang="cs-CZ" sz="3200" dirty="0">
                <a:solidFill>
                  <a:schemeClr val="bg1"/>
                </a:solidFill>
                <a:latin typeface="+mj-lt"/>
              </a:rPr>
              <a:t>1 </a:t>
            </a:r>
            <a:r>
              <a:rPr lang="cs-CZ" sz="3200" dirty="0" err="1">
                <a:solidFill>
                  <a:schemeClr val="bg1"/>
                </a:solidFill>
                <a:latin typeface="+mj-lt"/>
              </a:rPr>
              <a:t>nejnižní</a:t>
            </a:r>
            <a:r>
              <a:rPr lang="cs-CZ" sz="3200" dirty="0">
                <a:solidFill>
                  <a:schemeClr val="bg1"/>
                </a:solidFill>
                <a:latin typeface="+mj-lt"/>
              </a:rPr>
              <a:t> úroveň </a:t>
            </a:r>
          </a:p>
          <a:p>
            <a:pPr algn="l"/>
            <a:r>
              <a:rPr lang="cs-CZ" sz="3200" dirty="0">
                <a:solidFill>
                  <a:schemeClr val="bg1"/>
                </a:solidFill>
                <a:latin typeface="+mj-lt"/>
              </a:rPr>
              <a:t>5 excelentní úroveň </a:t>
            </a:r>
          </a:p>
        </p:txBody>
      </p:sp>
    </p:spTree>
    <p:extLst>
      <p:ext uri="{BB962C8B-B14F-4D97-AF65-F5344CB8AC3E}">
        <p14:creationId xmlns:p14="http://schemas.microsoft.com/office/powerpoint/2010/main" val="2221039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2018" y="685801"/>
            <a:ext cx="3200400" cy="2716426"/>
          </a:xfrm>
        </p:spPr>
        <p:txBody>
          <a:bodyPr>
            <a:normAutofit/>
          </a:bodyPr>
          <a:lstStyle/>
          <a:p>
            <a:r>
              <a:rPr lang="cs-CZ" dirty="0"/>
              <a:t>Efektivní komunikace</a:t>
            </a:r>
            <a:br>
              <a:rPr lang="cs-CZ" dirty="0"/>
            </a:br>
            <a:r>
              <a:rPr lang="cs-CZ" dirty="0"/>
              <a:t>- 5 úrovní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632018" y="4253218"/>
            <a:ext cx="3118022" cy="1461782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Zdroj: https://cdk.nsp.cz/mekke-kompetence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755822" y="685801"/>
            <a:ext cx="6711696" cy="50291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Úroveň 1 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tx1"/>
                </a:solidFill>
                <a:effectLst/>
                <a:latin typeface="Roboto"/>
              </a:rPr>
              <a:t> formulování myšlenek, zejména</a:t>
            </a:r>
            <a:r>
              <a:rPr lang="cs-CZ" sz="2800" b="0" i="0" dirty="0">
                <a:solidFill>
                  <a:srgbClr val="333333"/>
                </a:solidFill>
                <a:effectLst/>
                <a:latin typeface="Roboto"/>
              </a:rPr>
              <a:t> </a:t>
            </a:r>
            <a:r>
              <a:rPr lang="cs-CZ" sz="2800" b="0" i="0" dirty="0">
                <a:solidFill>
                  <a:schemeClr val="tx1"/>
                </a:solidFill>
                <a:effectLst/>
                <a:latin typeface="Roboto"/>
              </a:rPr>
              <a:t>v písemné podobě je pro něj obtížné,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 mívá problémy s nasloucháním,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tx1"/>
                </a:solidFill>
                <a:effectLst/>
                <a:latin typeface="Roboto"/>
              </a:rPr>
              <a:t> informace předává ostatním pouze na vyžádání,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800" b="0" i="0" dirty="0">
                <a:solidFill>
                  <a:schemeClr val="bg1"/>
                </a:solidFill>
                <a:effectLst/>
                <a:latin typeface="Roboto"/>
              </a:rPr>
              <a:t> jeho reakce na nečekané situace nelze předvídat</a:t>
            </a:r>
          </a:p>
          <a:p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760768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TM03090434[[fn=Dřevo]]</Template>
  <TotalTime>8476</TotalTime>
  <Words>1165</Words>
  <Application>Microsoft Office PowerPoint</Application>
  <PresentationFormat>Širokoúhlá obrazovka</PresentationFormat>
  <Paragraphs>209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7" baseType="lpstr">
      <vt:lpstr>Arial</vt:lpstr>
      <vt:lpstr>Arial</vt:lpstr>
      <vt:lpstr>Bookman Old Style</vt:lpstr>
      <vt:lpstr>Calibri</vt:lpstr>
      <vt:lpstr>Century Gothic</vt:lpstr>
      <vt:lpstr>Roboto</vt:lpstr>
      <vt:lpstr>Wingdings</vt:lpstr>
      <vt:lpstr>Dřevo</vt:lpstr>
      <vt:lpstr>Jak využít  své silné stránky  při jednání s lidmi</vt:lpstr>
      <vt:lpstr>Program</vt:lpstr>
      <vt:lpstr>Miriam Vránová</vt:lpstr>
      <vt:lpstr>Moje mapa zkušeností, dovedností a znalostí   </vt:lpstr>
      <vt:lpstr>Efektivní komunikace    </vt:lpstr>
      <vt:lpstr>Efektivní komunikace    </vt:lpstr>
      <vt:lpstr>Není až tak důležité,  co víme, ale jak s tím umíme naložit. </vt:lpstr>
      <vt:lpstr>Efektivní komunikace    </vt:lpstr>
      <vt:lpstr>Efektivní komunikace - 5 úrovní </vt:lpstr>
      <vt:lpstr>Efektivní komunikace - 5 úrovní </vt:lpstr>
      <vt:lpstr>Efektivní komunikace - 5 úrovní </vt:lpstr>
      <vt:lpstr>Efektivní komunikace - 5 úrovní </vt:lpstr>
      <vt:lpstr>Efektivní komunikace - 5 úrovní </vt:lpstr>
      <vt:lpstr>Efektivní komunikace - 5 úrovní </vt:lpstr>
      <vt:lpstr>Efektivní komunikace - 5 úrovní </vt:lpstr>
      <vt:lpstr>Dvojice  celkem 6 minut  Každý 2 minuty  vypráví o sobě.  </vt:lpstr>
      <vt:lpstr>Na co si v komunikaci hrajeme</vt:lpstr>
      <vt:lpstr>  Kvalitní komunikace = porozumění + sdílení </vt:lpstr>
      <vt:lpstr>Komunikační kvadrant podle Friedmanna Schulze von Thuna </vt:lpstr>
      <vt:lpstr>Manipulace v komunikaci</vt:lpstr>
      <vt:lpstr>  Manipulujeme a jsme manipulováni  Jen zbraně se různí  </vt:lpstr>
      <vt:lpstr>Dvojice  celkem 6 minut  Každý 2 minuty  vypráví o sobě.  </vt:lpstr>
      <vt:lpstr>Laskavá komunikace k sobě i druhým  Rada č. 2</vt:lpstr>
      <vt:lpstr>  Laskavá komunikace k sobě i druhým  Rada č. 1  </vt:lpstr>
      <vt:lpstr>Laskavá komunikace k sobě i druhým  Rada č. 2</vt:lpstr>
      <vt:lpstr>Laskavá komunikace k sobě i druhým  Rada č. 3</vt:lpstr>
      <vt:lpstr>Laskavá komunikace k sobě i druhým  Rada č. 4</vt:lpstr>
      <vt:lpstr>Jdeme do finále</vt:lpstr>
      <vt:lpstr>Zůstaňme ve spojení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Stopa, kterou tu zanecháte</dc:title>
  <dc:creator>Miriam</dc:creator>
  <cp:lastModifiedBy>Miriam</cp:lastModifiedBy>
  <cp:revision>130</cp:revision>
  <dcterms:created xsi:type="dcterms:W3CDTF">2017-05-31T14:31:02Z</dcterms:created>
  <dcterms:modified xsi:type="dcterms:W3CDTF">2021-03-27T19:52:01Z</dcterms:modified>
</cp:coreProperties>
</file>