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C241D47-7A28-4A97-AF63-459CBDC86C07}" v="68" dt="2022-04-12T12:06:17.63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Škarpová, Marie" userId="S::skarpova@ff.cuni.cz::a42c8ee3-3608-4258-ae60-dd23d8c13b7c" providerId="AD" clId="Web-{7C241D47-7A28-4A97-AF63-459CBDC86C07}"/>
    <pc:docChg chg="modSld">
      <pc:chgData name="Škarpová, Marie" userId="S::skarpova@ff.cuni.cz::a42c8ee3-3608-4258-ae60-dd23d8c13b7c" providerId="AD" clId="Web-{7C241D47-7A28-4A97-AF63-459CBDC86C07}" dt="2022-04-12T12:06:17.636" v="64" actId="20577"/>
      <pc:docMkLst>
        <pc:docMk/>
      </pc:docMkLst>
      <pc:sldChg chg="modSp">
        <pc:chgData name="Škarpová, Marie" userId="S::skarpova@ff.cuni.cz::a42c8ee3-3608-4258-ae60-dd23d8c13b7c" providerId="AD" clId="Web-{7C241D47-7A28-4A97-AF63-459CBDC86C07}" dt="2022-04-12T12:05:06.009" v="55" actId="20577"/>
        <pc:sldMkLst>
          <pc:docMk/>
          <pc:sldMk cId="1006285518" sldId="257"/>
        </pc:sldMkLst>
        <pc:spChg chg="mod">
          <ac:chgData name="Škarpová, Marie" userId="S::skarpova@ff.cuni.cz::a42c8ee3-3608-4258-ae60-dd23d8c13b7c" providerId="AD" clId="Web-{7C241D47-7A28-4A97-AF63-459CBDC86C07}" dt="2022-04-12T12:05:06.009" v="55" actId="20577"/>
          <ac:spMkLst>
            <pc:docMk/>
            <pc:sldMk cId="1006285518" sldId="257"/>
            <ac:spMk id="3" creationId="{183944E1-F66F-4757-847D-61C6DE6D596D}"/>
          </ac:spMkLst>
        </pc:spChg>
      </pc:sldChg>
      <pc:sldChg chg="modSp">
        <pc:chgData name="Škarpová, Marie" userId="S::skarpova@ff.cuni.cz::a42c8ee3-3608-4258-ae60-dd23d8c13b7c" providerId="AD" clId="Web-{7C241D47-7A28-4A97-AF63-459CBDC86C07}" dt="2022-04-12T12:02:48.396" v="28" actId="20577"/>
        <pc:sldMkLst>
          <pc:docMk/>
          <pc:sldMk cId="4053541600" sldId="259"/>
        </pc:sldMkLst>
        <pc:spChg chg="mod">
          <ac:chgData name="Škarpová, Marie" userId="S::skarpova@ff.cuni.cz::a42c8ee3-3608-4258-ae60-dd23d8c13b7c" providerId="AD" clId="Web-{7C241D47-7A28-4A97-AF63-459CBDC86C07}" dt="2022-04-12T12:01:54.567" v="22" actId="20577"/>
          <ac:spMkLst>
            <pc:docMk/>
            <pc:sldMk cId="4053541600" sldId="259"/>
            <ac:spMk id="2" creationId="{1A5A488F-F57E-430C-8E50-5670622A08BB}"/>
          </ac:spMkLst>
        </pc:spChg>
        <pc:spChg chg="mod">
          <ac:chgData name="Škarpová, Marie" userId="S::skarpova@ff.cuni.cz::a42c8ee3-3608-4258-ae60-dd23d8c13b7c" providerId="AD" clId="Web-{7C241D47-7A28-4A97-AF63-459CBDC86C07}" dt="2022-04-12T12:02:48.396" v="28" actId="20577"/>
          <ac:spMkLst>
            <pc:docMk/>
            <pc:sldMk cId="4053541600" sldId="259"/>
            <ac:spMk id="3" creationId="{993D01F6-CF9B-44AD-ABEE-7FD522FD2067}"/>
          </ac:spMkLst>
        </pc:spChg>
      </pc:sldChg>
      <pc:sldChg chg="modSp">
        <pc:chgData name="Škarpová, Marie" userId="S::skarpova@ff.cuni.cz::a42c8ee3-3608-4258-ae60-dd23d8c13b7c" providerId="AD" clId="Web-{7C241D47-7A28-4A97-AF63-459CBDC86C07}" dt="2022-04-12T12:06:17.636" v="64" actId="20577"/>
        <pc:sldMkLst>
          <pc:docMk/>
          <pc:sldMk cId="1339011805" sldId="260"/>
        </pc:sldMkLst>
        <pc:spChg chg="mod">
          <ac:chgData name="Škarpová, Marie" userId="S::skarpova@ff.cuni.cz::a42c8ee3-3608-4258-ae60-dd23d8c13b7c" providerId="AD" clId="Web-{7C241D47-7A28-4A97-AF63-459CBDC86C07}" dt="2022-04-12T12:06:17.636" v="64" actId="20577"/>
          <ac:spMkLst>
            <pc:docMk/>
            <pc:sldMk cId="1339011805" sldId="260"/>
            <ac:spMk id="3" creationId="{02651B65-ADA1-42E5-A6AD-9631064ADAE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E240ED-55C8-4626-983D-72F45B6FFD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BC4F6CF-09E4-4E1F-B0C8-6D7D3FAD8D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0A31F7-541F-4ADF-B126-298C67216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DD2F3-96BE-4144-B177-CA917F893AEB}" type="datetimeFigureOut">
              <a:rPr lang="cs-CZ" smtClean="0"/>
              <a:t>12.04.2022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7B9B856-D9CE-4E32-A5A1-59B2A645A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BD6624D-C9BC-4714-8BBE-343030CD0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B5EFE-0859-4F22-92B3-E0418386CF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9431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551FEA-F3C2-4C00-A1E8-89BF9EA10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56C9694-CDDF-4620-95D5-10EF548433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211DFC0-1FAA-4E73-8353-200E6048A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DD2F3-96BE-4144-B177-CA917F893AEB}" type="datetimeFigureOut">
              <a:rPr lang="cs-CZ" smtClean="0"/>
              <a:t>12.04.2022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3AE31AD-7819-4427-BD07-A72DDF5AC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3AE34C3-6306-48CB-8A3E-DE29AC807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B5EFE-0859-4F22-92B3-E0418386CF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6394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38EA8744-08A3-4403-9F43-AD0EDD1777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1991519-4A05-42F5-8789-6599B121A7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FADEF2-7AE9-4BA2-BAFD-DD3B1369C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DD2F3-96BE-4144-B177-CA917F893AEB}" type="datetimeFigureOut">
              <a:rPr lang="cs-CZ" smtClean="0"/>
              <a:t>12.04.2022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68A969D-3A11-47E8-B121-664DCFC83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02C0710-01F6-4FAD-8697-390309120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B5EFE-0859-4F22-92B3-E0418386CF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3099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120003-1A51-487C-9756-6459E718F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AFDC721-C169-43E4-B0FE-EAB9C4E380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50C4FCA-44D7-43E5-8D0F-79231972D8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DD2F3-96BE-4144-B177-CA917F893AEB}" type="datetimeFigureOut">
              <a:rPr lang="cs-CZ" smtClean="0"/>
              <a:t>12.04.2022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6B904EC-DF32-41CD-B61E-958B2C59B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4A0FF97-5F1A-439D-A4EC-7C10D15B0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B5EFE-0859-4F22-92B3-E0418386CF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8450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A776C5-D3B1-4008-BF4D-9E66904A8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1D3888A-5FFD-4401-AC87-B6944A3564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EC4A0EB-B250-429F-BB6B-45A7469E8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DD2F3-96BE-4144-B177-CA917F893AEB}" type="datetimeFigureOut">
              <a:rPr lang="cs-CZ" smtClean="0"/>
              <a:t>12.04.2022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880349C-A2A0-4970-820F-F785076AB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7C5A7AC-63A7-4057-BB74-96428DD31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B5EFE-0859-4F22-92B3-E0418386CF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6721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155420-FAAA-4C88-9B5D-5D8671CD9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9C5F53B-A73C-4E25-AE47-2F30861C25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C64A1F4-8842-47EB-8836-7084D6AFB4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1664C50-FD24-48C6-BFDD-040E0FAB4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DD2F3-96BE-4144-B177-CA917F893AEB}" type="datetimeFigureOut">
              <a:rPr lang="cs-CZ" smtClean="0"/>
              <a:t>12.04.2022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E715C07-7002-41A8-95CF-897686C66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BFF3CF9-41DD-471A-9091-75AFB586A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B5EFE-0859-4F22-92B3-E0418386CF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6934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27431D-90BA-42B9-B252-2FEAB139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3C4E3F0-2B9E-4766-8811-D086E3C756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F0B5A9C-03A1-4439-8DCC-BF393D7A2D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B953FE26-E9AD-46CA-9FCC-26A70C1667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4CCC6E29-A21D-4125-8F64-F2D576687F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E39F539D-0F28-4C9B-83FA-5FDD62302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DD2F3-96BE-4144-B177-CA917F893AEB}" type="datetimeFigureOut">
              <a:rPr lang="cs-CZ" smtClean="0"/>
              <a:t>12.04.2022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5FC36172-148D-44D3-8147-83BB914F7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0636A947-9B0E-409E-861B-C5E106C75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B5EFE-0859-4F22-92B3-E0418386CF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302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E1B284-181B-4756-B2CB-24020DF4B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CBE2768-1237-4E6A-86D4-C6827B06D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DD2F3-96BE-4144-B177-CA917F893AEB}" type="datetimeFigureOut">
              <a:rPr lang="cs-CZ" smtClean="0"/>
              <a:t>12.04.2022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B5FC4DD-5A7A-40B0-9C2D-27FC501B3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F046BAD-65CB-40CD-8F18-46D816C3C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B5EFE-0859-4F22-92B3-E0418386CF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5606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3A6742F1-C1FF-4171-A1E4-39E154037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DD2F3-96BE-4144-B177-CA917F893AEB}" type="datetimeFigureOut">
              <a:rPr lang="cs-CZ" smtClean="0"/>
              <a:t>12.04.2022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C0D8FF8-8D80-4DB7-AFBF-EC0532535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96DDFC6-D32C-4FAB-BBA0-496F9285B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B5EFE-0859-4F22-92B3-E0418386CF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2763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591824-5179-4F23-8C15-422E8A8A1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017E2CF-4AB4-4264-A57B-5FD2235184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51882C9-0BE1-468F-B970-D221964FD6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E8FE17F-0E4D-4A4D-80B9-C1D36E997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DD2F3-96BE-4144-B177-CA917F893AEB}" type="datetimeFigureOut">
              <a:rPr lang="cs-CZ" smtClean="0"/>
              <a:t>12.04.2022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ABE6E55-B2BD-4AE3-B2B1-C2CDE47A5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0018C5D-DB73-4B61-91D9-C74A50F29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B5EFE-0859-4F22-92B3-E0418386CF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1979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220F7D-B704-4327-A654-9D41E51B4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362D9D7A-C575-4313-9069-6E168F0DF1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3C2B0A3-7F5B-441B-A721-FBAF03B5B5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C2DCD13-4EFD-4284-B324-CD24D98673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DD2F3-96BE-4144-B177-CA917F893AEB}" type="datetimeFigureOut">
              <a:rPr lang="cs-CZ" smtClean="0"/>
              <a:t>12.04.2022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8B53005-C80E-44CD-80D7-3BA3F0B05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D01CE14-7C9A-44BC-9FAC-2E27466B8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B5EFE-0859-4F22-92B3-E0418386CF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7003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EDC23639-6897-42D6-AB0C-AA25D6D35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B80BA28-E6B8-49FA-8C80-55DF90CFC5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FAE075D-3A42-43B9-9B70-8B34A28F37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DDD2F3-96BE-4144-B177-CA917F893AEB}" type="datetimeFigureOut">
              <a:rPr lang="cs-CZ" smtClean="0"/>
              <a:t>12.04.2022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6F851F9-D38F-4681-96C5-DA7BB5FFB1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4C03B06-EAC7-46F1-9F24-4352A7D803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8B5EFE-0859-4F22-92B3-E0418386CF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8885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2CA98B-276A-436B-B686-C2C567E724F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Reference a </a:t>
            </a:r>
            <a:r>
              <a:rPr lang="cs-CZ" sz="4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autoreference</a:t>
            </a:r>
            <a:r>
              <a:rPr lang="cs-CZ" sz="4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literatury</a:t>
            </a:r>
            <a:endParaRPr lang="cs-CZ" sz="40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D0BE115-21D1-4334-8B06-AFF6C0197C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cs-CZ" sz="2800" dirty="0"/>
          </a:p>
          <a:p>
            <a:r>
              <a:rPr lang="cs-CZ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Exkurz: literární (renesanční) humanismus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36997371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7F2CA1-731C-4DEF-90E9-82818185EA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Literatura (základní):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B550D00-8FBE-4D33-9BD2-DAD6CECAC5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Bartlová, M.: Renesance a reformace v českých dějinách umění: otázky periodizace a výkladu. In Horníčková, K. – Šroněk, M. (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eds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.): In puncto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religionis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Konfesní dimenze předbělohorské kultury Čech a Moravy. Praha 2013, s. 23–48. 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Hejnic, J. – Martínek, J. (Truhlář, A.: - Hrdina, K.): Rukověť humanistického básnictví v Čechách a na Moravě 1-5, Praha 1966–1982.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Horníčková, K. – Šroněk, M. (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eds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.): In puncto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religionis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Konfesní dimenze předbělohorské kultury Čech a Moravy. Praha 2013.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Petrů, E. – Hlobil, I.: Humanismus a raná renesance na Moravě. Praha 1992.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Storchová, L.: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Paupertate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styloque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connecti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Utváření humanistické učenecké komunity v českých zemích. Praha 2011.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Storchová a kol.: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Companion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Humanism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East and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Central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Europe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Czech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Lands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I. Berlín,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Gruyter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2020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Šmahel, F.: Počátky humanismu v Čechách. Črta k historické fresce. In Mezi středověkem a renesancí. Praha 2002.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Diskuse o národním humanismu in Česká literatura 2014, č. 2 (s. 251–293), 4 (s. 638–642) a 5 (s. 807–813)      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Humanismus v diskuzi – Česká literatura 67, 2019, č. 6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83863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D186C6-5541-4E62-9A24-E69DCCB1D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83944E1-F66F-4757-847D-61C6DE6D59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Calibri"/>
                <a:ea typeface="Calibri"/>
                <a:cs typeface="Times New Roman"/>
              </a:rPr>
              <a:t>radikální</a:t>
            </a:r>
            <a:r>
              <a:rPr lang="cs-CZ" dirty="0">
                <a:effectLst/>
                <a:latin typeface="Calibri"/>
                <a:ea typeface="Calibri"/>
                <a:cs typeface="Times New Roman"/>
              </a:rPr>
              <a:t> proměny v chápání světa od konce 15. století v Evropě (zámořské a astronomické objevy</a:t>
            </a:r>
            <a:r>
              <a:rPr lang="cs-CZ" dirty="0">
                <a:latin typeface="Calibri"/>
                <a:ea typeface="Calibri"/>
                <a:cs typeface="Times New Roman"/>
              </a:rPr>
              <a:t> </a:t>
            </a:r>
            <a:r>
              <a:rPr lang="cs-CZ" dirty="0">
                <a:latin typeface="Calibri"/>
                <a:ea typeface="Calibri"/>
                <a:cs typeface="Calibri"/>
              </a:rPr>
              <a:t>– "</a:t>
            </a:r>
            <a:r>
              <a:rPr lang="cs-CZ" dirty="0">
                <a:latin typeface="Calibri"/>
                <a:ea typeface="Calibri"/>
                <a:cs typeface="Times New Roman"/>
              </a:rPr>
              <a:t>americký efekt") 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zájem o literární prostor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06285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14C7FF-95D0-4E30-84BF-5FA4E0D40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Inspirační podněty předmoderní cestopisné literatury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A02743D-C34E-4D30-8D58-8FA5B43A28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cesty (náboženské – pouti, diplomatické, studijní a kavalírské)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literatura – příprava na cestu četbou → důraz ne na autopsii, nýbrž na literární autoritu → literatura jako poznávací filtr </a:t>
            </a:r>
            <a:r>
              <a:rPr lang="cs-CZ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prestrukturující</a:t>
            </a: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cestovatelskou zkušenost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542836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5A488F-F57E-430C-8E50-5670622A0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latin typeface="Calibri"/>
                <a:ea typeface="Calibri"/>
                <a:cs typeface="Times New Roman"/>
              </a:rPr>
              <a:t>Filtry</a:t>
            </a:r>
            <a:r>
              <a:rPr lang="cs-CZ" sz="3200" dirty="0">
                <a:effectLst/>
                <a:latin typeface="Calibri"/>
                <a:ea typeface="Calibri"/>
                <a:cs typeface="Times New Roman"/>
              </a:rPr>
              <a:t> poznání</a:t>
            </a:r>
            <a:r>
              <a:rPr lang="cs-CZ" sz="3200" dirty="0">
                <a:latin typeface="Calibri"/>
                <a:ea typeface="Calibri"/>
                <a:cs typeface="Times New Roman"/>
              </a:rPr>
              <a:t> raně novověkého evropského cestopisce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93D01F6-CF9B-44AD-ABEE-7FD522FD20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indent="449580">
              <a:lnSpc>
                <a:spcPct val="107000"/>
              </a:lnSpc>
              <a:spcAft>
                <a:spcPts val="800"/>
              </a:spcAft>
            </a:pP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>
              <a:lnSpc>
                <a:spcPct val="107000"/>
              </a:lnSpc>
              <a:spcAft>
                <a:spcPts val="800"/>
              </a:spcAft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bible – </a:t>
            </a:r>
            <a:r>
              <a:rPr lang="cs-CZ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prestrukturuje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cestovatelské priority ve Svaté zemi, čtení její krajiny a obyvatel – Svatá země vnímána biblickým interpretačním rastrem</a:t>
            </a:r>
          </a:p>
          <a:p>
            <a:pPr indent="449580">
              <a:lnSpc>
                <a:spcPct val="107000"/>
              </a:lnSpc>
              <a:spcAft>
                <a:spcPts val="800"/>
              </a:spcAft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antické texty – Egypt vědomě vnímán antickým interpretačním rastrem</a:t>
            </a:r>
          </a:p>
          <a:p>
            <a:pPr indent="449580">
              <a:lnSpc>
                <a:spcPct val="107000"/>
              </a:lnSpc>
              <a:spcAft>
                <a:spcPts val="800"/>
              </a:spcAft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dobová literatura, zejména tzv. </a:t>
            </a:r>
            <a:r>
              <a:rPr lang="cs-CZ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apodemika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(naučné spisy o správném cestování) </a:t>
            </a:r>
          </a:p>
          <a:p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sz="2000" dirty="0">
                <a:latin typeface="Calibri"/>
                <a:ea typeface="Calibri"/>
                <a:cs typeface="Times New Roman"/>
              </a:rPr>
              <a:t> </a:t>
            </a:r>
            <a:r>
              <a:rPr lang="cs-CZ" sz="2000" dirty="0">
                <a:effectLst/>
                <a:latin typeface="Calibri"/>
                <a:ea typeface="Calibri"/>
                <a:cs typeface="Times New Roman"/>
              </a:rPr>
              <a:t>vysoká míra intertextuality</a:t>
            </a:r>
            <a:r>
              <a:rPr lang="cs-CZ" sz="2000" dirty="0">
                <a:latin typeface="Calibri"/>
                <a:ea typeface="Calibri"/>
                <a:cs typeface="Times New Roman"/>
              </a:rPr>
              <a:t> textů</a:t>
            </a:r>
            <a:r>
              <a:rPr lang="cs-CZ" sz="2000" dirty="0">
                <a:effectLst/>
                <a:latin typeface="Calibri"/>
                <a:ea typeface="Calibri"/>
                <a:cs typeface="Times New Roman"/>
              </a:rPr>
              <a:t> – intertextualita jako hlavní nástroj poznávání</a:t>
            </a:r>
            <a:endParaRPr lang="cs-CZ" sz="2000" dirty="0"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53541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1F5E67-0E8F-46E2-B7E6-A6992890F7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2651B65-ADA1-42E5-A6AD-9631064ADA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rozšiřování dimenze </a:t>
            </a:r>
          </a:p>
          <a:p>
            <a:pPr lvl="1" indent="449580">
              <a:lnSpc>
                <a:spcPct val="107000"/>
              </a:lnSpc>
              <a:spcAft>
                <a:spcPts val="800"/>
              </a:spcAft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prostorové – prakticky stejná reprezentace cizího vzdáleného (amerického) a blízkého (orientálního), vnějšího i vnitřního (židovského) </a:t>
            </a:r>
          </a:p>
          <a:p>
            <a:pPr lvl="1" indent="449580">
              <a:lnSpc>
                <a:spcPct val="107000"/>
              </a:lnSpc>
              <a:spcAft>
                <a:spcPts val="800"/>
              </a:spcAft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časové – humanistická reflexe Egypta jako pokračování antické reflexe </a:t>
            </a: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cílem není popis vlastní cesty, nýbrž ucelený soubor informací – systematické výklady charakteru  encyklopedického hesla (rozsáhlé exkurzy)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dirty="0">
                <a:effectLst/>
                <a:latin typeface="Calibri"/>
                <a:ea typeface="Calibri"/>
                <a:cs typeface="Times New Roman"/>
              </a:rPr>
              <a:t>ilustrace (a mapa, plán města, …) jako integrální součást výkladu </a:t>
            </a:r>
            <a:r>
              <a:rPr lang="cs-CZ" sz="2000" dirty="0">
                <a:latin typeface="Calibri"/>
                <a:ea typeface="Calibri"/>
                <a:cs typeface="Calibri"/>
              </a:rPr>
              <a:t>–</a:t>
            </a:r>
            <a:r>
              <a:rPr lang="cs-CZ" sz="2000" dirty="0">
                <a:latin typeface="Calibri"/>
                <a:ea typeface="Calibri"/>
                <a:cs typeface="Times New Roman"/>
              </a:rPr>
              <a:t> </a:t>
            </a:r>
            <a:r>
              <a:rPr lang="cs-CZ" sz="2000" dirty="0" err="1">
                <a:latin typeface="Calibri"/>
                <a:ea typeface="Calibri"/>
                <a:cs typeface="Times New Roman"/>
              </a:rPr>
              <a:t>okularcentrismus</a:t>
            </a:r>
            <a:r>
              <a:rPr lang="cs-CZ" sz="2000" dirty="0">
                <a:latin typeface="Calibri"/>
                <a:ea typeface="Calibri"/>
                <a:cs typeface="Times New Roman"/>
              </a:rPr>
              <a:t> a nedůvěra ve slovo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možnost diskontinuitního čtení (marginálie, rejstříky, …)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3390118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484637-416E-4F37-AE07-DE49D215F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Cestopis jako reprezentace cizího (</a:t>
            </a:r>
            <a:r>
              <a:rPr lang="cs-CZ" sz="4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alterity</a:t>
            </a:r>
            <a:r>
              <a:rPr lang="cs-CZ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B70E8F0-4412-4EBC-869F-3A5147A34E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Harantův koncept světa nemá prostorové, nýbrž ideové vymezení (křesťanství vs. </a:t>
            </a:r>
            <a:r>
              <a:rPr lang="cs-CZ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barbaricum</a:t>
            </a: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Harantovo uchopení cizího pomocí normativů </a:t>
            </a: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náboženských (křesťanství) </a:t>
            </a: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kulturně-civilizačních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koncept </a:t>
            </a:r>
            <a:r>
              <a:rPr lang="cs-CZ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preorientalismu</a:t>
            </a: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8109277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133EA0-73BD-4647-A538-DC1C1BA92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FEA0ED-5A8F-48AE-86FD-DE888C8045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specifický typ textové produkce: tzv. </a:t>
            </a:r>
            <a:r>
              <a:rPr lang="cs-CZ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kombinatorní psaní 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založeno na recyklování přesně vymezeného korpusu pretextů </a:t>
            </a:r>
          </a:p>
          <a:p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proměna šlechtického habitu v raném novověku (začleněna </a:t>
            </a:r>
            <a:r>
              <a:rPr lang="cs-CZ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studia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humaniora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– Harant jako „renesanční“ osobnost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980594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36C7C6-907F-415F-8186-519A68034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Exkurz: literární humanismus 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51D21A7-B687-4015-B13E-6EC20D66B5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cs-CZ" sz="24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studium a tvůrčí nápodoba antiky (tematiky, žánrů, uměleckých postupů, stylistických prostředků, jazyka – klasická latina)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nová představa o cíli a náplni vzdělání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	studia divina x </a:t>
            </a:r>
            <a:r>
              <a:rPr lang="cs-CZ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studia humana</a:t>
            </a:r>
            <a:r>
              <a:rPr lang="cs-CZ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 </a:t>
            </a: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7873312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CB1511-B79C-43CB-BDC2-8210D585A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Exkurz: literární humanismus 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A8BE6E2-C61C-41A0-BD09-0D6F3A6173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  <a:tabLst>
                <a:tab pos="457200" algn="l"/>
              </a:tabLst>
            </a:pPr>
            <a:r>
              <a:rPr lang="cs-CZ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Dekonstrukce teze o renesančních počátcích novodobé evropské společnosti </a:t>
            </a:r>
            <a:endParaRPr lang="cs-CZ" sz="1800" u="sng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457200" algn="l"/>
              </a:tabLst>
            </a:pP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kritika konceptu renesančního humanismu jako homogenního kulturního fenoménu a jako primárně civilizačního projektu</a:t>
            </a:r>
            <a:endParaRPr lang="cs-CZ" sz="1800" dirty="0">
              <a:effectLst/>
              <a:latin typeface="Symbol" panose="05050102010706020507" pitchFamily="18" charset="2"/>
              <a:ea typeface="Times New Roman" panose="02020603050405020304" pitchFamily="18" charset="0"/>
              <a:cs typeface="OpenSymbol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→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záalpský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humanismus jako sdílená sada specifických literárních a komunikačních technik (specifická metoda psaní a práce s pretexty a literárními autoritami), jako profesionální kompetence, jak nakládat s antickými texty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kritika humanismu jako ideového proudu s inovativními myšlenkovými obsahy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→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zrod moderní demokracie a moderní představy národa vs. exkluzivní charakter humanistických společností 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→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zrod moderní individuality, subjektivity a tvůrčího uměleckého génia vs. pojetí autora jako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skriptora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; sodality, kolektivní způsoby textové produkce (sborníky)   </a:t>
            </a:r>
          </a:p>
          <a:p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304313150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E946E930D6BFA4A8230C713FF729B4E" ma:contentTypeVersion="3" ma:contentTypeDescription="Vytvoří nový dokument" ma:contentTypeScope="" ma:versionID="6b2c013624f1413eb3800ffee8ba9aec">
  <xsd:schema xmlns:xsd="http://www.w3.org/2001/XMLSchema" xmlns:xs="http://www.w3.org/2001/XMLSchema" xmlns:p="http://schemas.microsoft.com/office/2006/metadata/properties" xmlns:ns2="a144d231-73ff-41dc-8c5d-eb840b0570e7" targetNamespace="http://schemas.microsoft.com/office/2006/metadata/properties" ma:root="true" ma:fieldsID="3dafac4bc8adbe6cead8a3ff5679e948" ns2:_="">
    <xsd:import namespace="a144d231-73ff-41dc-8c5d-eb840b0570e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44d231-73ff-41dc-8c5d-eb840b0570e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3176CE3-B114-42AC-897F-AF19B184F90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B4F00E3-6C07-46A9-8289-188D095B5E69}"/>
</file>

<file path=customXml/itemProps3.xml><?xml version="1.0" encoding="utf-8"?>
<ds:datastoreItem xmlns:ds="http://schemas.openxmlformats.org/officeDocument/2006/customXml" ds:itemID="{4F377847-0C3A-4A2B-9112-0BD2F0BE7151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665</Words>
  <Application>Microsoft Office PowerPoint</Application>
  <PresentationFormat>Širokoúhlá obrazovka</PresentationFormat>
  <Paragraphs>60</Paragraphs>
  <Slides>10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Motiv Office</vt:lpstr>
      <vt:lpstr>Reference a autoreference literatury</vt:lpstr>
      <vt:lpstr>Prezentace aplikace PowerPoint</vt:lpstr>
      <vt:lpstr>Inspirační podněty předmoderní cestopisné literatury</vt:lpstr>
      <vt:lpstr>Filtry poznání raně novověkého evropského cestopisce</vt:lpstr>
      <vt:lpstr>Prezentace aplikace PowerPoint</vt:lpstr>
      <vt:lpstr>Cestopis jako reprezentace cizího (alterity) </vt:lpstr>
      <vt:lpstr>Prezentace aplikace PowerPoint</vt:lpstr>
      <vt:lpstr>Exkurz: literární humanismus </vt:lpstr>
      <vt:lpstr>Exkurz: literární humanismus </vt:lpstr>
      <vt:lpstr>Literatura (základní):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Reference a autoreference literatury</dc:title>
  <dc:creator>Škarpová, Marie</dc:creator>
  <cp:lastModifiedBy>Škarpová, Marie</cp:lastModifiedBy>
  <cp:revision>30</cp:revision>
  <dcterms:created xsi:type="dcterms:W3CDTF">2021-04-28T09:07:15Z</dcterms:created>
  <dcterms:modified xsi:type="dcterms:W3CDTF">2022-04-12T12:06:21Z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0x010100CE946E930D6BFA4A8230C713FF729B4E</vt:lpwstr>
  </property>
</Properties>
</file>