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5" r:id="rId3"/>
    <p:sldId id="347" r:id="rId4"/>
    <p:sldId id="348" r:id="rId5"/>
    <p:sldId id="346" r:id="rId6"/>
    <p:sldId id="328" r:id="rId7"/>
    <p:sldId id="329" r:id="rId8"/>
    <p:sldId id="331" r:id="rId9"/>
    <p:sldId id="330" r:id="rId10"/>
    <p:sldId id="349" r:id="rId11"/>
    <p:sldId id="332" r:id="rId12"/>
    <p:sldId id="333" r:id="rId13"/>
    <p:sldId id="334" r:id="rId14"/>
    <p:sldId id="335" r:id="rId15"/>
    <p:sldId id="336" r:id="rId16"/>
    <p:sldId id="344" r:id="rId17"/>
    <p:sldId id="337" r:id="rId18"/>
    <p:sldId id="338" r:id="rId19"/>
    <p:sldId id="339" r:id="rId20"/>
    <p:sldId id="340" r:id="rId21"/>
    <p:sldId id="343" r:id="rId22"/>
    <p:sldId id="342" r:id="rId23"/>
    <p:sldId id="341" r:id="rId24"/>
    <p:sldId id="286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9613" autoAdjust="0"/>
  </p:normalViewPr>
  <p:slideViewPr>
    <p:cSldViewPr snapToGrid="0" snapToObjects="1">
      <p:cViewPr>
        <p:scale>
          <a:sx n="60" d="100"/>
          <a:sy n="60" d="100"/>
        </p:scale>
        <p:origin x="-12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16/10/2017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16/10/2017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ews.bbc.co.uk/2/hi/uk_news/4268260.s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science/head-quarters/2013/dec/05/neuromarketing-brain-eeg-hyp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JBB224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3. Biologické a neurologické základy psychologie</a:t>
            </a:r>
            <a:endParaRPr lang="cs-CZ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568" y="1901715"/>
            <a:ext cx="3864632" cy="386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Neurotransmitery</a:t>
            </a:r>
            <a:r>
              <a:rPr lang="en-US" dirty="0" smtClean="0"/>
              <a:t> a </a:t>
            </a:r>
            <a:r>
              <a:rPr lang="en-US" dirty="0" err="1" smtClean="0"/>
              <a:t>neuroreceptory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14"/>
            <a:ext cx="5161900" cy="5539061"/>
          </a:xfrm>
        </p:spPr>
        <p:txBody>
          <a:bodyPr>
            <a:normAutofit/>
          </a:bodyPr>
          <a:lstStyle/>
          <a:p>
            <a:r>
              <a:rPr lang="en-US" dirty="0" err="1" smtClean="0"/>
              <a:t>obrovská</a:t>
            </a:r>
            <a:r>
              <a:rPr lang="en-US" dirty="0" smtClean="0"/>
              <a:t> </a:t>
            </a:r>
            <a:r>
              <a:rPr lang="en-US" dirty="0" err="1" smtClean="0"/>
              <a:t>variabilita</a:t>
            </a:r>
            <a:r>
              <a:rPr lang="en-US" dirty="0" smtClean="0"/>
              <a:t> – </a:t>
            </a:r>
            <a:r>
              <a:rPr lang="en-US" dirty="0" err="1" smtClean="0"/>
              <a:t>stejná</a:t>
            </a:r>
            <a:r>
              <a:rPr lang="en-US" dirty="0" smtClean="0"/>
              <a:t> </a:t>
            </a:r>
            <a:r>
              <a:rPr lang="en-US" dirty="0" err="1" smtClean="0"/>
              <a:t>chemikálie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místech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mít</a:t>
            </a:r>
            <a:r>
              <a:rPr lang="en-US" dirty="0" smtClean="0"/>
              <a:t> </a:t>
            </a:r>
            <a:r>
              <a:rPr lang="en-US" dirty="0" err="1" smtClean="0"/>
              <a:t>různý</a:t>
            </a:r>
            <a:r>
              <a:rPr lang="en-US" dirty="0" smtClean="0"/>
              <a:t> </a:t>
            </a:r>
            <a:r>
              <a:rPr lang="en-US" dirty="0" err="1" smtClean="0"/>
              <a:t>účinek</a:t>
            </a:r>
            <a:endParaRPr lang="en-US" dirty="0" smtClean="0"/>
          </a:p>
          <a:p>
            <a:r>
              <a:rPr lang="en-US" dirty="0" err="1" smtClean="0"/>
              <a:t>působení</a:t>
            </a:r>
            <a:r>
              <a:rPr lang="en-US" dirty="0" smtClean="0"/>
              <a:t> </a:t>
            </a:r>
            <a:r>
              <a:rPr lang="en-US" dirty="0" err="1" smtClean="0"/>
              <a:t>psychoaktivních</a:t>
            </a:r>
            <a:r>
              <a:rPr lang="en-US" dirty="0" smtClean="0"/>
              <a:t> </a:t>
            </a:r>
            <a:r>
              <a:rPr lang="en-US" dirty="0" err="1" smtClean="0"/>
              <a:t>drog</a:t>
            </a:r>
            <a:r>
              <a:rPr lang="en-US" dirty="0" smtClean="0"/>
              <a:t> a </a:t>
            </a:r>
            <a:r>
              <a:rPr lang="en-US" dirty="0" err="1" smtClean="0"/>
              <a:t>jedů</a:t>
            </a:r>
            <a:endParaRPr lang="en-US" dirty="0" smtClean="0"/>
          </a:p>
          <a:p>
            <a:pPr lvl="1"/>
            <a:r>
              <a:rPr lang="en-US" dirty="0" err="1" smtClean="0"/>
              <a:t>agonisté</a:t>
            </a:r>
            <a:r>
              <a:rPr lang="en-US" dirty="0" smtClean="0"/>
              <a:t> (opium – </a:t>
            </a:r>
            <a:r>
              <a:rPr lang="en-US" dirty="0" err="1" smtClean="0"/>
              <a:t>endorfinové</a:t>
            </a:r>
            <a:r>
              <a:rPr lang="en-US" dirty="0" smtClean="0"/>
              <a:t> </a:t>
            </a:r>
            <a:r>
              <a:rPr lang="en-US" dirty="0" err="1" smtClean="0"/>
              <a:t>receptory</a:t>
            </a:r>
            <a:endParaRPr lang="en-US" dirty="0" smtClean="0"/>
          </a:p>
          <a:p>
            <a:pPr lvl="1"/>
            <a:r>
              <a:rPr lang="en-US" dirty="0" err="1" smtClean="0"/>
              <a:t>antagonisté</a:t>
            </a:r>
            <a:r>
              <a:rPr lang="en-US" dirty="0" smtClean="0"/>
              <a:t> (</a:t>
            </a:r>
            <a:r>
              <a:rPr lang="en-US" dirty="0" err="1" smtClean="0"/>
              <a:t>botox</a:t>
            </a:r>
            <a:r>
              <a:rPr lang="en-US" dirty="0" smtClean="0"/>
              <a:t> – </a:t>
            </a:r>
            <a:r>
              <a:rPr lang="en-US" dirty="0" err="1" smtClean="0"/>
              <a:t>blokují</a:t>
            </a:r>
            <a:r>
              <a:rPr lang="en-US" dirty="0" smtClean="0"/>
              <a:t> </a:t>
            </a:r>
            <a:r>
              <a:rPr lang="en-US" dirty="0" err="1" smtClean="0"/>
              <a:t>receptory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zpětné</a:t>
            </a:r>
            <a:r>
              <a:rPr lang="en-US" dirty="0" smtClean="0"/>
              <a:t> </a:t>
            </a:r>
            <a:r>
              <a:rPr lang="en-US" dirty="0" err="1" smtClean="0"/>
              <a:t>vychytávání</a:t>
            </a:r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100" y="1528000"/>
            <a:ext cx="3304190" cy="47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Neuroplasticita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51212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neuronová síť se mění v důsledku používání</a:t>
            </a:r>
          </a:p>
          <a:p>
            <a:pPr lvl="1"/>
            <a:r>
              <a:rPr lang="cs-CZ" dirty="0" smtClean="0"/>
              <a:t>mozek v raných stádiích vývoje ztrácí až 70% neuronů</a:t>
            </a:r>
          </a:p>
          <a:p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zranění</a:t>
            </a:r>
            <a:r>
              <a:rPr lang="en-US" dirty="0" smtClean="0"/>
              <a:t> </a:t>
            </a:r>
            <a:r>
              <a:rPr lang="en-US" dirty="0" err="1" smtClean="0"/>
              <a:t>nedochází</a:t>
            </a:r>
            <a:r>
              <a:rPr lang="en-US" dirty="0" smtClean="0"/>
              <a:t> k </a:t>
            </a:r>
            <a:r>
              <a:rPr lang="en-US" dirty="0" err="1" smtClean="0"/>
              <a:t>regeneraci</a:t>
            </a:r>
            <a:r>
              <a:rPr lang="en-US" dirty="0" smtClean="0"/>
              <a:t> </a:t>
            </a:r>
            <a:r>
              <a:rPr lang="en-US" dirty="0" err="1" smtClean="0"/>
              <a:t>původních</a:t>
            </a:r>
            <a:r>
              <a:rPr lang="en-US" dirty="0" smtClean="0"/>
              <a:t> </a:t>
            </a:r>
            <a:r>
              <a:rPr lang="en-US" dirty="0" err="1" smtClean="0"/>
              <a:t>částí</a:t>
            </a:r>
            <a:r>
              <a:rPr lang="en-US" dirty="0" smtClean="0"/>
              <a:t> ale </a:t>
            </a:r>
            <a:r>
              <a:rPr lang="en-US" dirty="0" err="1" smtClean="0"/>
              <a:t>někdy</a:t>
            </a:r>
            <a:r>
              <a:rPr lang="en-US" dirty="0" smtClean="0"/>
              <a:t> </a:t>
            </a:r>
            <a:r>
              <a:rPr lang="en-US" dirty="0" err="1" smtClean="0"/>
              <a:t>funkci</a:t>
            </a:r>
            <a:r>
              <a:rPr lang="en-US" dirty="0" smtClean="0"/>
              <a:t> </a:t>
            </a:r>
            <a:r>
              <a:rPr lang="en-US" dirty="0" err="1" smtClean="0"/>
              <a:t>převezme</a:t>
            </a:r>
            <a:r>
              <a:rPr lang="en-US" dirty="0" smtClean="0"/>
              <a:t> </a:t>
            </a:r>
            <a:r>
              <a:rPr lang="en-US" dirty="0" err="1" smtClean="0"/>
              <a:t>jiná</a:t>
            </a:r>
            <a:r>
              <a:rPr lang="en-US" dirty="0" smtClean="0"/>
              <a:t> </a:t>
            </a:r>
            <a:r>
              <a:rPr lang="en-US" dirty="0" err="1" smtClean="0"/>
              <a:t>část</a:t>
            </a:r>
            <a:endParaRPr lang="en-US" dirty="0" smtClean="0"/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neuronů</a:t>
            </a:r>
            <a:r>
              <a:rPr lang="en-US" dirty="0" smtClean="0"/>
              <a:t> ale </a:t>
            </a:r>
            <a:r>
              <a:rPr lang="en-US" dirty="0" err="1" smtClean="0"/>
              <a:t>přece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(v </a:t>
            </a:r>
            <a:r>
              <a:rPr lang="en-US" dirty="0" err="1" smtClean="0"/>
              <a:t>malé</a:t>
            </a:r>
            <a:r>
              <a:rPr lang="en-US" dirty="0" smtClean="0"/>
              <a:t> a </a:t>
            </a:r>
            <a:r>
              <a:rPr lang="en-US" dirty="0" err="1" smtClean="0"/>
              <a:t>dosud</a:t>
            </a:r>
            <a:r>
              <a:rPr lang="en-US" dirty="0" smtClean="0"/>
              <a:t> </a:t>
            </a:r>
            <a:r>
              <a:rPr lang="en-US" dirty="0" err="1" smtClean="0"/>
              <a:t>neprozkoumané</a:t>
            </a:r>
            <a:r>
              <a:rPr lang="en-US" dirty="0" smtClean="0"/>
              <a:t> </a:t>
            </a:r>
            <a:r>
              <a:rPr lang="en-US" dirty="0" err="1" smtClean="0"/>
              <a:t>míře</a:t>
            </a:r>
            <a:r>
              <a:rPr lang="en-US" dirty="0" smtClean="0"/>
              <a:t>) </a:t>
            </a:r>
            <a:r>
              <a:rPr lang="en-US" dirty="0" err="1" smtClean="0"/>
              <a:t>dochází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332"/>
          <a:stretch>
            <a:fillRect/>
          </a:stretch>
        </p:blipFill>
        <p:spPr bwMode="auto">
          <a:xfrm>
            <a:off x="6416566" y="1054100"/>
            <a:ext cx="2727434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Mozek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8" name="Picture 4" descr="http://humananatomybody.info/wp-content/uploads/2015/11/Parts-Of-The-Human-Brain-image-rNK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58" y="1187266"/>
            <a:ext cx="7664122" cy="529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Mozek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kůra</a:t>
            </a:r>
            <a:r>
              <a:rPr lang="en-US" dirty="0" smtClean="0"/>
              <a:t> (cortex) – </a:t>
            </a:r>
            <a:r>
              <a:rPr lang="en-US" dirty="0" err="1" smtClean="0"/>
              <a:t>zpracování</a:t>
            </a:r>
            <a:r>
              <a:rPr lang="en-US" dirty="0" smtClean="0"/>
              <a:t> </a:t>
            </a:r>
            <a:r>
              <a:rPr lang="en-US" dirty="0" err="1" smtClean="0"/>
              <a:t>senzorických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r>
              <a:rPr lang="en-US" dirty="0" smtClean="0"/>
              <a:t> a </a:t>
            </a:r>
            <a:r>
              <a:rPr lang="en-US" dirty="0" err="1" smtClean="0"/>
              <a:t>vyšší</a:t>
            </a:r>
            <a:r>
              <a:rPr lang="en-US" dirty="0" smtClean="0"/>
              <a:t> </a:t>
            </a:r>
            <a:r>
              <a:rPr lang="en-US" dirty="0" err="1" smtClean="0"/>
              <a:t>exekutivní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, </a:t>
            </a:r>
            <a:r>
              <a:rPr lang="en-US" dirty="0" err="1" smtClean="0"/>
              <a:t>jazyk</a:t>
            </a:r>
            <a:r>
              <a:rPr lang="en-US" dirty="0" smtClean="0"/>
              <a:t>, </a:t>
            </a:r>
            <a:r>
              <a:rPr lang="en-US" dirty="0" err="1" smtClean="0"/>
              <a:t>paměť</a:t>
            </a:r>
            <a:endParaRPr lang="en-US" dirty="0" smtClean="0"/>
          </a:p>
          <a:p>
            <a:r>
              <a:rPr lang="en-US" dirty="0" smtClean="0"/>
              <a:t>thalamus – </a:t>
            </a:r>
            <a:r>
              <a:rPr lang="en-US" dirty="0" err="1" smtClean="0"/>
              <a:t>senzorické</a:t>
            </a:r>
            <a:r>
              <a:rPr lang="en-US" dirty="0" smtClean="0"/>
              <a:t> info, hypothalamus – </a:t>
            </a:r>
            <a:r>
              <a:rPr lang="en-US" dirty="0" err="1" smtClean="0"/>
              <a:t>autonomní</a:t>
            </a:r>
            <a:r>
              <a:rPr lang="en-US" dirty="0" smtClean="0"/>
              <a:t> </a:t>
            </a:r>
            <a:r>
              <a:rPr lang="en-US" dirty="0" err="1" smtClean="0"/>
              <a:t>nervový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, </a:t>
            </a:r>
            <a:r>
              <a:rPr lang="en-US" dirty="0" err="1" smtClean="0"/>
              <a:t>amygdala</a:t>
            </a:r>
            <a:r>
              <a:rPr lang="en-US" dirty="0" smtClean="0"/>
              <a:t> – </a:t>
            </a:r>
            <a:r>
              <a:rPr lang="en-US" dirty="0" err="1" smtClean="0"/>
              <a:t>strach</a:t>
            </a:r>
            <a:r>
              <a:rPr lang="en-US" dirty="0" smtClean="0"/>
              <a:t>, </a:t>
            </a:r>
            <a:r>
              <a:rPr lang="en-US" dirty="0" err="1" smtClean="0"/>
              <a:t>hipokampus</a:t>
            </a:r>
            <a:r>
              <a:rPr lang="en-US" dirty="0" smtClean="0"/>
              <a:t> – </a:t>
            </a:r>
            <a:r>
              <a:rPr lang="en-US" dirty="0" err="1" smtClean="0"/>
              <a:t>prostorová</a:t>
            </a:r>
            <a:r>
              <a:rPr lang="en-US" dirty="0" smtClean="0"/>
              <a:t> </a:t>
            </a:r>
            <a:r>
              <a:rPr lang="en-US" dirty="0" err="1" smtClean="0"/>
              <a:t>paměť</a:t>
            </a:r>
            <a:endParaRPr lang="en-US" dirty="0" smtClean="0"/>
          </a:p>
          <a:p>
            <a:r>
              <a:rPr lang="en-US" dirty="0" err="1" smtClean="0"/>
              <a:t>mozeček</a:t>
            </a:r>
            <a:r>
              <a:rPr lang="en-US" dirty="0" smtClean="0"/>
              <a:t> – </a:t>
            </a:r>
            <a:r>
              <a:rPr lang="en-US" dirty="0" err="1" smtClean="0"/>
              <a:t>pohybová</a:t>
            </a:r>
            <a:r>
              <a:rPr lang="en-US" dirty="0" smtClean="0"/>
              <a:t> </a:t>
            </a:r>
            <a:r>
              <a:rPr lang="en-US" dirty="0" err="1" smtClean="0"/>
              <a:t>koordinace</a:t>
            </a:r>
            <a:endParaRPr lang="en-US" dirty="0" smtClean="0"/>
          </a:p>
          <a:p>
            <a:r>
              <a:rPr lang="en-US" dirty="0" err="1" smtClean="0"/>
              <a:t>prodloužená</a:t>
            </a:r>
            <a:r>
              <a:rPr lang="en-US" dirty="0" smtClean="0"/>
              <a:t> </a:t>
            </a:r>
            <a:r>
              <a:rPr lang="en-US" dirty="0" err="1" smtClean="0"/>
              <a:t>mícha</a:t>
            </a:r>
            <a:r>
              <a:rPr lang="en-US" dirty="0" smtClean="0"/>
              <a:t> – </a:t>
            </a:r>
            <a:r>
              <a:rPr lang="en-US" dirty="0" err="1" smtClean="0"/>
              <a:t>srdce</a:t>
            </a:r>
            <a:r>
              <a:rPr lang="en-US" dirty="0" smtClean="0"/>
              <a:t> a </a:t>
            </a:r>
            <a:r>
              <a:rPr lang="en-US" dirty="0" err="1" smtClean="0"/>
              <a:t>dýchání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8" name="Picture 4" descr="http://humananatomybody.info/wp-content/uploads/2015/11/Parts-Of-The-Human-Brain-image-rNK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300" y="182463"/>
            <a:ext cx="2051987" cy="141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Motorická</a:t>
            </a:r>
            <a:r>
              <a:rPr lang="en-US" dirty="0" smtClean="0"/>
              <a:t> a </a:t>
            </a:r>
            <a:r>
              <a:rPr lang="en-US" dirty="0" err="1" smtClean="0"/>
              <a:t>senzorická</a:t>
            </a:r>
            <a:r>
              <a:rPr lang="en-US" dirty="0" smtClean="0"/>
              <a:t> </a:t>
            </a:r>
            <a:r>
              <a:rPr lang="en-US" dirty="0" err="1" smtClean="0"/>
              <a:t>kůra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18247"/>
          <a:stretch>
            <a:fillRect/>
          </a:stretch>
        </p:blipFill>
        <p:spPr bwMode="auto">
          <a:xfrm>
            <a:off x="1173383" y="1385564"/>
            <a:ext cx="6630551" cy="54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neurovědeckých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přesvědčivost</a:t>
            </a:r>
            <a:r>
              <a:rPr lang="en-US" dirty="0" smtClean="0"/>
              <a:t> </a:t>
            </a:r>
            <a:r>
              <a:rPr lang="en-US" dirty="0" err="1" smtClean="0"/>
              <a:t>sdělení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Výzkum</a:t>
            </a:r>
            <a:r>
              <a:rPr lang="en-US" dirty="0" smtClean="0"/>
              <a:t> </a:t>
            </a:r>
            <a:r>
              <a:rPr lang="en-US" dirty="0" err="1" smtClean="0"/>
              <a:t>prokázal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sledování</a:t>
            </a:r>
            <a:r>
              <a:rPr lang="en-US" dirty="0" smtClean="0"/>
              <a:t> </a:t>
            </a:r>
            <a:r>
              <a:rPr lang="en-US" dirty="0" err="1" smtClean="0"/>
              <a:t>televize</a:t>
            </a:r>
            <a:r>
              <a:rPr lang="en-US" dirty="0" smtClean="0"/>
              <a:t> v </a:t>
            </a:r>
            <a:r>
              <a:rPr lang="en-US" dirty="0" err="1" smtClean="0"/>
              <a:t>mozku</a:t>
            </a:r>
            <a:r>
              <a:rPr lang="en-US" dirty="0" smtClean="0"/>
              <a:t> </a:t>
            </a:r>
            <a:r>
              <a:rPr lang="en-US" dirty="0" err="1" smtClean="0"/>
              <a:t>aktivuje</a:t>
            </a:r>
            <a:r>
              <a:rPr lang="en-US" dirty="0" smtClean="0"/>
              <a:t> </a:t>
            </a:r>
            <a:r>
              <a:rPr lang="en-US" dirty="0" err="1" smtClean="0"/>
              <a:t>stejné</a:t>
            </a:r>
            <a:r>
              <a:rPr lang="en-US" dirty="0" smtClean="0"/>
              <a:t> </a:t>
            </a:r>
            <a:r>
              <a:rPr lang="en-US" dirty="0" err="1" smtClean="0"/>
              <a:t>části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matematických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. </a:t>
            </a:r>
            <a:r>
              <a:rPr lang="en-US" dirty="0" err="1" smtClean="0"/>
              <a:t>Tudíž</a:t>
            </a:r>
            <a:r>
              <a:rPr lang="en-US" dirty="0" smtClean="0"/>
              <a:t> </a:t>
            </a:r>
            <a:r>
              <a:rPr lang="en-US" dirty="0" err="1" smtClean="0"/>
              <a:t>sledování</a:t>
            </a:r>
            <a:r>
              <a:rPr lang="en-US" dirty="0" smtClean="0"/>
              <a:t> </a:t>
            </a:r>
            <a:r>
              <a:rPr lang="en-US" dirty="0" err="1" smtClean="0"/>
              <a:t>televize</a:t>
            </a:r>
            <a:r>
              <a:rPr lang="en-US" dirty="0" smtClean="0"/>
              <a:t> </a:t>
            </a:r>
            <a:r>
              <a:rPr lang="en-US" dirty="0" err="1" smtClean="0"/>
              <a:t>zlepšuje</a:t>
            </a:r>
            <a:r>
              <a:rPr lang="en-US" dirty="0" smtClean="0"/>
              <a:t> </a:t>
            </a:r>
            <a:r>
              <a:rPr lang="en-US" dirty="0" err="1" smtClean="0"/>
              <a:t>matematické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 </a:t>
            </a:r>
            <a:r>
              <a:rPr lang="en-US" dirty="0" err="1" smtClean="0"/>
              <a:t>Obr</a:t>
            </a:r>
            <a:r>
              <a:rPr lang="en-US" dirty="0" smtClean="0"/>
              <a:t>.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 </a:t>
            </a:r>
            <a:r>
              <a:rPr lang="en-US" dirty="0" err="1" smtClean="0"/>
              <a:t>Obr</a:t>
            </a:r>
            <a:r>
              <a:rPr lang="en-US" dirty="0" smtClean="0"/>
              <a:t>. 2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37780"/>
          <a:stretch>
            <a:fillRect/>
          </a:stretch>
        </p:blipFill>
        <p:spPr bwMode="auto">
          <a:xfrm>
            <a:off x="4430110" y="3581346"/>
            <a:ext cx="324769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61012"/>
          <a:stretch>
            <a:fillRect/>
          </a:stretch>
        </p:blipFill>
        <p:spPr bwMode="auto">
          <a:xfrm>
            <a:off x="2395044" y="4533900"/>
            <a:ext cx="203506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McCabe &amp; Castel, 2008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1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642" y="2299252"/>
            <a:ext cx="7725896" cy="41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McCabe &amp; Castel, 2008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2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1417638"/>
            <a:ext cx="54197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McCabe &amp; Castel, 2008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180"/>
            <a:ext cx="8229600" cy="4927984"/>
          </a:xfrm>
        </p:spPr>
        <p:txBody>
          <a:bodyPr/>
          <a:lstStyle/>
          <a:p>
            <a:r>
              <a:rPr lang="en-US" dirty="0" smtClean="0"/>
              <a:t>Study 3 – </a:t>
            </a:r>
            <a:r>
              <a:rPr lang="en-US" dirty="0" err="1" smtClean="0"/>
              <a:t>skutečný</a:t>
            </a:r>
            <a:r>
              <a:rPr lang="en-US" dirty="0" smtClean="0"/>
              <a:t> </a:t>
            </a:r>
            <a:r>
              <a:rPr lang="en-US" dirty="0" err="1" smtClean="0"/>
              <a:t>článek</a:t>
            </a:r>
            <a:r>
              <a:rPr lang="en-US" dirty="0" smtClean="0"/>
              <a:t> z BBC – “Brain Scans Can Detect Criminals”</a:t>
            </a:r>
          </a:p>
          <a:p>
            <a:pPr lvl="1"/>
            <a:r>
              <a:rPr lang="cs-CZ" sz="2000" dirty="0" smtClean="0">
                <a:hlinkClick r:id="rId2"/>
              </a:rPr>
              <a:t>http://news.bbc.co.uk/2/hi/uk_news/4268260.stm</a:t>
            </a:r>
            <a:endParaRPr lang="en-US" sz="2000" dirty="0" smtClean="0"/>
          </a:p>
          <a:p>
            <a:r>
              <a:rPr lang="en-US" sz="2800" dirty="0" smtClean="0"/>
              <a:t>"Do you agree or disagree with the conclusion that brain imaging can be used as a lie detector?"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054" y="3570894"/>
            <a:ext cx="53054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Neuromarketing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cs-CZ" dirty="0" smtClean="0"/>
              <a:t>k čemu </a:t>
            </a:r>
            <a:r>
              <a:rPr lang="cs-CZ" dirty="0" err="1" smtClean="0"/>
              <a:t>neuromarketing</a:t>
            </a:r>
            <a:r>
              <a:rPr lang="cs-CZ" dirty="0" smtClean="0"/>
              <a:t> slouží?</a:t>
            </a:r>
          </a:p>
          <a:p>
            <a:pPr lvl="1"/>
            <a:r>
              <a:rPr lang="cs-CZ" dirty="0" smtClean="0"/>
              <a:t>design a prezentace produktů a služeb</a:t>
            </a:r>
          </a:p>
          <a:p>
            <a:pPr lvl="1"/>
            <a:r>
              <a:rPr lang="cs-CZ" dirty="0" smtClean="0"/>
              <a:t>co lidé </a:t>
            </a:r>
            <a:r>
              <a:rPr lang="cs-CZ" i="1" dirty="0" smtClean="0"/>
              <a:t>doopravdy</a:t>
            </a:r>
            <a:r>
              <a:rPr lang="cs-CZ" dirty="0" smtClean="0"/>
              <a:t> chtějí?</a:t>
            </a:r>
          </a:p>
          <a:p>
            <a:pPr lvl="1"/>
            <a:r>
              <a:rPr lang="cs-CZ" dirty="0" smtClean="0"/>
              <a:t>jaké jsou alternativy a v čem je </a:t>
            </a:r>
            <a:r>
              <a:rPr lang="cs-CZ" dirty="0" err="1" smtClean="0"/>
              <a:t>neuromarketing</a:t>
            </a:r>
            <a:r>
              <a:rPr lang="cs-CZ" dirty="0" smtClean="0"/>
              <a:t> lepší / horší?</a:t>
            </a:r>
          </a:p>
          <a:p>
            <a:pPr lvl="1"/>
            <a:r>
              <a:rPr lang="cs-CZ" sz="2800" dirty="0" smtClean="0"/>
              <a:t>jak vypadá běžná </a:t>
            </a:r>
            <a:r>
              <a:rPr lang="cs-CZ" sz="2800" dirty="0" err="1" smtClean="0"/>
              <a:t>neuromarketingová</a:t>
            </a:r>
            <a:r>
              <a:rPr lang="cs-CZ" sz="2800" dirty="0" smtClean="0"/>
              <a:t> studie?</a:t>
            </a:r>
          </a:p>
          <a:p>
            <a:endParaRPr lang="cs-CZ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Farah, M. J. &amp; Hook, C. J. (2013). The seductive allure of “seductive allure.” </a:t>
            </a:r>
            <a:r>
              <a:rPr lang="en-US" sz="2000" i="1" dirty="0" smtClean="0"/>
              <a:t>Perspectives on Psychological Science, 8(1), 88–90.</a:t>
            </a:r>
          </a:p>
          <a:p>
            <a:r>
              <a:rPr lang="en-US" dirty="0" smtClean="0"/>
              <a:t>Michael et al. 2013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3035300"/>
            <a:ext cx="72104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Neurobabble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7862" cy="4525963"/>
          </a:xfrm>
        </p:spPr>
        <p:txBody>
          <a:bodyPr/>
          <a:lstStyle/>
          <a:p>
            <a:r>
              <a:rPr lang="en-US" sz="2400" dirty="0" smtClean="0"/>
              <a:t>Weisberg, D. S., Taylor, J. C., &amp; Hopkins, E. J. (2015). Deconstructing the seductive allure of neuroscience explanations. </a:t>
            </a:r>
            <a:r>
              <a:rPr lang="en-US" sz="2400" i="1" dirty="0" smtClean="0"/>
              <a:t>Judgment and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10</a:t>
            </a:r>
            <a:r>
              <a:rPr lang="en-US" sz="2400" dirty="0" smtClean="0"/>
              <a:t>(5), 429.</a:t>
            </a:r>
          </a:p>
          <a:p>
            <a:endParaRPr lang="en-US" sz="2400" dirty="0" smtClean="0"/>
          </a:p>
          <a:p>
            <a:r>
              <a:rPr lang="en-US" sz="2400" dirty="0" smtClean="0"/>
              <a:t>Study 1: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296" y="1600200"/>
            <a:ext cx="4445876" cy="478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Motivované</a:t>
            </a:r>
            <a:r>
              <a:rPr lang="en-US" dirty="0" smtClean="0"/>
              <a:t> </a:t>
            </a:r>
            <a:r>
              <a:rPr lang="en-US" dirty="0" err="1" smtClean="0"/>
              <a:t>uvažování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“Genetics may yet threaten privacy, kill autonomy, make society homogeneous and gut the concept of human nature. But </a:t>
            </a:r>
            <a:r>
              <a:rPr lang="en-US" sz="2800" b="1" dirty="0" smtClean="0"/>
              <a:t>neuroscience</a:t>
            </a:r>
            <a:r>
              <a:rPr lang="en-US" sz="2800" dirty="0" smtClean="0"/>
              <a:t> could do all of these things first” (Morse, 2011)</a:t>
            </a:r>
          </a:p>
          <a:p>
            <a:r>
              <a:rPr lang="en-US" sz="2800" dirty="0" err="1" smtClean="0"/>
              <a:t>Scurich</a:t>
            </a:r>
            <a:r>
              <a:rPr lang="en-US" sz="2800" dirty="0" smtClean="0"/>
              <a:t>, </a:t>
            </a:r>
            <a:r>
              <a:rPr lang="en-US" sz="2800" dirty="0" err="1" smtClean="0"/>
              <a:t>Shniderman</a:t>
            </a:r>
            <a:r>
              <a:rPr lang="en-US" sz="2800" dirty="0" smtClean="0"/>
              <a:t> 2014 </a:t>
            </a:r>
          </a:p>
          <a:p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2772" name="Picture 4" descr="http://journals.plos.org/plosone/article/figure/image?size=large&amp;id=info:doi/10.1371/journal.pone.0107529.g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909" y="3670533"/>
            <a:ext cx="5549462" cy="318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6353191" cy="65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900486" cy="5011750"/>
          </a:xfrm>
        </p:spPr>
        <p:txBody>
          <a:bodyPr anchor="t"/>
          <a:lstStyle/>
          <a:p>
            <a:pPr algn="l"/>
            <a:r>
              <a:rPr lang="en-US" dirty="0" smtClean="0"/>
              <a:t>Capital punishment study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0" y="5257586"/>
            <a:ext cx="30003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Lord, C. G., Ross, L. &amp; </a:t>
            </a:r>
            <a:r>
              <a:rPr lang="en-US" sz="1400" dirty="0" err="1" smtClean="0"/>
              <a:t>Lepper</a:t>
            </a:r>
            <a:r>
              <a:rPr lang="en-US" sz="1400" dirty="0" smtClean="0"/>
              <a:t>, M. R. (1979). Biased assimilation and attitude polarization: The effects of prior theories on subsequently considered evidence. </a:t>
            </a:r>
            <a:r>
              <a:rPr lang="en-US" sz="1400" i="1" dirty="0" smtClean="0"/>
              <a:t>Journal of Personality and Social Psychology, 37(11), 2098–2109.</a:t>
            </a:r>
            <a:endParaRPr lang="cs-CZ" sz="1400" dirty="0"/>
          </a:p>
        </p:txBody>
      </p:sp>
      <p:sp>
        <p:nvSpPr>
          <p:cNvPr id="6" name="Left Arrow 5"/>
          <p:cNvSpPr/>
          <p:nvPr/>
        </p:nvSpPr>
        <p:spPr>
          <a:xfrm rot="18717282" flipV="1">
            <a:off x="8148715" y="1022021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8717282" flipV="1">
            <a:off x="8220153" y="3972437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CC: BY NC SA by Marek Vranka for INBES.org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 mozku rychle </a:t>
            </a:r>
            <a:r>
              <a:rPr lang="cs-CZ" dirty="0" err="1" smtClean="0"/>
              <a:t>napředuje</a:t>
            </a:r>
            <a:r>
              <a:rPr lang="cs-CZ" dirty="0" smtClean="0"/>
              <a:t>, je ale pořád na začátku</a:t>
            </a:r>
          </a:p>
          <a:p>
            <a:r>
              <a:rPr lang="cs-CZ" dirty="0" smtClean="0"/>
              <a:t>intuitivně plausibilní tvrzení o přesvědčivosti </a:t>
            </a:r>
            <a:r>
              <a:rPr lang="cs-CZ" dirty="0" err="1" smtClean="0"/>
              <a:t>neuro</a:t>
            </a:r>
            <a:r>
              <a:rPr lang="cs-CZ" dirty="0" smtClean="0"/>
              <a:t>-vysvětlení a obrázků mozku ve skutečnosti nejsou příliš podložené</a:t>
            </a:r>
          </a:p>
          <a:p>
            <a:r>
              <a:rPr lang="cs-CZ" dirty="0" smtClean="0"/>
              <a:t>praktický přínos </a:t>
            </a:r>
            <a:r>
              <a:rPr lang="cs-CZ" dirty="0" err="1" smtClean="0"/>
              <a:t>neurověd</a:t>
            </a:r>
            <a:r>
              <a:rPr lang="cs-CZ" dirty="0" smtClean="0"/>
              <a:t> v marketingu je přinejlepším </a:t>
            </a:r>
            <a:r>
              <a:rPr lang="cs-CZ" dirty="0" err="1" smtClean="0"/>
              <a:t>otázny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Neuromarketing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hlinkClick r:id="rId2"/>
              </a:rPr>
              <a:t>https://www.media.volvocars.com/uk/en-gb/media/pressreleases/136009/volvo-cars-world-first-experiment-reveals-the-emotive-power-of-car-design</a:t>
            </a:r>
          </a:p>
          <a:p>
            <a:pPr>
              <a:buNone/>
            </a:pPr>
            <a:r>
              <a:rPr lang="cs-CZ" sz="3000" b="1" dirty="0" smtClean="0"/>
              <a:t>	</a:t>
            </a:r>
          </a:p>
          <a:p>
            <a:pPr>
              <a:buNone/>
            </a:pPr>
            <a:r>
              <a:rPr lang="cs-CZ" sz="3000" b="1" dirty="0" smtClean="0"/>
              <a:t>	</a:t>
            </a:r>
            <a:r>
              <a:rPr lang="en-US" sz="3000" b="1" dirty="0" smtClean="0"/>
              <a:t>“Volvo Cars' world first experiment reveals the emotive power of car design”</a:t>
            </a:r>
          </a:p>
          <a:p>
            <a:pPr>
              <a:buNone/>
            </a:pPr>
            <a:endParaRPr lang="cs-CZ" sz="2400" dirty="0" smtClean="0">
              <a:hlinkClick r:id="rId2"/>
            </a:endParaRPr>
          </a:p>
          <a:p>
            <a:pPr>
              <a:buNone/>
            </a:pPr>
            <a:r>
              <a:rPr lang="cs-CZ" sz="2400" dirty="0" smtClean="0"/>
              <a:t>	viz ale: </a:t>
            </a:r>
            <a:r>
              <a:rPr lang="cs-CZ" sz="2400" dirty="0" smtClean="0">
                <a:hlinkClick r:id="rId2"/>
              </a:rPr>
              <a:t>https://www.theguardian.com/science/head-quarters/2013/dec/05/neuromarketing-brain-eeg-hype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Neuromarketing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Ariely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Berns</a:t>
            </a:r>
            <a:r>
              <a:rPr lang="en-US" sz="2400" dirty="0" smtClean="0"/>
              <a:t> (2010)</a:t>
            </a:r>
          </a:p>
          <a:p>
            <a:pPr lvl="1"/>
            <a:r>
              <a:rPr lang="en-US" sz="3200" dirty="0" err="1" smtClean="0"/>
              <a:t>různé</a:t>
            </a:r>
            <a:r>
              <a:rPr lang="en-US" sz="3200" dirty="0" smtClean="0"/>
              <a:t> </a:t>
            </a:r>
            <a:r>
              <a:rPr lang="en-US" sz="3200" dirty="0" err="1" smtClean="0"/>
              <a:t>neurokoreláty</a:t>
            </a:r>
            <a:r>
              <a:rPr lang="en-US" sz="3200" dirty="0" smtClean="0"/>
              <a:t>, ale </a:t>
            </a:r>
            <a:r>
              <a:rPr lang="en-US" sz="3200" dirty="0" err="1" smtClean="0"/>
              <a:t>nejasná</a:t>
            </a:r>
            <a:r>
              <a:rPr lang="en-US" sz="3200" dirty="0" smtClean="0"/>
              <a:t> </a:t>
            </a:r>
            <a:r>
              <a:rPr lang="en-US" sz="3200" dirty="0" err="1" smtClean="0"/>
              <a:t>explanační</a:t>
            </a:r>
            <a:r>
              <a:rPr lang="en-US" sz="3200" dirty="0" smtClean="0"/>
              <a:t> </a:t>
            </a:r>
            <a:r>
              <a:rPr lang="en-US" sz="3200" dirty="0" err="1" smtClean="0"/>
              <a:t>síla</a:t>
            </a:r>
            <a:endParaRPr lang="en-US" sz="3200" dirty="0" smtClean="0"/>
          </a:p>
          <a:p>
            <a:pPr lvl="2"/>
            <a:r>
              <a:rPr lang="en-US" sz="2800" dirty="0" smtClean="0"/>
              <a:t>placebo a </a:t>
            </a:r>
            <a:r>
              <a:rPr lang="en-US" sz="2800" dirty="0" err="1" smtClean="0"/>
              <a:t>víno</a:t>
            </a:r>
            <a:r>
              <a:rPr lang="en-US" sz="2800" dirty="0" smtClean="0"/>
              <a:t>, cola / </a:t>
            </a:r>
            <a:r>
              <a:rPr lang="en-US" sz="2800" dirty="0" err="1" smtClean="0"/>
              <a:t>pepsi</a:t>
            </a:r>
            <a:endParaRPr lang="cs-CZ" sz="2800" dirty="0" smtClean="0"/>
          </a:p>
          <a:p>
            <a:pPr lvl="2"/>
            <a:endParaRPr lang="en-US" sz="2800" dirty="0" smtClean="0"/>
          </a:p>
          <a:p>
            <a:pPr lvl="1"/>
            <a:r>
              <a:rPr lang="en-US" sz="3200" dirty="0" err="1" smtClean="0"/>
              <a:t>využití</a:t>
            </a:r>
            <a:r>
              <a:rPr lang="en-US" sz="3200" dirty="0" smtClean="0"/>
              <a:t> v </a:t>
            </a:r>
            <a:r>
              <a:rPr lang="en-US" sz="3200" dirty="0" err="1" smtClean="0"/>
              <a:t>designu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produktů</a:t>
            </a:r>
            <a:r>
              <a:rPr lang="en-US" sz="3200" dirty="0" smtClean="0"/>
              <a:t> a </a:t>
            </a:r>
            <a:r>
              <a:rPr lang="en-US" sz="3200" dirty="0" err="1" smtClean="0"/>
              <a:t>služeb</a:t>
            </a:r>
            <a:r>
              <a:rPr lang="en-US" sz="3200" dirty="0" smtClean="0"/>
              <a:t>?</a:t>
            </a:r>
          </a:p>
          <a:p>
            <a:pPr lvl="2"/>
            <a:r>
              <a:rPr lang="en-US" sz="2800" dirty="0" smtClean="0"/>
              <a:t>filmy, </a:t>
            </a:r>
            <a:r>
              <a:rPr lang="en-US" sz="2800" dirty="0" err="1" smtClean="0"/>
              <a:t>architektura</a:t>
            </a:r>
            <a:r>
              <a:rPr lang="cs-CZ" sz="2800" dirty="0" smtClean="0"/>
              <a:t>, jídlo, politický kandidát</a:t>
            </a:r>
            <a:r>
              <a:rPr lang="en-US" sz="2800" dirty="0" smtClean="0"/>
              <a:t>...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Nejčastější</a:t>
            </a:r>
            <a:r>
              <a:rPr lang="en-US" dirty="0" smtClean="0"/>
              <a:t> </a:t>
            </a:r>
            <a:r>
              <a:rPr lang="en-US" dirty="0" err="1" smtClean="0"/>
              <a:t>miskoncepce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sledujeme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rozdíly</a:t>
            </a:r>
            <a:r>
              <a:rPr lang="en-US" dirty="0" smtClean="0"/>
              <a:t> v </a:t>
            </a:r>
            <a:r>
              <a:rPr lang="en-US" dirty="0" err="1" smtClean="0"/>
              <a:t>aktivitě</a:t>
            </a:r>
            <a:r>
              <a:rPr lang="en-US" dirty="0" smtClean="0"/>
              <a:t>, ne </a:t>
            </a:r>
            <a:r>
              <a:rPr lang="en-US" dirty="0" err="1" smtClean="0"/>
              <a:t>skutečnou</a:t>
            </a:r>
            <a:r>
              <a:rPr lang="en-US" dirty="0" smtClean="0"/>
              <a:t> “</a:t>
            </a:r>
            <a:r>
              <a:rPr lang="en-US" dirty="0" err="1" smtClean="0"/>
              <a:t>činnost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současné</a:t>
            </a:r>
            <a:r>
              <a:rPr lang="en-US" dirty="0" smtClean="0"/>
              <a:t> </a:t>
            </a:r>
            <a:r>
              <a:rPr lang="en-US" dirty="0" err="1" smtClean="0"/>
              <a:t>rozlišení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dostatečné</a:t>
            </a:r>
            <a:endParaRPr lang="en-US" dirty="0" smtClean="0"/>
          </a:p>
          <a:p>
            <a:r>
              <a:rPr lang="en-US" dirty="0" err="1" smtClean="0"/>
              <a:t>přehnaná</a:t>
            </a:r>
            <a:r>
              <a:rPr lang="en-US" dirty="0" smtClean="0"/>
              <a:t> </a:t>
            </a:r>
            <a:r>
              <a:rPr lang="en-US" dirty="0" err="1" smtClean="0"/>
              <a:t>lokalizace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novodobá</a:t>
            </a:r>
            <a:r>
              <a:rPr lang="en-US" dirty="0" smtClean="0"/>
              <a:t> </a:t>
            </a:r>
            <a:r>
              <a:rPr lang="en-US" dirty="0" err="1" smtClean="0"/>
              <a:t>frenologie</a:t>
            </a:r>
            <a:endParaRPr lang="en-US" dirty="0" smtClean="0"/>
          </a:p>
          <a:p>
            <a:r>
              <a:rPr lang="en-US" dirty="0" err="1" smtClean="0"/>
              <a:t>falešně</a:t>
            </a:r>
            <a:r>
              <a:rPr lang="en-US" dirty="0" smtClean="0"/>
              <a:t> </a:t>
            </a:r>
            <a:r>
              <a:rPr lang="en-US" dirty="0" err="1" smtClean="0"/>
              <a:t>pozitivní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výsledky</a:t>
            </a:r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103" y="3653928"/>
            <a:ext cx="4219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614" y="1114652"/>
            <a:ext cx="6115192" cy="56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stavební</a:t>
            </a:r>
            <a:r>
              <a:rPr lang="en-US" dirty="0" smtClean="0"/>
              <a:t> </a:t>
            </a:r>
            <a:r>
              <a:rPr lang="en-US" dirty="0" err="1" smtClean="0"/>
              <a:t>jednotka</a:t>
            </a:r>
            <a:endParaRPr lang="en-US" dirty="0" smtClean="0"/>
          </a:p>
          <a:p>
            <a:r>
              <a:rPr lang="en-US" dirty="0" err="1" smtClean="0"/>
              <a:t>buňka</a:t>
            </a:r>
            <a:r>
              <a:rPr lang="en-US" dirty="0" smtClean="0"/>
              <a:t> </a:t>
            </a:r>
            <a:r>
              <a:rPr lang="en-US" dirty="0" err="1" smtClean="0"/>
              <a:t>specializovaná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komunikaci</a:t>
            </a:r>
            <a:endParaRPr lang="en-US" dirty="0" smtClean="0"/>
          </a:p>
          <a:p>
            <a:r>
              <a:rPr lang="en-US" dirty="0" err="1" smtClean="0"/>
              <a:t>mozek</a:t>
            </a:r>
            <a:r>
              <a:rPr lang="en-US" dirty="0" smtClean="0"/>
              <a:t> </a:t>
            </a:r>
            <a:r>
              <a:rPr lang="en-US" dirty="0" err="1" smtClean="0"/>
              <a:t>tvoří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 100 </a:t>
            </a:r>
            <a:r>
              <a:rPr lang="en-US" dirty="0" err="1" smtClean="0"/>
              <a:t>miliard</a:t>
            </a:r>
            <a:r>
              <a:rPr lang="en-US" dirty="0" smtClean="0"/>
              <a:t> </a:t>
            </a:r>
            <a:r>
              <a:rPr lang="en-US" dirty="0" err="1" smtClean="0"/>
              <a:t>neuronů</a:t>
            </a:r>
            <a:endParaRPr lang="en-US" dirty="0" smtClean="0"/>
          </a:p>
          <a:p>
            <a:pPr lvl="1"/>
            <a:r>
              <a:rPr lang="en-US" dirty="0" err="1" smtClean="0"/>
              <a:t>cca</a:t>
            </a:r>
            <a:r>
              <a:rPr lang="en-US" dirty="0" smtClean="0"/>
              <a:t> 160 000 000 000 000 (160 </a:t>
            </a:r>
            <a:r>
              <a:rPr lang="en-US" dirty="0" err="1" smtClean="0"/>
              <a:t>bilionů</a:t>
            </a:r>
            <a:r>
              <a:rPr lang="en-US" dirty="0" smtClean="0"/>
              <a:t>) </a:t>
            </a:r>
            <a:r>
              <a:rPr lang="en-US" dirty="0" err="1" smtClean="0"/>
              <a:t>spojení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obecná</a:t>
            </a:r>
            <a:r>
              <a:rPr lang="en-US" dirty="0" smtClean="0"/>
              <a:t>) </a:t>
            </a:r>
            <a:r>
              <a:rPr lang="en-US" dirty="0" err="1" smtClean="0"/>
              <a:t>stavba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1 </a:t>
            </a:r>
            <a:r>
              <a:rPr lang="en-US" dirty="0" err="1" smtClean="0"/>
              <a:t>tělo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1 axon, </a:t>
            </a:r>
          </a:p>
          <a:p>
            <a:pPr lvl="1"/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dendritů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Akční</a:t>
            </a:r>
            <a:r>
              <a:rPr lang="en-US" dirty="0" smtClean="0"/>
              <a:t> </a:t>
            </a:r>
            <a:r>
              <a:rPr lang="en-US" dirty="0" err="1" smtClean="0"/>
              <a:t>potenciál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10" y="1235075"/>
            <a:ext cx="606432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151" y="1229691"/>
            <a:ext cx="2751625" cy="42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261240" y="2349062"/>
            <a:ext cx="5817476" cy="173420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2290" y="2349062"/>
            <a:ext cx="4193627" cy="40990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39103" y="2349062"/>
            <a:ext cx="2317531" cy="11666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481" y="1832411"/>
            <a:ext cx="592009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17376</TotalTime>
  <Words>619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Motiv systému Office</vt:lpstr>
      <vt:lpstr>JBB224  Psychologie marketingové komunikace  Přednášející: Ing. Mgr. Marek Vranka </vt:lpstr>
      <vt:lpstr>Neuromarketing</vt:lpstr>
      <vt:lpstr>Neuromarketing</vt:lpstr>
      <vt:lpstr>Neuromarketing</vt:lpstr>
      <vt:lpstr>Nejčastější miskoncepce</vt:lpstr>
      <vt:lpstr>Neuron</vt:lpstr>
      <vt:lpstr>Neuron</vt:lpstr>
      <vt:lpstr>Akční potenciál</vt:lpstr>
      <vt:lpstr>Synapse</vt:lpstr>
      <vt:lpstr>Slide 10</vt:lpstr>
      <vt:lpstr>Neurotransmitery a neuroreceptory</vt:lpstr>
      <vt:lpstr>Neuroplasticita</vt:lpstr>
      <vt:lpstr>Mozek</vt:lpstr>
      <vt:lpstr>Mozek</vt:lpstr>
      <vt:lpstr>Motorická a senzorická kůra</vt:lpstr>
      <vt:lpstr>Vliv neurovědeckých informací na přesvědčivost sdělení</vt:lpstr>
      <vt:lpstr>McCabe &amp; Castel, 2008</vt:lpstr>
      <vt:lpstr>McCabe &amp; Castel, 2008</vt:lpstr>
      <vt:lpstr>McCabe &amp; Castel, 2008</vt:lpstr>
      <vt:lpstr>Ale...</vt:lpstr>
      <vt:lpstr>Neurobabble</vt:lpstr>
      <vt:lpstr>Motivované uvažování</vt:lpstr>
      <vt:lpstr>Capital punishment study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Vranka</cp:lastModifiedBy>
  <cp:revision>547</cp:revision>
  <dcterms:created xsi:type="dcterms:W3CDTF">2010-04-13T10:47:41Z</dcterms:created>
  <dcterms:modified xsi:type="dcterms:W3CDTF">2017-10-16T13:24:28Z</dcterms:modified>
</cp:coreProperties>
</file>