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74" r:id="rId6"/>
    <p:sldId id="272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4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AF52-A215-4CF5-A2A9-FAC605A13271}" type="datetimeFigureOut">
              <a:rPr lang="cs-CZ" smtClean="0"/>
              <a:t>03.01.2022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9108-D86E-41BA-B038-948CD09B6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32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AF52-A215-4CF5-A2A9-FAC605A13271}" type="datetimeFigureOut">
              <a:rPr lang="cs-CZ" smtClean="0"/>
              <a:t>03.01.2022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9108-D86E-41BA-B038-948CD09B6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AF52-A215-4CF5-A2A9-FAC605A13271}" type="datetimeFigureOut">
              <a:rPr lang="cs-CZ" smtClean="0"/>
              <a:t>03.01.2022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9108-D86E-41BA-B038-948CD09B6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8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AF52-A215-4CF5-A2A9-FAC605A13271}" type="datetimeFigureOut">
              <a:rPr lang="cs-CZ" smtClean="0"/>
              <a:t>03.01.2022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9108-D86E-41BA-B038-948CD09B6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63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AF52-A215-4CF5-A2A9-FAC605A13271}" type="datetimeFigureOut">
              <a:rPr lang="cs-CZ" smtClean="0"/>
              <a:t>03.01.2022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9108-D86E-41BA-B038-948CD09B6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9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AF52-A215-4CF5-A2A9-FAC605A13271}" type="datetimeFigureOut">
              <a:rPr lang="cs-CZ" smtClean="0"/>
              <a:t>03.01.2022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9108-D86E-41BA-B038-948CD09B6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81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AF52-A215-4CF5-A2A9-FAC605A13271}" type="datetimeFigureOut">
              <a:rPr lang="cs-CZ" smtClean="0"/>
              <a:t>03.01.2022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9108-D86E-41BA-B038-948CD09B6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41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AF52-A215-4CF5-A2A9-FAC605A13271}" type="datetimeFigureOut">
              <a:rPr lang="cs-CZ" smtClean="0"/>
              <a:t>03.01.2022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9108-D86E-41BA-B038-948CD09B6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23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AF52-A215-4CF5-A2A9-FAC605A13271}" type="datetimeFigureOut">
              <a:rPr lang="cs-CZ" smtClean="0"/>
              <a:t>03.01.2022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9108-D86E-41BA-B038-948CD09B6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91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AF52-A215-4CF5-A2A9-FAC605A13271}" type="datetimeFigureOut">
              <a:rPr lang="cs-CZ" smtClean="0"/>
              <a:t>03.01.2022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9108-D86E-41BA-B038-948CD09B6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68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AF52-A215-4CF5-A2A9-FAC605A13271}" type="datetimeFigureOut">
              <a:rPr lang="cs-CZ" smtClean="0"/>
              <a:t>03.01.2022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9108-D86E-41BA-B038-948CD09B6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00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6AF52-A215-4CF5-A2A9-FAC605A13271}" type="datetimeFigureOut">
              <a:rPr lang="cs-CZ" smtClean="0"/>
              <a:t>03.01.2022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39108-D86E-41BA-B038-948CD09B6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da.cz/cz/ppov/rnm/mensiny/bulharska-narodnostni-mensina-16103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Bulhaři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r>
              <a:rPr lang="cs-CZ" dirty="0" smtClean="0"/>
              <a:t>Etnické komunity v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05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Uvědomované hraniční 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Životní styl</a:t>
            </a:r>
          </a:p>
          <a:p>
            <a:pPr lvl="1"/>
            <a:r>
              <a:rPr lang="cs-CZ" dirty="0" smtClean="0"/>
              <a:t>Režim dne  práce//zábava</a:t>
            </a:r>
          </a:p>
          <a:p>
            <a:pPr lvl="1"/>
            <a:r>
              <a:rPr lang="cs-CZ" dirty="0" smtClean="0"/>
              <a:t>Móda – šaty (trendové, barevnost), technika, hudba – i v nabídce obchodů</a:t>
            </a:r>
          </a:p>
          <a:p>
            <a:pPr lvl="1"/>
            <a:r>
              <a:rPr lang="cs-CZ" dirty="0" smtClean="0"/>
              <a:t>Vnější diferencovanost – </a:t>
            </a:r>
            <a:r>
              <a:rPr lang="cs-CZ" dirty="0" err="1" smtClean="0"/>
              <a:t>statusové</a:t>
            </a:r>
            <a:r>
              <a:rPr lang="cs-CZ" dirty="0" smtClean="0"/>
              <a:t> symboly slabé</a:t>
            </a:r>
          </a:p>
          <a:p>
            <a:pPr lvl="1"/>
            <a:r>
              <a:rPr lang="cs-CZ" dirty="0" smtClean="0"/>
              <a:t>Jídlo: s kořením, bez majonézy, bez omáčky x bez koření, s majonézou, </a:t>
            </a:r>
            <a:r>
              <a:rPr lang="cs-CZ" dirty="0" smtClean="0"/>
              <a:t>omáčkou</a:t>
            </a:r>
            <a:endParaRPr lang="cs-CZ" dirty="0" smtClean="0"/>
          </a:p>
          <a:p>
            <a:r>
              <a:rPr lang="cs-CZ" dirty="0" smtClean="0"/>
              <a:t>Postoje 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jinak pojaté soukromí v ČR = nepoužívej moc mé věci, distance</a:t>
            </a:r>
          </a:p>
          <a:p>
            <a:r>
              <a:rPr lang="cs-CZ" dirty="0" smtClean="0"/>
              <a:t>Zdvořilost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málo kdo pozve domů</a:t>
            </a:r>
          </a:p>
          <a:p>
            <a:pPr lvl="1"/>
            <a:r>
              <a:rPr lang="cs-CZ" dirty="0" smtClean="0"/>
              <a:t> nezájem o sblížení,</a:t>
            </a:r>
          </a:p>
          <a:p>
            <a:pPr lvl="1"/>
            <a:r>
              <a:rPr lang="cs-CZ" dirty="0" smtClean="0"/>
              <a:t>Negalantní </a:t>
            </a:r>
            <a:r>
              <a:rPr lang="cs-CZ" dirty="0" err="1" smtClean="0"/>
              <a:t>hulváti</a:t>
            </a:r>
            <a:endParaRPr lang="cs-CZ" dirty="0" smtClean="0"/>
          </a:p>
          <a:p>
            <a:pPr lvl="1"/>
            <a:r>
              <a:rPr lang="cs-CZ" dirty="0" err="1" smtClean="0"/>
              <a:t>Voyerství</a:t>
            </a:r>
            <a:r>
              <a:rPr lang="cs-CZ" dirty="0" smtClean="0"/>
              <a:t>  </a:t>
            </a:r>
          </a:p>
          <a:p>
            <a:pPr lvl="1"/>
            <a:r>
              <a:rPr lang="cs-CZ" dirty="0" smtClean="0"/>
              <a:t>Klid, nekonfliktnost</a:t>
            </a:r>
          </a:p>
          <a:p>
            <a:pPr lvl="1"/>
            <a:r>
              <a:rPr lang="cs-CZ" dirty="0" smtClean="0"/>
              <a:t>Podceňování Bulharů x poklonkování bohatým národům</a:t>
            </a:r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12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„Stavební“ prvky identity Bulhara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Vztah k zemi</a:t>
            </a:r>
          </a:p>
          <a:p>
            <a:pPr lvl="1"/>
            <a:r>
              <a:rPr lang="cs-CZ" dirty="0" smtClean="0"/>
              <a:t>Občanství (zrada změna o., pupeční šňůra)</a:t>
            </a:r>
          </a:p>
          <a:p>
            <a:pPr lvl="1"/>
            <a:r>
              <a:rPr lang="cs-CZ" dirty="0" smtClean="0"/>
              <a:t>Informace o zemi, </a:t>
            </a:r>
            <a:r>
              <a:rPr lang="cs-CZ" dirty="0" smtClean="0"/>
              <a:t>návraty </a:t>
            </a:r>
            <a:r>
              <a:rPr lang="cs-CZ" dirty="0" smtClean="0"/>
              <a:t>a niterný vztah k sociokulturnímu prostoru Bulharska – transnacionální pozice v migraci</a:t>
            </a:r>
          </a:p>
          <a:p>
            <a:pPr lvl="1"/>
            <a:r>
              <a:rPr lang="cs-CZ" dirty="0" smtClean="0"/>
              <a:t>Nostalgické rozhovory</a:t>
            </a:r>
          </a:p>
          <a:p>
            <a:r>
              <a:rPr lang="cs-CZ" dirty="0" smtClean="0"/>
              <a:t>Nacionalistická koncepce</a:t>
            </a:r>
          </a:p>
          <a:p>
            <a:pPr lvl="1"/>
            <a:r>
              <a:rPr lang="cs-CZ" dirty="0" smtClean="0"/>
              <a:t>Být rozpoznán jako Bulhar</a:t>
            </a:r>
          </a:p>
          <a:p>
            <a:pPr lvl="1"/>
            <a:r>
              <a:rPr lang="cs-CZ" dirty="0" smtClean="0"/>
              <a:t>Pravoslaví</a:t>
            </a:r>
          </a:p>
          <a:p>
            <a:pPr lvl="1"/>
            <a:r>
              <a:rPr lang="cs-CZ" dirty="0" smtClean="0"/>
              <a:t>Jazyk</a:t>
            </a:r>
          </a:p>
          <a:p>
            <a:pPr lvl="1"/>
            <a:r>
              <a:rPr lang="cs-CZ" dirty="0" smtClean="0"/>
              <a:t>jazyk, hudba, jídlo</a:t>
            </a:r>
          </a:p>
          <a:p>
            <a:pPr lvl="1"/>
            <a:r>
              <a:rPr lang="cs-CZ" dirty="0" smtClean="0"/>
              <a:t>Národní slavnosti – Osvobození 3.3.78, Sjednocení 6.9.85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Sociální sítě</a:t>
            </a:r>
          </a:p>
          <a:p>
            <a:pPr lvl="1"/>
            <a:r>
              <a:rPr lang="cs-CZ" dirty="0" smtClean="0"/>
              <a:t>Když slyším Bulharštinu mám přátelství</a:t>
            </a:r>
          </a:p>
          <a:p>
            <a:pPr lvl="1"/>
            <a:r>
              <a:rPr lang="cs-CZ" dirty="0" smtClean="0"/>
              <a:t>Vytváření bulharského prostředí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3537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Identitní</a:t>
            </a:r>
            <a:r>
              <a:rPr lang="cs-CZ" dirty="0" smtClean="0"/>
              <a:t> postoje v rámci situace migranta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Vztah generací</a:t>
            </a:r>
          </a:p>
          <a:p>
            <a:r>
              <a:rPr lang="cs-CZ" dirty="0" smtClean="0"/>
              <a:t>Solidarita</a:t>
            </a:r>
          </a:p>
          <a:p>
            <a:r>
              <a:rPr lang="cs-CZ" dirty="0" smtClean="0"/>
              <a:t>Blízkost s lidmi z Balkánu X Řekové, Turci</a:t>
            </a:r>
          </a:p>
          <a:p>
            <a:r>
              <a:rPr lang="cs-CZ" dirty="0" smtClean="0"/>
              <a:t>Blízkost s Rusy</a:t>
            </a:r>
          </a:p>
        </p:txBody>
      </p:sp>
    </p:spTree>
    <p:extLst>
      <p:ext uri="{BB962C8B-B14F-4D97-AF65-F5344CB8AC3E}">
        <p14:creationId xmlns:p14="http://schemas.microsoft.com/office/powerpoint/2010/main" val="218478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Bulhaři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Najít sebevědomí v rámci české společnosti</a:t>
            </a:r>
          </a:p>
          <a:p>
            <a:r>
              <a:rPr lang="cs-CZ" dirty="0" smtClean="0"/>
              <a:t>Pocity vlastního nedocenění – překonání distance skrze sebe (</a:t>
            </a:r>
            <a:r>
              <a:rPr lang="cs-CZ" dirty="0" err="1" smtClean="0"/>
              <a:t>Georgieva</a:t>
            </a:r>
            <a:r>
              <a:rPr lang="cs-CZ" dirty="0" smtClean="0"/>
              <a:t> 2011) = pomoz si sám</a:t>
            </a:r>
          </a:p>
          <a:p>
            <a:pPr>
              <a:buNone/>
            </a:pPr>
            <a:endParaRPr lang="cs-CZ" dirty="0"/>
          </a:p>
          <a:p>
            <a:r>
              <a:rPr lang="cs-CZ" dirty="0" smtClean="0"/>
              <a:t>Akcent na evropanství a </a:t>
            </a:r>
            <a:r>
              <a:rPr lang="cs-CZ" dirty="0" err="1" smtClean="0"/>
              <a:t>Bulharství</a:t>
            </a:r>
            <a:r>
              <a:rPr lang="cs-CZ" dirty="0" smtClean="0"/>
              <a:t> zároveň – </a:t>
            </a:r>
            <a:r>
              <a:rPr lang="cs-CZ" dirty="0" err="1" smtClean="0"/>
              <a:t>argumet</a:t>
            </a:r>
            <a:r>
              <a:rPr lang="cs-CZ" dirty="0" smtClean="0"/>
              <a:t>: patříme sem a jiní být nechceme.</a:t>
            </a:r>
          </a:p>
          <a:p>
            <a:r>
              <a:rPr lang="cs-CZ" dirty="0" smtClean="0"/>
              <a:t>Identifikační dimenze integrace – </a:t>
            </a:r>
          </a:p>
          <a:p>
            <a:r>
              <a:rPr lang="cs-CZ" dirty="0" smtClean="0"/>
              <a:t>Pocit integrace x uchování bulharské identity</a:t>
            </a:r>
          </a:p>
          <a:p>
            <a:pPr>
              <a:buNone/>
            </a:pPr>
            <a:r>
              <a:rPr lang="cs-CZ" dirty="0" smtClean="0"/>
              <a:t>Koncept </a:t>
            </a:r>
            <a:r>
              <a:rPr lang="cs-CZ" dirty="0" err="1" smtClean="0"/>
              <a:t>integrativních</a:t>
            </a:r>
            <a:r>
              <a:rPr lang="cs-CZ" dirty="0" smtClean="0"/>
              <a:t> prvků (</a:t>
            </a:r>
            <a:r>
              <a:rPr lang="cs-CZ" dirty="0" err="1" smtClean="0"/>
              <a:t>Georgieva</a:t>
            </a:r>
            <a:r>
              <a:rPr lang="cs-CZ" dirty="0" smtClean="0"/>
              <a:t> 2011)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X koncept </a:t>
            </a:r>
            <a:r>
              <a:rPr lang="cs-CZ" b="1" dirty="0" err="1" smtClean="0"/>
              <a:t>westernalizace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6697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Festivity</a:t>
            </a:r>
            <a:r>
              <a:rPr lang="cs-CZ" dirty="0" smtClean="0"/>
              <a:t> a performance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01964" y="1782618"/>
            <a:ext cx="5375563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/>
              <a:t>Manifestace hodnot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/>
              <a:t>Příležitost pro setkání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/>
              <a:t>Posiluje soudržnost lidí stejných etnických východisek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 smtClean="0"/>
              <a:t>Další </a:t>
            </a:r>
            <a:r>
              <a:rPr lang="cs-CZ" sz="2100" dirty="0"/>
              <a:t>platforma pro propojení občanů a migrantů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/>
              <a:t>Překračování směrem k veřejnosti – </a:t>
            </a:r>
            <a:r>
              <a:rPr lang="cs-CZ" sz="2100" dirty="0" smtClean="0"/>
              <a:t>svátky (Baba Marta, , festivaly, </a:t>
            </a:r>
            <a:r>
              <a:rPr lang="cs-CZ" sz="2100" dirty="0" err="1" smtClean="0"/>
              <a:t>Trifon</a:t>
            </a:r>
            <a:r>
              <a:rPr lang="cs-CZ" sz="2100" dirty="0" smtClean="0"/>
              <a:t> </a:t>
            </a:r>
            <a:r>
              <a:rPr lang="cs-CZ" sz="2100" dirty="0" err="1" smtClean="0"/>
              <a:t>Zarezan</a:t>
            </a:r>
            <a:r>
              <a:rPr lang="cs-CZ" sz="2100" dirty="0" smtClean="0"/>
              <a:t>, </a:t>
            </a:r>
            <a:r>
              <a:rPr lang="cs-CZ" sz="900" dirty="0" smtClean="0"/>
              <a:t>Bulharské </a:t>
            </a:r>
            <a:r>
              <a:rPr lang="cs-CZ" sz="900" dirty="0"/>
              <a:t>oslavy Cyrila a Metoděje v Mikulčicích</a:t>
            </a:r>
          </a:p>
          <a:p>
            <a:endParaRPr lang="cs-CZ" sz="2100" dirty="0" smtClean="0"/>
          </a:p>
          <a:p>
            <a:r>
              <a:rPr lang="cs-CZ" sz="2100" dirty="0" smtClean="0"/>
              <a:t>https://www.zaedno.org/projekty-left/2015/tradicni-svatky-bulharu</a:t>
            </a:r>
            <a:endParaRPr lang="cs-CZ" sz="2100" dirty="0"/>
          </a:p>
          <a:p>
            <a:endParaRPr lang="cs-CZ" sz="135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6" y="28143"/>
            <a:ext cx="4189854" cy="3818878"/>
          </a:xfrm>
          <a:prstGeom prst="rect">
            <a:avLst/>
          </a:prstGeom>
        </p:spPr>
      </p:pic>
      <p:pic>
        <p:nvPicPr>
          <p:cNvPr id="1026" name="Picture 2" descr="Zaedno - Trifon Zarez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85" y="2932621"/>
            <a:ext cx="3708048" cy="20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ppy Baba Marta - Competition! | Inter HE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137" y="4173345"/>
            <a:ext cx="275792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st of March – we celebrates Baba Marta with Bulgarian amulet - Martenitsa!  - Different Journ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14" y="5184582"/>
            <a:ext cx="3463923" cy="157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Georgieva</a:t>
            </a:r>
            <a:r>
              <a:rPr lang="cs-CZ" dirty="0" smtClean="0"/>
              <a:t>, R.: Bulhaři v Čechách, Praha FHS 2011</a:t>
            </a:r>
          </a:p>
          <a:p>
            <a:r>
              <a:rPr lang="cs-CZ" dirty="0" smtClean="0"/>
              <a:t>Bittnerová, Moravcová: Bulharští vysokoškoláci. In Kdo jsem a Kam patřím 2005</a:t>
            </a:r>
          </a:p>
          <a:p>
            <a:r>
              <a:rPr lang="cs-CZ" dirty="0" smtClean="0"/>
              <a:t>Moravcová. </a:t>
            </a:r>
            <a:r>
              <a:rPr lang="cs-CZ" dirty="0" err="1" smtClean="0"/>
              <a:t>Bosňáci</a:t>
            </a:r>
            <a:r>
              <a:rPr lang="cs-CZ" dirty="0" smtClean="0"/>
              <a:t>, </a:t>
            </a:r>
            <a:r>
              <a:rPr lang="cs-CZ" dirty="0" err="1" smtClean="0"/>
              <a:t>kočébří</a:t>
            </a:r>
            <a:r>
              <a:rPr lang="cs-CZ" dirty="0" smtClean="0"/>
              <a:t> a prodavači </a:t>
            </a:r>
            <a:r>
              <a:rPr lang="cs-CZ" dirty="0" err="1" smtClean="0"/>
              <a:t>sladkišů</a:t>
            </a:r>
            <a:r>
              <a:rPr lang="cs-CZ" dirty="0" smtClean="0"/>
              <a:t>. Český lid 1991.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01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652491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19. století – studenti a intelektuálové – slovanská vzájemnost</a:t>
            </a:r>
          </a:p>
          <a:p>
            <a:r>
              <a:rPr lang="cs-CZ" dirty="0" smtClean="0"/>
              <a:t>20. – 30. léta 20. století</a:t>
            </a:r>
          </a:p>
          <a:p>
            <a:pPr lvl="1"/>
            <a:r>
              <a:rPr lang="cs-CZ" dirty="0" smtClean="0"/>
              <a:t> studenti</a:t>
            </a:r>
          </a:p>
          <a:p>
            <a:pPr lvl="1"/>
            <a:r>
              <a:rPr lang="cs-CZ" dirty="0" smtClean="0"/>
              <a:t>Zelináři  zahradníci – těžce pracující</a:t>
            </a:r>
          </a:p>
          <a:p>
            <a:pPr lvl="1"/>
            <a:r>
              <a:rPr lang="cs-CZ" dirty="0" smtClean="0"/>
              <a:t>Výrobci cukrovinek – výrobci x prodejci </a:t>
            </a:r>
          </a:p>
          <a:p>
            <a:pPr>
              <a:buNone/>
            </a:pPr>
            <a:r>
              <a:rPr lang="cs-CZ" dirty="0" smtClean="0"/>
              <a:t>= trvale usídlení x sezónní prodej a práce</a:t>
            </a:r>
          </a:p>
          <a:p>
            <a:pPr>
              <a:buNone/>
            </a:pPr>
            <a:r>
              <a:rPr lang="cs-CZ" dirty="0" smtClean="0"/>
              <a:t>Po 1945</a:t>
            </a:r>
          </a:p>
          <a:p>
            <a:pPr>
              <a:buNone/>
            </a:pPr>
            <a:r>
              <a:rPr lang="cs-CZ" dirty="0" smtClean="0"/>
              <a:t>Bulharští zemědělští dělníci – dočasný pobyt,</a:t>
            </a:r>
          </a:p>
          <a:p>
            <a:pPr>
              <a:buNone/>
            </a:pPr>
            <a:r>
              <a:rPr lang="cs-CZ" dirty="0" smtClean="0"/>
              <a:t>1952, 1956 – průmysloví dělníci</a:t>
            </a:r>
          </a:p>
          <a:p>
            <a:pPr>
              <a:buNone/>
            </a:pPr>
            <a:r>
              <a:rPr lang="cs-CZ" dirty="0" smtClean="0"/>
              <a:t>Od 60. let individuální migrace – vyšší vzdělání – SŠ a VŠ</a:t>
            </a:r>
          </a:p>
          <a:p>
            <a:r>
              <a:rPr lang="cs-CZ" dirty="0" smtClean="0"/>
              <a:t>Národnostní menšina i cizinecká komunita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945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468" y="1968347"/>
            <a:ext cx="4860532" cy="36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1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 komunity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Bulharská migrace/komunita nepřetržitě, </a:t>
            </a:r>
            <a:r>
              <a:rPr lang="cs-CZ" dirty="0" smtClean="0"/>
              <a:t>ale </a:t>
            </a:r>
            <a:r>
              <a:rPr lang="cs-CZ" b="1" dirty="0" smtClean="0"/>
              <a:t>spíše se </a:t>
            </a:r>
            <a:r>
              <a:rPr lang="cs-CZ" b="1" dirty="0" smtClean="0"/>
              <a:t>nereprodukuje   </a:t>
            </a:r>
            <a:r>
              <a:rPr lang="cs-CZ" dirty="0" smtClean="0"/>
              <a:t>(asimilace pro Č) = doplňována nově </a:t>
            </a:r>
            <a:r>
              <a:rPr lang="cs-CZ" dirty="0" smtClean="0"/>
              <a:t>příchozími</a:t>
            </a:r>
          </a:p>
          <a:p>
            <a:r>
              <a:rPr lang="cs-CZ" dirty="0" smtClean="0"/>
              <a:t>V minulosti dáno smíšenými sňatky B mužů s Č ženami x nyní jiné</a:t>
            </a:r>
            <a:endParaRPr lang="cs-CZ" dirty="0" smtClean="0"/>
          </a:p>
          <a:p>
            <a:r>
              <a:rPr lang="cs-CZ" dirty="0" smtClean="0"/>
              <a:t>Cizinci x občané = cizinci x menšina</a:t>
            </a:r>
          </a:p>
          <a:p>
            <a:r>
              <a:rPr lang="cs-CZ" dirty="0" smtClean="0"/>
              <a:t>Významná hodnota Bulharského občanství</a:t>
            </a:r>
          </a:p>
          <a:p>
            <a:r>
              <a:rPr lang="cs-CZ" dirty="0" smtClean="0"/>
              <a:t>Skupina se omlazuje  v důsledku imigrace po r. 1989 (mladí a muži)</a:t>
            </a:r>
          </a:p>
          <a:p>
            <a:r>
              <a:rPr lang="cs-CZ" dirty="0" smtClean="0"/>
              <a:t>Lokality: Praha, Brno, Ostrava (40,5%)</a:t>
            </a:r>
          </a:p>
          <a:p>
            <a:r>
              <a:rPr lang="cs-CZ" dirty="0" smtClean="0"/>
              <a:t>Zaměstnanci, dělníci, vysokoškoláci </a:t>
            </a:r>
          </a:p>
        </p:txBody>
      </p:sp>
    </p:spTree>
    <p:extLst>
      <p:ext uri="{BB962C8B-B14F-4D97-AF65-F5344CB8AC3E}">
        <p14:creationId xmlns:p14="http://schemas.microsoft.com/office/powerpoint/2010/main" val="278382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418" y="534090"/>
            <a:ext cx="10515600" cy="1325563"/>
          </a:xfrm>
        </p:spPr>
        <p:txBody>
          <a:bodyPr/>
          <a:lstStyle/>
          <a:p>
            <a:r>
              <a:rPr lang="cs-CZ" dirty="0" smtClean="0"/>
              <a:t>Počty Bulharů v ČR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615320"/>
              </p:ext>
            </p:extLst>
          </p:nvPr>
        </p:nvGraphicFramePr>
        <p:xfrm>
          <a:off x="765314" y="2333130"/>
          <a:ext cx="10018645" cy="392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521">
                  <a:extLst>
                    <a:ext uri="{9D8B030D-6E8A-4147-A177-3AD203B41FA5}">
                      <a16:colId xmlns:a16="http://schemas.microsoft.com/office/drawing/2014/main" val="512200973"/>
                    </a:ext>
                  </a:extLst>
                </a:gridCol>
                <a:gridCol w="1113342">
                  <a:extLst>
                    <a:ext uri="{9D8B030D-6E8A-4147-A177-3AD203B41FA5}">
                      <a16:colId xmlns:a16="http://schemas.microsoft.com/office/drawing/2014/main" val="3652475887"/>
                    </a:ext>
                  </a:extLst>
                </a:gridCol>
                <a:gridCol w="1113342">
                  <a:extLst>
                    <a:ext uri="{9D8B030D-6E8A-4147-A177-3AD203B41FA5}">
                      <a16:colId xmlns:a16="http://schemas.microsoft.com/office/drawing/2014/main" val="3158477346"/>
                    </a:ext>
                  </a:extLst>
                </a:gridCol>
                <a:gridCol w="1113342">
                  <a:extLst>
                    <a:ext uri="{9D8B030D-6E8A-4147-A177-3AD203B41FA5}">
                      <a16:colId xmlns:a16="http://schemas.microsoft.com/office/drawing/2014/main" val="984604715"/>
                    </a:ext>
                  </a:extLst>
                </a:gridCol>
                <a:gridCol w="1113342">
                  <a:extLst>
                    <a:ext uri="{9D8B030D-6E8A-4147-A177-3AD203B41FA5}">
                      <a16:colId xmlns:a16="http://schemas.microsoft.com/office/drawing/2014/main" val="723656468"/>
                    </a:ext>
                  </a:extLst>
                </a:gridCol>
                <a:gridCol w="1113342">
                  <a:extLst>
                    <a:ext uri="{9D8B030D-6E8A-4147-A177-3AD203B41FA5}">
                      <a16:colId xmlns:a16="http://schemas.microsoft.com/office/drawing/2014/main" val="1400024943"/>
                    </a:ext>
                  </a:extLst>
                </a:gridCol>
                <a:gridCol w="1130537">
                  <a:extLst>
                    <a:ext uri="{9D8B030D-6E8A-4147-A177-3AD203B41FA5}">
                      <a16:colId xmlns:a16="http://schemas.microsoft.com/office/drawing/2014/main" val="493823664"/>
                    </a:ext>
                  </a:extLst>
                </a:gridCol>
                <a:gridCol w="1119790">
                  <a:extLst>
                    <a:ext uri="{9D8B030D-6E8A-4147-A177-3AD203B41FA5}">
                      <a16:colId xmlns:a16="http://schemas.microsoft.com/office/drawing/2014/main" val="1274771744"/>
                    </a:ext>
                  </a:extLst>
                </a:gridCol>
                <a:gridCol w="1076087">
                  <a:extLst>
                    <a:ext uri="{9D8B030D-6E8A-4147-A177-3AD203B41FA5}">
                      <a16:colId xmlns:a16="http://schemas.microsoft.com/office/drawing/2014/main" val="4110376878"/>
                    </a:ext>
                  </a:extLst>
                </a:gridCol>
              </a:tblGrid>
              <a:tr h="19629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cs-CZ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1995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1999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2003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2006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2010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2011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/</a:t>
                      </a:r>
                      <a:r>
                        <a:rPr lang="cs-CZ" sz="2400" dirty="0">
                          <a:effectLst/>
                        </a:rPr>
                        <a:t>11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2019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2020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6408975"/>
                  </a:ext>
                </a:extLst>
              </a:tr>
              <a:tr h="19629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Celkem 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4282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5030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4030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4635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6927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7387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17183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17 917 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803481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252678" y="168965"/>
            <a:ext cx="13524191" cy="77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64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příslušníků národnostní menšiny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SL: 2011 </a:t>
            </a:r>
            <a:r>
              <a:rPr lang="cs-CZ" dirty="0"/>
              <a:t>se k bulharské národnosti přihlásilo </a:t>
            </a:r>
            <a:r>
              <a:rPr lang="cs-CZ" b="1" dirty="0"/>
              <a:t>4 999 </a:t>
            </a:r>
            <a:r>
              <a:rPr lang="cs-CZ" dirty="0"/>
              <a:t>obyvatel České republiky</a:t>
            </a:r>
            <a:r>
              <a:rPr lang="cs-CZ" dirty="0" smtClean="0"/>
              <a:t>.</a:t>
            </a:r>
          </a:p>
          <a:p>
            <a:r>
              <a:rPr lang="cs-CZ" sz="2000" dirty="0" smtClean="0"/>
              <a:t>Zdroj: </a:t>
            </a:r>
            <a:r>
              <a:rPr lang="cs-CZ" sz="2000" dirty="0" smtClean="0">
                <a:hlinkClick r:id="rId2"/>
              </a:rPr>
              <a:t>https://www.vlada.cz/cz/ppov/rnm/mensiny/bulharska-narodnostni-mensina-16103/</a:t>
            </a:r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Možnost dvojího občanství od r. 2014</a:t>
            </a:r>
            <a:endParaRPr lang="cs-CZ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569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Pobratim (Praha, 1862) č + bul.: tajný spolek: podporovat </a:t>
            </a:r>
            <a:r>
              <a:rPr lang="cs-CZ" dirty="0"/>
              <a:t>bulharské národně osvobozenecké hnutí proti turecké nadvládě a sjednocení Slovanů. </a:t>
            </a:r>
            <a:endParaRPr lang="cs-CZ" dirty="0" smtClean="0"/>
          </a:p>
          <a:p>
            <a:r>
              <a:rPr lang="cs-CZ" dirty="0" err="1" smtClean="0"/>
              <a:t>Postojanstvo</a:t>
            </a:r>
            <a:r>
              <a:rPr lang="cs-CZ" dirty="0" smtClean="0"/>
              <a:t>: (Tábor, 1869) </a:t>
            </a:r>
            <a:r>
              <a:rPr lang="cs-CZ" dirty="0"/>
              <a:t>bulharská matice – sdružení </a:t>
            </a:r>
            <a:endParaRPr lang="cs-CZ" dirty="0" smtClean="0"/>
          </a:p>
          <a:p>
            <a:r>
              <a:rPr lang="cs-CZ" dirty="0" smtClean="0"/>
              <a:t>Bulharská </a:t>
            </a:r>
            <a:r>
              <a:rPr lang="cs-CZ" dirty="0" err="1"/>
              <a:t>sedjanka</a:t>
            </a:r>
            <a:r>
              <a:rPr lang="cs-CZ" dirty="0"/>
              <a:t> (Praha, 1880): </a:t>
            </a:r>
            <a:endParaRPr lang="cs-CZ" dirty="0" smtClean="0"/>
          </a:p>
          <a:p>
            <a:pPr lvl="1"/>
            <a:r>
              <a:rPr lang="cs-CZ" dirty="0" err="1" smtClean="0"/>
              <a:t>Českobulharský</a:t>
            </a:r>
            <a:r>
              <a:rPr lang="cs-CZ" dirty="0" smtClean="0"/>
              <a:t> </a:t>
            </a:r>
            <a:r>
              <a:rPr lang="pl-PL" dirty="0" smtClean="0"/>
              <a:t>osvětový </a:t>
            </a:r>
            <a:r>
              <a:rPr lang="pl-PL" dirty="0"/>
              <a:t>spolek, podpora ze </a:t>
            </a:r>
            <a:r>
              <a:rPr lang="pl-PL" dirty="0" smtClean="0"/>
              <a:t>strany </a:t>
            </a:r>
            <a:r>
              <a:rPr lang="cs-CZ" dirty="0" smtClean="0"/>
              <a:t>českých </a:t>
            </a:r>
            <a:r>
              <a:rPr lang="cs-CZ" dirty="0"/>
              <a:t>umělců, </a:t>
            </a:r>
            <a:endParaRPr lang="cs-CZ" dirty="0" smtClean="0"/>
          </a:p>
          <a:p>
            <a:pPr lvl="1"/>
            <a:r>
              <a:rPr lang="cs-CZ" dirty="0" smtClean="0"/>
              <a:t>přednášky </a:t>
            </a:r>
            <a:r>
              <a:rPr lang="cs-CZ" dirty="0"/>
              <a:t>o </a:t>
            </a:r>
            <a:r>
              <a:rPr lang="cs-CZ" dirty="0" smtClean="0"/>
              <a:t>Bulharsku, kultuře</a:t>
            </a:r>
            <a:r>
              <a:rPr lang="cs-CZ" dirty="0"/>
              <a:t>, udržování jazyka, členové v </a:t>
            </a:r>
            <a:r>
              <a:rPr lang="cs-CZ" dirty="0" smtClean="0"/>
              <a:t>Bulharsku šířili </a:t>
            </a:r>
            <a:r>
              <a:rPr lang="cs-CZ" dirty="0"/>
              <a:t>znalosti o Češích</a:t>
            </a:r>
          </a:p>
          <a:p>
            <a:r>
              <a:rPr lang="cs-CZ" dirty="0" smtClean="0"/>
              <a:t>Sv</a:t>
            </a:r>
            <a:r>
              <a:rPr lang="cs-CZ" dirty="0"/>
              <a:t>. Georgi (Brno, 1919): spolek </a:t>
            </a:r>
            <a:r>
              <a:rPr lang="cs-CZ" dirty="0" smtClean="0"/>
              <a:t>bulharských </a:t>
            </a:r>
            <a:r>
              <a:rPr lang="cs-CZ" dirty="0" smtClean="0"/>
              <a:t>zelinářů</a:t>
            </a:r>
          </a:p>
          <a:p>
            <a:r>
              <a:rPr lang="cs-CZ" dirty="0"/>
              <a:t>Sv. Ilija </a:t>
            </a:r>
            <a:r>
              <a:rPr lang="cs-CZ" dirty="0" smtClean="0"/>
              <a:t> (Praha) </a:t>
            </a:r>
            <a:endParaRPr lang="cs-CZ" dirty="0"/>
          </a:p>
          <a:p>
            <a:r>
              <a:rPr lang="cs-CZ" dirty="0" smtClean="0"/>
              <a:t>Bulharská </a:t>
            </a:r>
            <a:r>
              <a:rPr lang="cs-CZ" dirty="0"/>
              <a:t>kulturně osvětová </a:t>
            </a:r>
            <a:r>
              <a:rPr lang="cs-CZ" dirty="0" smtClean="0"/>
              <a:t>organizace (Praha</a:t>
            </a:r>
            <a:r>
              <a:rPr lang="cs-CZ" dirty="0"/>
              <a:t>, 1948): celostátní působnost =&gt;</a:t>
            </a:r>
          </a:p>
        </p:txBody>
      </p:sp>
    </p:spTree>
    <p:extLst>
      <p:ext uri="{BB962C8B-B14F-4D97-AF65-F5344CB8AC3E}">
        <p14:creationId xmlns:p14="http://schemas.microsoft.com/office/powerpoint/2010/main" val="90565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Asociace bulharských spolků v ČR </a:t>
            </a:r>
            <a:r>
              <a:rPr lang="cs-CZ" dirty="0"/>
              <a:t>(Praha, </a:t>
            </a:r>
            <a:r>
              <a:rPr lang="pl-PL" dirty="0"/>
              <a:t>2014): 9 regionálních klubů z měst; časopis </a:t>
            </a:r>
            <a:r>
              <a:rPr lang="cs-CZ" dirty="0" err="1"/>
              <a:t>Roden</a:t>
            </a:r>
            <a:r>
              <a:rPr lang="cs-CZ" dirty="0"/>
              <a:t> </a:t>
            </a:r>
            <a:r>
              <a:rPr lang="cs-CZ" dirty="0" err="1"/>
              <a:t>glas</a:t>
            </a:r>
            <a:r>
              <a:rPr lang="cs-CZ" dirty="0"/>
              <a:t> (= Rodný hlas</a:t>
            </a:r>
            <a:r>
              <a:rPr lang="cs-CZ" dirty="0" smtClean="0"/>
              <a:t>)</a:t>
            </a:r>
          </a:p>
          <a:p>
            <a:r>
              <a:rPr lang="cs-CZ" b="1" dirty="0" err="1" smtClean="0"/>
              <a:t>Vazraždane</a:t>
            </a:r>
            <a:r>
              <a:rPr lang="cs-CZ" dirty="0" smtClean="0"/>
              <a:t> </a:t>
            </a:r>
            <a:r>
              <a:rPr lang="cs-CZ" dirty="0"/>
              <a:t>(Praha, 2001): </a:t>
            </a:r>
            <a:r>
              <a:rPr lang="az-Cyrl-AZ" i="1" dirty="0"/>
              <a:t>„</a:t>
            </a:r>
            <a:r>
              <a:rPr lang="az-Cyrl-AZ" i="1" dirty="0" smtClean="0"/>
              <a:t>Българи</a:t>
            </a:r>
            <a:r>
              <a:rPr lang="az-Cyrl-AZ" i="1" dirty="0"/>
              <a:t>" </a:t>
            </a:r>
            <a:endParaRPr lang="cs-CZ" i="1" dirty="0" smtClean="0"/>
          </a:p>
          <a:p>
            <a:r>
              <a:rPr lang="cs-CZ" dirty="0" err="1" smtClean="0"/>
              <a:t>Pirin</a:t>
            </a:r>
            <a:r>
              <a:rPr lang="cs-CZ" dirty="0" smtClean="0"/>
              <a:t> </a:t>
            </a:r>
            <a:r>
              <a:rPr lang="cs-CZ" dirty="0"/>
              <a:t>(Brno, 2001): taneční soubor, </a:t>
            </a:r>
            <a:r>
              <a:rPr lang="cs-CZ" dirty="0" smtClean="0"/>
              <a:t>výuka tanců</a:t>
            </a:r>
            <a:endParaRPr lang="cs-CZ" dirty="0"/>
          </a:p>
          <a:p>
            <a:r>
              <a:rPr lang="cs-CZ" b="1" dirty="0" err="1" smtClean="0"/>
              <a:t>Zaedno</a:t>
            </a:r>
            <a:r>
              <a:rPr lang="cs-CZ" dirty="0" smtClean="0"/>
              <a:t> </a:t>
            </a:r>
            <a:r>
              <a:rPr lang="cs-CZ" dirty="0"/>
              <a:t>(Praha, 2002): taneční soubor </a:t>
            </a:r>
            <a:r>
              <a:rPr lang="cs-CZ" dirty="0" err="1" smtClean="0"/>
              <a:t>Bulgari</a:t>
            </a:r>
            <a:r>
              <a:rPr lang="cs-CZ" dirty="0" smtClean="0"/>
              <a:t>, oslavy </a:t>
            </a:r>
            <a:r>
              <a:rPr lang="cs-CZ" dirty="0" err="1"/>
              <a:t>Trifon</a:t>
            </a:r>
            <a:r>
              <a:rPr lang="cs-CZ" dirty="0"/>
              <a:t> </a:t>
            </a:r>
            <a:r>
              <a:rPr lang="cs-CZ" dirty="0" err="1" smtClean="0"/>
              <a:t>Zarezan</a:t>
            </a:r>
            <a:r>
              <a:rPr lang="cs-CZ" dirty="0" smtClean="0"/>
              <a:t>, </a:t>
            </a:r>
            <a:r>
              <a:rPr lang="cs-CZ" dirty="0" err="1" smtClean="0"/>
              <a:t>multikulti</a:t>
            </a:r>
            <a:r>
              <a:rPr lang="cs-CZ" dirty="0" smtClean="0"/>
              <a:t> </a:t>
            </a:r>
            <a:r>
              <a:rPr lang="cs-CZ" dirty="0" smtClean="0"/>
              <a:t>– Kamarádi</a:t>
            </a:r>
          </a:p>
          <a:p>
            <a:r>
              <a:rPr lang="cs-CZ" b="1" dirty="0" smtClean="0"/>
              <a:t>Bulharská </a:t>
            </a:r>
            <a:r>
              <a:rPr lang="cs-CZ" b="1" dirty="0"/>
              <a:t>pravoslavná obec</a:t>
            </a:r>
            <a:r>
              <a:rPr lang="cs-CZ" dirty="0"/>
              <a:t>,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Škola </a:t>
            </a:r>
            <a:r>
              <a:rPr lang="cs-CZ" dirty="0" smtClean="0"/>
              <a:t>Petra </a:t>
            </a:r>
            <a:r>
              <a:rPr lang="cs-CZ" dirty="0" err="1" smtClean="0"/>
              <a:t>Berona</a:t>
            </a:r>
            <a:r>
              <a:rPr lang="cs-CZ" dirty="0" smtClean="0"/>
              <a:t> – při velvyslanectví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45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Identita imigranta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My x oni  (F. </a:t>
            </a:r>
            <a:r>
              <a:rPr lang="cs-CZ" dirty="0" err="1" smtClean="0"/>
              <a:t>Barth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Vytváření – konstruování etnické hranice</a:t>
            </a:r>
          </a:p>
          <a:p>
            <a:r>
              <a:rPr lang="cs-CZ" dirty="0" smtClean="0"/>
              <a:t>Koncept nacionalismu + historický kontext země – její tradice při vytváření </a:t>
            </a:r>
            <a:r>
              <a:rPr lang="cs-CZ" dirty="0" smtClean="0"/>
              <a:t>hranic</a:t>
            </a:r>
          </a:p>
          <a:p>
            <a:pPr lvl="1"/>
            <a:r>
              <a:rPr lang="cs-CZ" dirty="0" smtClean="0"/>
              <a:t>1878 – Bulharský stát: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65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Identita Bulharů </a:t>
            </a:r>
            <a:r>
              <a:rPr lang="cs-CZ" dirty="0" smtClean="0"/>
              <a:t>v ČR – </a:t>
            </a:r>
            <a:r>
              <a:rPr lang="cs-CZ" dirty="0" smtClean="0"/>
              <a:t>my x oni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Kontextuálnost</a:t>
            </a:r>
            <a:r>
              <a:rPr lang="cs-CZ" dirty="0" smtClean="0"/>
              <a:t> </a:t>
            </a:r>
            <a:r>
              <a:rPr lang="cs-CZ" dirty="0" smtClean="0"/>
              <a:t>identity – situační a relační (</a:t>
            </a:r>
            <a:r>
              <a:rPr lang="cs-CZ" dirty="0" err="1" smtClean="0"/>
              <a:t>Eriksen</a:t>
            </a:r>
            <a:r>
              <a:rPr lang="cs-CZ" dirty="0" smtClean="0"/>
              <a:t> 2007)</a:t>
            </a:r>
          </a:p>
          <a:p>
            <a:r>
              <a:rPr lang="cs-CZ" dirty="0" smtClean="0"/>
              <a:t>Evropa x svět = evropanství</a:t>
            </a:r>
          </a:p>
          <a:p>
            <a:r>
              <a:rPr lang="cs-CZ" dirty="0" smtClean="0"/>
              <a:t>Bulharsko x svět </a:t>
            </a:r>
          </a:p>
          <a:p>
            <a:pPr>
              <a:buNone/>
            </a:pPr>
            <a:r>
              <a:rPr lang="cs-CZ" dirty="0" smtClean="0"/>
              <a:t>= kontext Bulharska: Slované, </a:t>
            </a:r>
            <a:r>
              <a:rPr lang="cs-CZ" dirty="0" err="1" smtClean="0"/>
              <a:t>Prabulhaři</a:t>
            </a:r>
            <a:r>
              <a:rPr lang="cs-CZ" dirty="0" smtClean="0"/>
              <a:t>, Trákové</a:t>
            </a:r>
          </a:p>
          <a:p>
            <a:pPr>
              <a:buNone/>
            </a:pPr>
            <a:r>
              <a:rPr lang="cs-CZ" dirty="0" smtClean="0"/>
              <a:t>= Geograficky:Jižní Evropa x severní (střední), mediteránní oblast</a:t>
            </a:r>
          </a:p>
          <a:p>
            <a:pPr>
              <a:buNone/>
            </a:pPr>
            <a:r>
              <a:rPr lang="cs-CZ" dirty="0" smtClean="0"/>
              <a:t>= Kulturní kořeny: Byzance + </a:t>
            </a:r>
            <a:r>
              <a:rPr lang="cs-CZ" b="1" dirty="0" smtClean="0"/>
              <a:t>Pravoslaví </a:t>
            </a:r>
            <a:r>
              <a:rPr lang="cs-CZ" dirty="0" smtClean="0"/>
              <a:t>x Západořímská říše + Katolictví (západní křesťanství) </a:t>
            </a:r>
          </a:p>
          <a:p>
            <a:pPr>
              <a:buNone/>
            </a:pPr>
            <a:r>
              <a:rPr lang="cs-CZ" dirty="0" smtClean="0"/>
              <a:t>= </a:t>
            </a:r>
            <a:r>
              <a:rPr lang="cs-CZ" dirty="0" smtClean="0"/>
              <a:t>Etnická konstrukce blízkosti s Č: </a:t>
            </a:r>
            <a:r>
              <a:rPr lang="cs-CZ" dirty="0" smtClean="0"/>
              <a:t>Panslavismus </a:t>
            </a:r>
            <a:r>
              <a:rPr lang="cs-CZ" dirty="0"/>
              <a:t>-</a:t>
            </a:r>
            <a:r>
              <a:rPr lang="cs-CZ" dirty="0" smtClean="0"/>
              <a:t> </a:t>
            </a:r>
            <a:r>
              <a:rPr lang="cs-CZ" dirty="0" smtClean="0"/>
              <a:t>bohemisté a intelektuálové – Češi v Bulharsku</a:t>
            </a:r>
          </a:p>
        </p:txBody>
      </p:sp>
    </p:spTree>
    <p:extLst>
      <p:ext uri="{BB962C8B-B14F-4D97-AF65-F5344CB8AC3E}">
        <p14:creationId xmlns:p14="http://schemas.microsoft.com/office/powerpoint/2010/main" val="83979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820</Words>
  <Application>Microsoft Office PowerPoint</Application>
  <PresentationFormat>Širokoúhlá obrazovka</PresentationFormat>
  <Paragraphs>140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Bulhaři</vt:lpstr>
      <vt:lpstr>Historie</vt:lpstr>
      <vt:lpstr>Charakter komunity</vt:lpstr>
      <vt:lpstr>Počty Bulharů v ČR</vt:lpstr>
      <vt:lpstr>Počet příslušníků národnostní menšiny</vt:lpstr>
      <vt:lpstr>Kulturní instituce </vt:lpstr>
      <vt:lpstr>Kulturní instituce II</vt:lpstr>
      <vt:lpstr>Identita imigranta</vt:lpstr>
      <vt:lpstr>Identita Bulharů v ČR – my x oni</vt:lpstr>
      <vt:lpstr>Uvědomované hraniční prvky</vt:lpstr>
      <vt:lpstr>„Stavební“ prvky identity Bulhara v ČR</vt:lpstr>
      <vt:lpstr>Identitní postoje v rámci situace migranta </vt:lpstr>
      <vt:lpstr>Bulhaři v ČR</vt:lpstr>
      <vt:lpstr>Festivity a performance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17</cp:revision>
  <dcterms:created xsi:type="dcterms:W3CDTF">2021-01-06T13:32:24Z</dcterms:created>
  <dcterms:modified xsi:type="dcterms:W3CDTF">2022-01-03T14:29:14Z</dcterms:modified>
</cp:coreProperties>
</file>