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45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9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710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948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0634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271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80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1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48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28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68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2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31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74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00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27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5B70-7A25-487D-8396-B1D7601D7EC6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2AA5D3-D1CA-44DD-9E88-D0852F4F2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5350C7-E454-1305-DF85-8A6040C14E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6942" t="11111"/>
          <a:stretch/>
        </p:blipFill>
        <p:spPr>
          <a:xfrm>
            <a:off x="5097780" y="-1"/>
            <a:ext cx="7091044" cy="6858001"/>
          </a:xfrm>
          <a:custGeom>
            <a:avLst/>
            <a:gdLst/>
            <a:ahLst/>
            <a:cxnLst/>
            <a:rect l="l" t="t" r="r" b="b"/>
            <a:pathLst>
              <a:path w="7091044" h="6858001">
                <a:moveTo>
                  <a:pt x="405750" y="0"/>
                </a:moveTo>
                <a:lnTo>
                  <a:pt x="7091044" y="0"/>
                </a:lnTo>
                <a:lnTo>
                  <a:pt x="7091044" y="6858001"/>
                </a:lnTo>
                <a:lnTo>
                  <a:pt x="53572" y="6858001"/>
                </a:lnTo>
                <a:lnTo>
                  <a:pt x="1828991" y="4521201"/>
                </a:lnTo>
                <a:close/>
                <a:moveTo>
                  <a:pt x="0" y="0"/>
                </a:moveTo>
                <a:lnTo>
                  <a:pt x="405750" y="0"/>
                </a:lnTo>
                <a:lnTo>
                  <a:pt x="0" y="434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8866" y="1678666"/>
            <a:ext cx="5123515" cy="23690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/>
              <a:t>Ekonomie, ekonomika a management sportu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5113217" cy="1386931"/>
          </a:xfrm>
        </p:spPr>
        <p:txBody>
          <a:bodyPr>
            <a:normAutofit/>
          </a:bodyPr>
          <a:lstStyle/>
          <a:p>
            <a:r>
              <a:rPr lang="cs-CZ" sz="2000" dirty="0"/>
              <a:t>Peníze, měny a trh peněz</a:t>
            </a:r>
          </a:p>
          <a:p>
            <a:endParaRPr lang="cs-CZ" sz="2000" dirty="0"/>
          </a:p>
          <a:p>
            <a:r>
              <a:rPr lang="cs-CZ" sz="2000" dirty="0"/>
              <a:t>Mgr. Veronika Krause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7A85E05-9D34-4977-8352-DB3956997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DED616-E554-4DB6-9F28-08F38A64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8CDA3497-1EDA-4EB3-9C27-4D9835D30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41F9764E-9AA0-49A3-9EA2-885EE991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FA3A4F4A-4DC4-43F2-AC2D-06211A812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84CFB374-B343-457A-B567-B4D784B1F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0597FEEE-1E11-4396-BB69-B43FA92F9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A2DB2F81-3E68-4044-B7C2-03DEEC50D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DC2F7294-2397-4C96-AB1E-E66CDEA3B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98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dirty="0"/>
              <a:t>Co </a:t>
            </a:r>
            <a:r>
              <a:rPr lang="en-US" dirty="0" err="1"/>
              <a:t>způsobí</a:t>
            </a:r>
            <a:r>
              <a:rPr lang="en-US" dirty="0"/>
              <a:t> </a:t>
            </a:r>
            <a:r>
              <a:rPr lang="en-US" dirty="0" err="1"/>
              <a:t>posun</a:t>
            </a:r>
            <a:r>
              <a:rPr lang="en-US" dirty="0"/>
              <a:t> </a:t>
            </a:r>
            <a:r>
              <a:rPr lang="en-US" dirty="0" err="1"/>
              <a:t>křivek</a:t>
            </a:r>
            <a:r>
              <a:rPr lang="en-US" dirty="0"/>
              <a:t>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Zakreslete trh peněz</a:t>
            </a: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65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58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Jak můžeme určit, kolik má být peněz v oběhu?</a:t>
            </a:r>
          </a:p>
        </p:txBody>
      </p:sp>
      <p:sp>
        <p:nvSpPr>
          <p:cNvPr id="79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10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rychlost obratu peněz v této ekonomice: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/>
              <a:t>Oběživo je v této zemi ve velikosti 60 mld.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Vklady na běžných účtech činí 90 mld.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Na termínovaných vkladech je 400 mld.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Velikost celkové produkce je 480 mld.</a:t>
            </a:r>
          </a:p>
        </p:txBody>
      </p:sp>
    </p:spTree>
    <p:extLst>
      <p:ext uri="{BB962C8B-B14F-4D97-AF65-F5344CB8AC3E}">
        <p14:creationId xmlns:p14="http://schemas.microsoft.com/office/powerpoint/2010/main" val="1346075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3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id="{B2E58D96-6925-61E3-9A22-C8616073B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473227"/>
            <a:ext cx="8288032" cy="1096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/>
              <a:t>Jak funguje bankovní multiplikátor?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4634A2-A4AC-928C-45DC-2209EFF0A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5969" y="5569874"/>
            <a:ext cx="8288032" cy="7016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Jak ho </a:t>
            </a:r>
            <a:r>
              <a:rPr lang="en-US" dirty="0" err="1"/>
              <a:t>počítáme</a:t>
            </a:r>
            <a:r>
              <a:rPr lang="en-US" dirty="0"/>
              <a:t>?</a:t>
            </a:r>
          </a:p>
        </p:txBody>
      </p:sp>
      <p:pic>
        <p:nvPicPr>
          <p:cNvPr id="7" name="Picture 6" descr="Bílá kalkulačka">
            <a:extLst>
              <a:ext uri="{FF2B5EF4-FFF2-40B4-BE49-F238E27FC236}">
                <a16:creationId xmlns:a16="http://schemas.microsoft.com/office/drawing/2014/main" id="{5B208AF6-1949-0FF9-F752-B3684B383D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57" r="2" b="24932"/>
          <a:stretch/>
        </p:blipFill>
        <p:spPr>
          <a:xfrm>
            <a:off x="677334" y="468621"/>
            <a:ext cx="8274669" cy="3635025"/>
          </a:xfrm>
          <a:custGeom>
            <a:avLst/>
            <a:gdLst/>
            <a:ahLst/>
            <a:cxnLst/>
            <a:rect l="l" t="t" r="r" b="b"/>
            <a:pathLst>
              <a:path w="8274669" h="3635025">
                <a:moveTo>
                  <a:pt x="540554" y="0"/>
                </a:moveTo>
                <a:lnTo>
                  <a:pt x="8274669" y="0"/>
                </a:lnTo>
                <a:lnTo>
                  <a:pt x="8274669" y="3635025"/>
                </a:lnTo>
                <a:lnTo>
                  <a:pt x="0" y="363502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45758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2269DB9-1717-C803-EE51-062476840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jaké došlo změně bankovních peněz?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17966CD-CFB0-1263-CA00-5A3D06BAA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Povinná míra rezerv činila 2 %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Přírůstek vkladů byl 20 mil. Kč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6148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26A3D-0794-52DC-EF89-2FEED00F3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banka snižuje nabídku peněz: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8D31B6-3BBB-B694-5F80-31CEE03F7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Chce snížit nabídku peněz v hodnotě 1660 mld. prostřednictvím prodeje cenných papírů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Povinná rezerva je 17 %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 jaké hodnotě musí být cenné papíry?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5424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6" name="Picture 5" descr="Stará wrinkled ruce s některými mincemi">
            <a:extLst>
              <a:ext uri="{FF2B5EF4-FFF2-40B4-BE49-F238E27FC236}">
                <a16:creationId xmlns:a16="http://schemas.microsoft.com/office/drawing/2014/main" id="{FF053443-444F-E159-3CFC-0AB21773E9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b="23391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7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1450" y="1678665"/>
            <a:ext cx="4482553" cy="23691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600"/>
              <a:t>Jak se historicky vyvinuly peníze?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788276" y="4050832"/>
            <a:ext cx="4485725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/>
          </a:p>
        </p:txBody>
      </p:sp>
      <p:sp>
        <p:nvSpPr>
          <p:cNvPr id="51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3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5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46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000"/>
              <a:t>Existuje nějaký příklad ze sportovního odvětví, kde stále funguje barter?</a:t>
            </a: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71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5" name="Picture 4" descr="Mapa světa tvořená mincemi">
            <a:extLst>
              <a:ext uri="{FF2B5EF4-FFF2-40B4-BE49-F238E27FC236}">
                <a16:creationId xmlns:a16="http://schemas.microsoft.com/office/drawing/2014/main" id="{666C8F4C-96C4-9F7E-BAAF-AF358CED20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55" r="17541" b="-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5400"/>
              <a:t>Jaké máme peněžní agregáty?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80563" y="4050833"/>
            <a:ext cx="3893440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1325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Jaké funkce mají peníze?</a:t>
            </a: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496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5" name="Picture 4" descr="Stará wrinkled ruce s některými mincemi">
            <a:extLst>
              <a:ext uri="{FF2B5EF4-FFF2-40B4-BE49-F238E27FC236}">
                <a16:creationId xmlns:a16="http://schemas.microsoft.com/office/drawing/2014/main" id="{24374D33-FE94-68BE-5790-38BBCE1111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11272" r="25984" b="9091"/>
          <a:stretch/>
        </p:blipFill>
        <p:spPr>
          <a:xfrm>
            <a:off x="5097780" y="-1"/>
            <a:ext cx="7091044" cy="6858001"/>
          </a:xfrm>
          <a:custGeom>
            <a:avLst/>
            <a:gdLst/>
            <a:ahLst/>
            <a:cxnLst/>
            <a:rect l="l" t="t" r="r" b="b"/>
            <a:pathLst>
              <a:path w="7091044" h="6858001">
                <a:moveTo>
                  <a:pt x="405750" y="0"/>
                </a:moveTo>
                <a:lnTo>
                  <a:pt x="7091044" y="0"/>
                </a:lnTo>
                <a:lnTo>
                  <a:pt x="7091044" y="6858001"/>
                </a:lnTo>
                <a:lnTo>
                  <a:pt x="53572" y="6858001"/>
                </a:lnTo>
                <a:lnTo>
                  <a:pt x="1828991" y="4521201"/>
                </a:lnTo>
                <a:close/>
                <a:moveTo>
                  <a:pt x="0" y="0"/>
                </a:moveTo>
                <a:lnTo>
                  <a:pt x="405750" y="0"/>
                </a:lnTo>
                <a:lnTo>
                  <a:pt x="0" y="434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866" y="1678666"/>
            <a:ext cx="5123515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/>
              <a:t>Jak můžeme dělit měny?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050831"/>
            <a:ext cx="5113217" cy="10969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60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7A85E05-9D34-4977-8352-DB3956997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CDED616-E554-4DB6-9F28-08F38A64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23">
            <a:extLst>
              <a:ext uri="{FF2B5EF4-FFF2-40B4-BE49-F238E27FC236}">
                <a16:creationId xmlns:a16="http://schemas.microsoft.com/office/drawing/2014/main" id="{8CDA3497-1EDA-4EB3-9C27-4D9835D30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2" name="Rectangle 25">
            <a:extLst>
              <a:ext uri="{FF2B5EF4-FFF2-40B4-BE49-F238E27FC236}">
                <a16:creationId xmlns:a16="http://schemas.microsoft.com/office/drawing/2014/main" id="{41F9764E-9AA0-49A3-9EA2-885EE991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4" name="Isosceles Triangle 24">
            <a:extLst>
              <a:ext uri="{FF2B5EF4-FFF2-40B4-BE49-F238E27FC236}">
                <a16:creationId xmlns:a16="http://schemas.microsoft.com/office/drawing/2014/main" id="{FA3A4F4A-4DC4-43F2-AC2D-06211A812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6" name="Rectangle 27">
            <a:extLst>
              <a:ext uri="{FF2B5EF4-FFF2-40B4-BE49-F238E27FC236}">
                <a16:creationId xmlns:a16="http://schemas.microsoft.com/office/drawing/2014/main" id="{84CFB374-B343-457A-B567-B4D784B1F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id="{0597FEEE-1E11-4396-BB69-B43FA92F9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0" name="Rectangle 29">
            <a:extLst>
              <a:ext uri="{FF2B5EF4-FFF2-40B4-BE49-F238E27FC236}">
                <a16:creationId xmlns:a16="http://schemas.microsoft.com/office/drawing/2014/main" id="{A2DB2F81-3E68-4044-B7C2-03DEEC50D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2" name="Isosceles Triangle 29">
            <a:extLst>
              <a:ext uri="{FF2B5EF4-FFF2-40B4-BE49-F238E27FC236}">
                <a16:creationId xmlns:a16="http://schemas.microsoft.com/office/drawing/2014/main" id="{DC2F7294-2397-4C96-AB1E-E66CDEA3B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29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Čím je dán kurz konvertibilní měny?</a:t>
            </a: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006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dva stupně tvoří českou bankovní soustavu?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20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fungují operace na devizovém trhu?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Zakreslete </a:t>
            </a:r>
            <a:r>
              <a:rPr lang="cs-CZ" dirty="0" err="1"/>
              <a:t>apreciaci</a:t>
            </a:r>
            <a:r>
              <a:rPr lang="cs-CZ" dirty="0"/>
              <a:t> i depreciaci kurzu CZK/EUR</a:t>
            </a:r>
          </a:p>
        </p:txBody>
      </p:sp>
    </p:spTree>
    <p:extLst>
      <p:ext uri="{BB962C8B-B14F-4D97-AF65-F5344CB8AC3E}">
        <p14:creationId xmlns:p14="http://schemas.microsoft.com/office/powerpoint/2010/main" val="252832261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199</Words>
  <Application>Microsoft Office PowerPoint</Application>
  <PresentationFormat>Širokoúhlá obrazovka</PresentationFormat>
  <Paragraphs>30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Fazeta</vt:lpstr>
      <vt:lpstr>Ekonomie, ekonomika a management sportu</vt:lpstr>
      <vt:lpstr>Jak se historicky vyvinuly peníze?</vt:lpstr>
      <vt:lpstr>Existuje nějaký příklad ze sportovního odvětví, kde stále funguje barter?</vt:lpstr>
      <vt:lpstr>Jaké máme peněžní agregáty?</vt:lpstr>
      <vt:lpstr>Jaké funkce mají peníze?</vt:lpstr>
      <vt:lpstr>Jak můžeme dělit měny?</vt:lpstr>
      <vt:lpstr>Čím je dán kurz konvertibilní měny?</vt:lpstr>
      <vt:lpstr>Jaké dva stupně tvoří českou bankovní soustavu?</vt:lpstr>
      <vt:lpstr>Jak fungují operace na devizovém trhu?</vt:lpstr>
      <vt:lpstr>Zakreslete trh peněz</vt:lpstr>
      <vt:lpstr>Jak můžeme určit, kolik má být peněz v oběhu?</vt:lpstr>
      <vt:lpstr>Určete rychlost obratu peněz v této ekonomice:</vt:lpstr>
      <vt:lpstr>Jak funguje bankovní multiplikátor?</vt:lpstr>
      <vt:lpstr>K jaké došlo změně bankovních peněz?</vt:lpstr>
      <vt:lpstr>Centrální banka snižuje nabídku peněz: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ucitel</dc:creator>
  <cp:lastModifiedBy>Veronika Krause</cp:lastModifiedBy>
  <cp:revision>17</cp:revision>
  <dcterms:created xsi:type="dcterms:W3CDTF">2023-03-10T13:40:38Z</dcterms:created>
  <dcterms:modified xsi:type="dcterms:W3CDTF">2025-03-14T10:29:27Z</dcterms:modified>
</cp:coreProperties>
</file>