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370" r:id="rId2"/>
    <p:sldId id="369" r:id="rId3"/>
    <p:sldId id="371" r:id="rId4"/>
    <p:sldId id="377" r:id="rId5"/>
    <p:sldId id="372" r:id="rId6"/>
    <p:sldId id="379" r:id="rId7"/>
    <p:sldId id="373" r:id="rId8"/>
    <p:sldId id="375" r:id="rId9"/>
    <p:sldId id="376" r:id="rId10"/>
    <p:sldId id="3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10C6-8385-4295-8E19-F597901B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2FF40-F5B2-43D5-A8D0-7F9096A74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Blok II. Identita a vzdělávání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8. </a:t>
            </a:r>
            <a:r>
              <a:rPr lang="cs-CZ" sz="4400" dirty="0" err="1"/>
              <a:t>Responsibilizace</a:t>
            </a:r>
            <a:r>
              <a:rPr lang="cs-CZ" sz="4400" dirty="0"/>
              <a:t> a zproblematizování budování identity v procesu vzdělávání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2160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BC080-2162-4020-A8D9-1BE1C97F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A4EA04-91EA-4E97-BFE1-F90B1E6E5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cs-CZ" dirty="0" err="1"/>
              <a:t>hyperindividualizovaná</a:t>
            </a:r>
            <a:r>
              <a:rPr lang="cs-CZ" dirty="0"/>
              <a:t> zodpovědnost produkuje nové úzkosti, obavy a nejistoty</a:t>
            </a:r>
          </a:p>
          <a:p>
            <a:r>
              <a:rPr lang="cs-CZ" dirty="0"/>
              <a:t>Tlak na to být „nejlepší“ ve vzdělávání se propisuje do budování identity mladých lidí</a:t>
            </a:r>
          </a:p>
          <a:p>
            <a:r>
              <a:rPr lang="cs-CZ" dirty="0"/>
              <a:t>Tento nový druh </a:t>
            </a:r>
            <a:r>
              <a:rPr lang="cs-CZ" dirty="0" err="1"/>
              <a:t>responsibilizace</a:t>
            </a:r>
            <a:r>
              <a:rPr lang="cs-CZ" dirty="0"/>
              <a:t> ve vzdělávání se nyní prosazuje globálně</a:t>
            </a:r>
          </a:p>
          <a:p>
            <a:pPr lvl="1"/>
            <a:r>
              <a:rPr lang="cs-CZ" dirty="0"/>
              <a:t>Jak to?</a:t>
            </a:r>
          </a:p>
          <a:p>
            <a:pPr lvl="1"/>
            <a:r>
              <a:rPr lang="cs-CZ" dirty="0"/>
              <a:t>Příště o </a:t>
            </a:r>
            <a:r>
              <a:rPr lang="cs-CZ" b="1" dirty="0" err="1"/>
              <a:t>Governance</a:t>
            </a:r>
            <a:r>
              <a:rPr lang="cs-CZ" b="1" dirty="0"/>
              <a:t>, </a:t>
            </a:r>
            <a:r>
              <a:rPr lang="cs-CZ" b="1" dirty="0" err="1"/>
              <a:t>govenmentality</a:t>
            </a:r>
            <a:r>
              <a:rPr lang="cs-CZ" b="1" dirty="0"/>
              <a:t>, </a:t>
            </a:r>
            <a:r>
              <a:rPr lang="cs-CZ" b="1" dirty="0" err="1"/>
              <a:t>government</a:t>
            </a:r>
            <a:r>
              <a:rPr lang="cs-CZ" b="1" dirty="0"/>
              <a:t> – moci ve vzdělávání</a:t>
            </a:r>
          </a:p>
          <a:p>
            <a:pPr lvl="1"/>
            <a:r>
              <a:rPr lang="cs-CZ" b="1" dirty="0"/>
              <a:t>Transnacionalizace vzdělávacích politik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5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2C876-6C54-404E-B9D5-2338D7E8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z minula…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37226-3E9A-4D49-95E9-1319AAA91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/>
          </a:bodyPr>
          <a:lstStyle/>
          <a:p>
            <a:r>
              <a:rPr lang="cs-CZ" dirty="0"/>
              <a:t>Inkluzivní vzdělávání je odpovědí na </a:t>
            </a:r>
            <a:r>
              <a:rPr lang="cs-CZ" dirty="0" err="1"/>
              <a:t>interpretativní</a:t>
            </a:r>
            <a:r>
              <a:rPr lang="cs-CZ" dirty="0"/>
              <a:t> a konstruktivistický přístup v sociologii vzdělávání, v pedagogice a psychologii</a:t>
            </a:r>
          </a:p>
          <a:p>
            <a:pPr lvl="1"/>
            <a:r>
              <a:rPr lang="cs-CZ" dirty="0"/>
              <a:t>Identita je </a:t>
            </a:r>
            <a:r>
              <a:rPr lang="cs-CZ" dirty="0" err="1"/>
              <a:t>intersekcionální</a:t>
            </a:r>
            <a:r>
              <a:rPr lang="cs-CZ" dirty="0"/>
              <a:t>, konstruovaná, nestálá, s potenciálem se vyvíjet</a:t>
            </a:r>
          </a:p>
          <a:p>
            <a:pPr lvl="1"/>
            <a:r>
              <a:rPr lang="cs-CZ" dirty="0"/>
              <a:t>Inteligence a kognitivní schopnosti jsou kulturně podmíněné, není to přírodní „čistý“ jev , který lze neutrálně na kontextu měřit</a:t>
            </a:r>
          </a:p>
          <a:p>
            <a:r>
              <a:rPr lang="cs-CZ" dirty="0"/>
              <a:t>Vzniká otázka, kdo je zodpovědný za (ne)úspěšné vzdělávání?</a:t>
            </a:r>
          </a:p>
          <a:p>
            <a:pPr lvl="1"/>
            <a:r>
              <a:rPr lang="cs-CZ" dirty="0"/>
              <a:t>Stát?</a:t>
            </a:r>
          </a:p>
          <a:p>
            <a:pPr lvl="1"/>
            <a:r>
              <a:rPr lang="cs-CZ" dirty="0"/>
              <a:t>Politici?</a:t>
            </a:r>
          </a:p>
          <a:p>
            <a:pPr lvl="1"/>
            <a:r>
              <a:rPr lang="cs-CZ" dirty="0"/>
              <a:t>Žák?</a:t>
            </a:r>
          </a:p>
          <a:p>
            <a:pPr lvl="1"/>
            <a:r>
              <a:rPr lang="cs-CZ" dirty="0"/>
              <a:t>Rodiče?</a:t>
            </a:r>
          </a:p>
          <a:p>
            <a:pPr lvl="1"/>
            <a:r>
              <a:rPr lang="cs-CZ" dirty="0"/>
              <a:t>Učitelé?</a:t>
            </a:r>
          </a:p>
          <a:p>
            <a:r>
              <a:rPr lang="cs-CZ" dirty="0"/>
              <a:t>Takže o </a:t>
            </a:r>
            <a:r>
              <a:rPr lang="cs-CZ" b="1" dirty="0" err="1"/>
              <a:t>responsibilizaci</a:t>
            </a:r>
            <a:r>
              <a:rPr lang="cs-CZ" dirty="0"/>
              <a:t>…..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76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DDE07-9805-4966-9FDC-00E0621B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Kontext: zodpovědnost ve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B12B4F-8B88-4E2C-9E7C-E5B2FE0BB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– zodpovědnost sociálního státu</a:t>
            </a:r>
          </a:p>
          <a:p>
            <a:pPr lvl="1"/>
            <a:r>
              <a:rPr lang="cs-CZ" dirty="0"/>
              <a:t>klíčoví aktéři – politici, odbory, podniky</a:t>
            </a:r>
          </a:p>
          <a:p>
            <a:r>
              <a:rPr lang="cs-CZ" dirty="0"/>
              <a:t>Krize sociálního státu – 70. léta</a:t>
            </a:r>
          </a:p>
          <a:p>
            <a:pPr lvl="1"/>
            <a:r>
              <a:rPr lang="cs-CZ" dirty="0"/>
              <a:t>„demontování“ (</a:t>
            </a:r>
            <a:r>
              <a:rPr lang="en-US" dirty="0"/>
              <a:t>dismantling</a:t>
            </a:r>
            <a:r>
              <a:rPr lang="cs-CZ" dirty="0"/>
              <a:t>)</a:t>
            </a:r>
            <a:r>
              <a:rPr lang="en-US" dirty="0"/>
              <a:t> </a:t>
            </a:r>
            <a:r>
              <a:rPr lang="cs-CZ" dirty="0"/>
              <a:t>veřejných služeb a </a:t>
            </a:r>
            <a:r>
              <a:rPr lang="cs-CZ" b="1" dirty="0"/>
              <a:t>rostoucí sociální nejistota </a:t>
            </a:r>
          </a:p>
          <a:p>
            <a:pPr lvl="1"/>
            <a:r>
              <a:rPr lang="cs-CZ" dirty="0"/>
              <a:t>Rostoucí důležitost školních úspěchů</a:t>
            </a:r>
          </a:p>
          <a:p>
            <a:pPr lvl="1"/>
            <a:r>
              <a:rPr lang="cs-CZ" dirty="0"/>
              <a:t>Větší demokratizace školství vedla k </a:t>
            </a:r>
            <a:r>
              <a:rPr lang="cs-CZ" b="1" dirty="0"/>
              <a:t>novým formám „prestižnějších“ větví</a:t>
            </a:r>
            <a:r>
              <a:rPr lang="cs-CZ" dirty="0"/>
              <a:t> vzdělávání</a:t>
            </a:r>
          </a:p>
          <a:p>
            <a:pPr lvl="1"/>
            <a:r>
              <a:rPr lang="cs-CZ" dirty="0"/>
              <a:t>vliv na </a:t>
            </a:r>
            <a:r>
              <a:rPr lang="cs-CZ" b="1" dirty="0" err="1"/>
              <a:t>seberozumění</a:t>
            </a:r>
            <a:r>
              <a:rPr lang="cs-CZ" dirty="0"/>
              <a:t> dětí a studentů a jejich </a:t>
            </a:r>
            <a:r>
              <a:rPr lang="cs-CZ" b="1" dirty="0"/>
              <a:t>budování identity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b="1" dirty="0" err="1"/>
              <a:t>indivudualizace</a:t>
            </a:r>
            <a:endParaRPr lang="cs-CZ" b="1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0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B0B1F-82BE-4CAC-A674-D4236CD7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Sociologické uchopení posunů zodpovědnosti ve vzdělávání - </a:t>
            </a:r>
            <a:r>
              <a:rPr lang="cs-CZ" sz="4000" b="1" dirty="0"/>
              <a:t>Proces individualizované zodpovědnosti: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2F78AD-AD0D-4AB3-A035-A23C265F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 (1979 – </a:t>
            </a:r>
            <a:r>
              <a:rPr lang="cs-CZ" i="1" dirty="0"/>
              <a:t>Zrození biopolitiky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teorie </a:t>
            </a:r>
            <a:r>
              <a:rPr lang="cs-CZ" b="1" dirty="0"/>
              <a:t>lidského kapitálu </a:t>
            </a:r>
            <a:r>
              <a:rPr lang="cs-CZ" dirty="0"/>
              <a:t>(ekonomové od konce 50. let)</a:t>
            </a:r>
          </a:p>
          <a:p>
            <a:pPr lvl="2"/>
            <a:r>
              <a:rPr lang="cs-CZ" dirty="0"/>
              <a:t>Práce ne jako čas strávený prací, ale jako užívání kompetencí pro generování odměny</a:t>
            </a:r>
          </a:p>
          <a:p>
            <a:pPr lvl="2"/>
            <a:r>
              <a:rPr lang="cs-CZ" dirty="0"/>
              <a:t>Pro ekonomický blahobyt je nutná </a:t>
            </a:r>
            <a:r>
              <a:rPr lang="cs-CZ" b="1" dirty="0"/>
              <a:t>investice</a:t>
            </a:r>
            <a:r>
              <a:rPr lang="cs-CZ" dirty="0"/>
              <a:t> do lidského kapitálu</a:t>
            </a:r>
          </a:p>
          <a:p>
            <a:pPr lvl="2"/>
            <a:r>
              <a:rPr lang="cs-CZ" dirty="0"/>
              <a:t>Ekonomická interpretace v </a:t>
            </a:r>
            <a:r>
              <a:rPr lang="cs-CZ" b="1" dirty="0"/>
              <a:t>neekonomických oblastech</a:t>
            </a:r>
          </a:p>
          <a:p>
            <a:pPr lvl="1"/>
            <a:r>
              <a:rPr lang="cs-CZ" b="1" dirty="0"/>
              <a:t>homo </a:t>
            </a:r>
            <a:r>
              <a:rPr lang="cs-CZ" b="1" dirty="0" err="1"/>
              <a:t>oeconomicus</a:t>
            </a:r>
            <a:r>
              <a:rPr lang="cs-CZ" b="1" dirty="0"/>
              <a:t> </a:t>
            </a:r>
            <a:r>
              <a:rPr lang="cs-CZ" dirty="0"/>
              <a:t>– podnikatelem sebe samého</a:t>
            </a:r>
          </a:p>
          <a:p>
            <a:pPr lvl="2"/>
            <a:r>
              <a:rPr lang="cs-CZ" dirty="0"/>
              <a:t>Tradiční chápání: partner směny – konzument</a:t>
            </a:r>
          </a:p>
          <a:p>
            <a:pPr lvl="2"/>
            <a:r>
              <a:rPr lang="cs-CZ" dirty="0"/>
              <a:t>Nové chápání – ne tržní, ale podnikové</a:t>
            </a:r>
          </a:p>
          <a:p>
            <a:pPr lvl="2"/>
            <a:r>
              <a:rPr lang="cs-CZ" dirty="0"/>
              <a:t>Sociální etika podniku – </a:t>
            </a:r>
            <a:r>
              <a:rPr lang="cs-CZ" b="1" dirty="0"/>
              <a:t>zevšeobecnění podnikové formy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Ulrich Beck (1986 – </a:t>
            </a:r>
            <a:r>
              <a:rPr lang="cs-CZ" i="1" dirty="0"/>
              <a:t>Riziková společnost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Institucionalizace biografických vzorců </a:t>
            </a:r>
            <a:r>
              <a:rPr lang="cs-CZ" dirty="0"/>
              <a:t>vede k biografickým řešením systémových rozporů</a:t>
            </a:r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3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51852-4913-4C3B-9EAE-A469BFF1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je zodpovědnost individualizovaná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EE2DB2-0D24-450D-AFF4-947F7374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diskurzu </a:t>
            </a:r>
            <a:r>
              <a:rPr lang="cs-CZ" b="1" dirty="0"/>
              <a:t>podnikatel sebe sama</a:t>
            </a:r>
            <a:r>
              <a:rPr lang="cs-CZ" dirty="0"/>
              <a:t> je to jednotlivec, který je zodpovědný za výsledky</a:t>
            </a:r>
          </a:p>
          <a:p>
            <a:pPr lvl="1"/>
            <a:r>
              <a:rPr lang="cs-CZ" dirty="0"/>
              <a:t>Rodič – producent kvalitního lidského kapitálu – dítěte - </a:t>
            </a:r>
            <a:r>
              <a:rPr lang="en-US" dirty="0"/>
              <a:t>‘quality of early child care’</a:t>
            </a:r>
            <a:endParaRPr lang="cs-CZ" dirty="0"/>
          </a:p>
          <a:p>
            <a:pPr lvl="1"/>
            <a:r>
              <a:rPr lang="cs-CZ" dirty="0"/>
              <a:t>Učitel – producent kvalitně vzdělaného dítěte</a:t>
            </a:r>
          </a:p>
          <a:p>
            <a:pPr lvl="1"/>
            <a:r>
              <a:rPr lang="cs-CZ" dirty="0"/>
              <a:t>Žák – producent vlastního kvalitního života</a:t>
            </a:r>
          </a:p>
          <a:p>
            <a:pPr lvl="1"/>
            <a:endParaRPr lang="cs-CZ" dirty="0"/>
          </a:p>
          <a:p>
            <a:r>
              <a:rPr lang="cs-CZ" dirty="0"/>
              <a:t>V diskurzu „</a:t>
            </a:r>
            <a:r>
              <a:rPr lang="cs-CZ" b="1" dirty="0"/>
              <a:t>poskytovatel – klient</a:t>
            </a:r>
            <a:r>
              <a:rPr lang="cs-CZ" dirty="0"/>
              <a:t>“, je to klient, který je zodpovědný za výběr = žák, student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53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A5633-27CE-4401-B5FC-2449426B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diskurz vzdělávací politiky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B6AF54-C446-41D1-8384-CB6F76B7C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„</a:t>
            </a:r>
            <a:r>
              <a:rPr lang="en-GB" dirty="0"/>
              <a:t>I</a:t>
            </a:r>
            <a:r>
              <a:rPr lang="cs-CZ" dirty="0"/>
              <a:t> </a:t>
            </a:r>
            <a:r>
              <a:rPr lang="en-GB" dirty="0"/>
              <a:t>my</a:t>
            </a:r>
            <a:r>
              <a:rPr lang="cs-CZ" dirty="0"/>
              <a:t> </a:t>
            </a:r>
            <a:r>
              <a:rPr lang="en-GB" dirty="0" err="1"/>
              <a:t>si</a:t>
            </a:r>
            <a:r>
              <a:rPr lang="cs-CZ" dirty="0"/>
              <a:t> </a:t>
            </a:r>
            <a:r>
              <a:rPr lang="en-GB" dirty="0" err="1"/>
              <a:t>uvědomujeme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že</a:t>
            </a:r>
            <a:r>
              <a:rPr lang="cs-CZ" dirty="0"/>
              <a:t> </a:t>
            </a:r>
            <a:r>
              <a:rPr lang="en-GB" dirty="0"/>
              <a:t>je</a:t>
            </a:r>
            <a:r>
              <a:rPr lang="cs-CZ" dirty="0"/>
              <a:t> </a:t>
            </a:r>
            <a:r>
              <a:rPr lang="en-GB" dirty="0" err="1"/>
              <a:t>potřeba</a:t>
            </a:r>
            <a:r>
              <a:rPr lang="cs-CZ" dirty="0"/>
              <a:t> </a:t>
            </a:r>
            <a:r>
              <a:rPr lang="en-GB" dirty="0" err="1"/>
              <a:t>kurikulum</a:t>
            </a:r>
            <a:r>
              <a:rPr lang="cs-CZ" dirty="0"/>
              <a:t> </a:t>
            </a:r>
            <a:r>
              <a:rPr lang="en-GB" dirty="0"/>
              <a:t>stale</a:t>
            </a:r>
            <a:r>
              <a:rPr lang="cs-CZ" dirty="0"/>
              <a:t> </a:t>
            </a:r>
            <a:r>
              <a:rPr lang="en-GB" dirty="0" err="1"/>
              <a:t>přizpůsobovat</a:t>
            </a:r>
            <a:r>
              <a:rPr lang="cs-CZ" dirty="0"/>
              <a:t> </a:t>
            </a:r>
            <a:r>
              <a:rPr lang="en-GB" dirty="0" err="1"/>
              <a:t>současnému</a:t>
            </a:r>
            <a:r>
              <a:rPr lang="cs-CZ" dirty="0"/>
              <a:t> </a:t>
            </a:r>
            <a:r>
              <a:rPr lang="en-GB" dirty="0" err="1"/>
              <a:t>světu</a:t>
            </a:r>
            <a:r>
              <a:rPr lang="en-GB" dirty="0"/>
              <a:t>,</a:t>
            </a:r>
            <a:r>
              <a:rPr lang="cs-CZ" dirty="0"/>
              <a:t> j</a:t>
            </a:r>
            <a:r>
              <a:rPr lang="en-GB" dirty="0" err="1"/>
              <a:t>ehož</a:t>
            </a:r>
            <a:r>
              <a:rPr lang="cs-CZ" dirty="0"/>
              <a:t> </a:t>
            </a:r>
            <a:r>
              <a:rPr lang="en-GB" dirty="0" err="1"/>
              <a:t>stálou</a:t>
            </a:r>
            <a:r>
              <a:rPr lang="cs-CZ" dirty="0"/>
              <a:t> </a:t>
            </a:r>
            <a:r>
              <a:rPr lang="en-GB" dirty="0" err="1"/>
              <a:t>charakteristikou</a:t>
            </a:r>
            <a:r>
              <a:rPr lang="en-GB" dirty="0"/>
              <a:t>	je</a:t>
            </a:r>
            <a:r>
              <a:rPr lang="cs-CZ" dirty="0"/>
              <a:t> </a:t>
            </a:r>
            <a:r>
              <a:rPr lang="en-GB" dirty="0" err="1"/>
              <a:t>změna</a:t>
            </a:r>
            <a:r>
              <a:rPr lang="cs-CZ" dirty="0"/>
              <a:t> </a:t>
            </a:r>
            <a:r>
              <a:rPr lang="en-GB" dirty="0"/>
              <a:t>a</a:t>
            </a:r>
            <a:r>
              <a:rPr lang="cs-CZ" dirty="0"/>
              <a:t> </a:t>
            </a:r>
            <a:r>
              <a:rPr lang="en-GB" dirty="0" err="1"/>
              <a:t>kde</a:t>
            </a:r>
            <a:r>
              <a:rPr lang="cs-CZ" dirty="0"/>
              <a:t> </a:t>
            </a:r>
            <a:r>
              <a:rPr lang="en-GB" dirty="0" err="1"/>
              <a:t>učení</a:t>
            </a:r>
            <a:r>
              <a:rPr lang="cs-CZ" dirty="0"/>
              <a:t> </a:t>
            </a:r>
            <a:r>
              <a:rPr lang="en-GB" dirty="0" err="1"/>
              <a:t>nikdy</a:t>
            </a:r>
            <a:r>
              <a:rPr lang="cs-CZ" dirty="0"/>
              <a:t> </a:t>
            </a:r>
            <a:r>
              <a:rPr lang="en-GB" dirty="0" err="1"/>
              <a:t>nekončí</a:t>
            </a:r>
            <a:r>
              <a:rPr lang="en-GB" dirty="0"/>
              <a:t>.</a:t>
            </a:r>
            <a:r>
              <a:rPr lang="cs-CZ" dirty="0"/>
              <a:t>“</a:t>
            </a:r>
          </a:p>
          <a:p>
            <a:pPr algn="just"/>
            <a:r>
              <a:rPr lang="cs-CZ" dirty="0"/>
              <a:t>„</a:t>
            </a:r>
            <a:r>
              <a:rPr lang="en-GB" dirty="0"/>
              <a:t>V</a:t>
            </a:r>
            <a:r>
              <a:rPr lang="cs-CZ" dirty="0"/>
              <a:t> </a:t>
            </a:r>
            <a:r>
              <a:rPr lang="en-GB" dirty="0"/>
              <a:t>21.</a:t>
            </a:r>
            <a:r>
              <a:rPr lang="cs-CZ" dirty="0"/>
              <a:t> </a:t>
            </a:r>
            <a:r>
              <a:rPr lang="en-GB" dirty="0" err="1"/>
              <a:t>století</a:t>
            </a:r>
            <a:r>
              <a:rPr lang="cs-CZ" dirty="0"/>
              <a:t> </a:t>
            </a:r>
            <a:r>
              <a:rPr lang="en-GB" dirty="0" err="1"/>
              <a:t>však</a:t>
            </a:r>
            <a:r>
              <a:rPr lang="cs-CZ" dirty="0"/>
              <a:t> </a:t>
            </a:r>
            <a:r>
              <a:rPr lang="en-GB" dirty="0" err="1"/>
              <a:t>žáci</a:t>
            </a:r>
            <a:r>
              <a:rPr lang="cs-CZ" dirty="0"/>
              <a:t> </a:t>
            </a:r>
            <a:r>
              <a:rPr lang="en-GB" dirty="0" err="1"/>
              <a:t>budou</a:t>
            </a:r>
            <a:r>
              <a:rPr lang="cs-CZ" dirty="0"/>
              <a:t> </a:t>
            </a:r>
            <a:r>
              <a:rPr lang="en-GB" dirty="0" err="1"/>
              <a:t>muset</a:t>
            </a:r>
            <a:r>
              <a:rPr lang="cs-CZ" dirty="0"/>
              <a:t> </a:t>
            </a:r>
            <a:r>
              <a:rPr lang="en-GB" dirty="0" err="1"/>
              <a:t>odpovídat</a:t>
            </a:r>
            <a:r>
              <a:rPr lang="cs-CZ" dirty="0"/>
              <a:t> </a:t>
            </a:r>
            <a:r>
              <a:rPr lang="en-GB" dirty="0"/>
              <a:t>za</a:t>
            </a:r>
            <a:r>
              <a:rPr lang="cs-CZ" dirty="0"/>
              <a:t> </a:t>
            </a:r>
            <a:r>
              <a:rPr lang="en-GB" dirty="0" err="1"/>
              <a:t>své</a:t>
            </a:r>
            <a:r>
              <a:rPr lang="cs-CZ" dirty="0"/>
              <a:t> </a:t>
            </a:r>
            <a:r>
              <a:rPr lang="en-GB" dirty="0" err="1"/>
              <a:t>vlastní</a:t>
            </a:r>
            <a:r>
              <a:rPr lang="cs-CZ" dirty="0"/>
              <a:t> </a:t>
            </a:r>
            <a:r>
              <a:rPr lang="en-GB" dirty="0" err="1"/>
              <a:t>vzdělávání</a:t>
            </a:r>
            <a:r>
              <a:rPr lang="en-GB" dirty="0"/>
              <a:t>.</a:t>
            </a:r>
            <a:r>
              <a:rPr lang="cs-CZ" dirty="0"/>
              <a:t> </a:t>
            </a:r>
            <a:r>
              <a:rPr lang="en-GB" dirty="0"/>
              <a:t>Je</a:t>
            </a:r>
            <a:r>
              <a:rPr lang="cs-CZ" dirty="0"/>
              <a:t> </a:t>
            </a:r>
            <a:r>
              <a:rPr lang="en-GB" dirty="0" err="1"/>
              <a:t>třeba</a:t>
            </a:r>
            <a:r>
              <a:rPr lang="cs-CZ" dirty="0"/>
              <a:t> </a:t>
            </a:r>
            <a:r>
              <a:rPr lang="en-GB" dirty="0" err="1"/>
              <a:t>jim</a:t>
            </a:r>
            <a:r>
              <a:rPr lang="cs-CZ" dirty="0"/>
              <a:t> </a:t>
            </a:r>
            <a:r>
              <a:rPr lang="en-GB" dirty="0" err="1"/>
              <a:t>poskytnout</a:t>
            </a:r>
            <a:r>
              <a:rPr lang="cs-CZ" dirty="0"/>
              <a:t> </a:t>
            </a:r>
            <a:r>
              <a:rPr lang="en-GB" dirty="0" err="1"/>
              <a:t>jednoznačné</a:t>
            </a:r>
            <a:r>
              <a:rPr lang="cs-CZ" dirty="0"/>
              <a:t> </a:t>
            </a:r>
            <a:r>
              <a:rPr lang="en-GB" dirty="0" err="1"/>
              <a:t>vzdělávací</a:t>
            </a:r>
            <a:r>
              <a:rPr lang="cs-CZ" dirty="0"/>
              <a:t> </a:t>
            </a:r>
            <a:r>
              <a:rPr lang="en-GB" dirty="0" err="1"/>
              <a:t>cíle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tak</a:t>
            </a:r>
            <a:r>
              <a:rPr lang="cs-CZ" dirty="0"/>
              <a:t> </a:t>
            </a:r>
            <a:r>
              <a:rPr lang="en-GB" dirty="0"/>
              <a:t>aby</a:t>
            </a:r>
            <a:r>
              <a:rPr lang="cs-CZ" dirty="0"/>
              <a:t> </a:t>
            </a:r>
            <a:r>
              <a:rPr lang="en-GB" dirty="0" err="1"/>
              <a:t>velmi</a:t>
            </a:r>
            <a:r>
              <a:rPr lang="cs-CZ" dirty="0"/>
              <a:t> </a:t>
            </a:r>
            <a:r>
              <a:rPr lang="en-GB" dirty="0" err="1"/>
              <a:t>jasně</a:t>
            </a:r>
            <a:r>
              <a:rPr lang="cs-CZ" dirty="0"/>
              <a:t> </a:t>
            </a:r>
            <a:r>
              <a:rPr lang="en-GB" dirty="0" err="1"/>
              <a:t>pochopili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/>
              <a:t>co</a:t>
            </a:r>
            <a:r>
              <a:rPr lang="cs-CZ" dirty="0"/>
              <a:t> </a:t>
            </a:r>
            <a:r>
              <a:rPr lang="en-GB" dirty="0"/>
              <a:t>se</a:t>
            </a:r>
            <a:r>
              <a:rPr lang="cs-CZ" dirty="0"/>
              <a:t> </a:t>
            </a:r>
            <a:r>
              <a:rPr lang="en-GB" dirty="0"/>
              <a:t>od</a:t>
            </a:r>
            <a:r>
              <a:rPr lang="cs-CZ" dirty="0"/>
              <a:t> </a:t>
            </a:r>
            <a:r>
              <a:rPr lang="en-GB" dirty="0" err="1"/>
              <a:t>nich</a:t>
            </a:r>
            <a:r>
              <a:rPr lang="cs-CZ" dirty="0"/>
              <a:t> </a:t>
            </a:r>
            <a:r>
              <a:rPr lang="en-GB" dirty="0" err="1"/>
              <a:t>očekává</a:t>
            </a:r>
            <a:r>
              <a:rPr lang="cs-CZ" dirty="0"/>
              <a:t> </a:t>
            </a:r>
            <a:r>
              <a:rPr lang="en-GB" dirty="0"/>
              <a:t>a</a:t>
            </a:r>
            <a:r>
              <a:rPr lang="cs-CZ" dirty="0"/>
              <a:t> </a:t>
            </a:r>
            <a:r>
              <a:rPr lang="en-GB" dirty="0" err="1"/>
              <a:t>jak</a:t>
            </a:r>
            <a:r>
              <a:rPr lang="cs-CZ" dirty="0"/>
              <a:t> </a:t>
            </a:r>
            <a:r>
              <a:rPr lang="en-GB" dirty="0" err="1"/>
              <a:t>bude</a:t>
            </a:r>
            <a:r>
              <a:rPr lang="cs-CZ" dirty="0"/>
              <a:t> </a:t>
            </a:r>
            <a:r>
              <a:rPr lang="en-GB" dirty="0" err="1"/>
              <a:t>demonstrování</a:t>
            </a:r>
            <a:r>
              <a:rPr lang="cs-CZ" dirty="0"/>
              <a:t> </a:t>
            </a:r>
            <a:r>
              <a:rPr lang="en-GB" dirty="0" err="1"/>
              <a:t>kompetentnosti</a:t>
            </a:r>
            <a:r>
              <a:rPr lang="cs-CZ" dirty="0"/>
              <a:t> </a:t>
            </a:r>
            <a:r>
              <a:rPr lang="en-GB" dirty="0" err="1"/>
              <a:t>vypadat</a:t>
            </a:r>
            <a:r>
              <a:rPr lang="en-GB" dirty="0"/>
              <a:t>.</a:t>
            </a:r>
            <a:r>
              <a:rPr lang="cs-CZ" dirty="0"/>
              <a:t> </a:t>
            </a:r>
            <a:r>
              <a:rPr lang="en-GB" dirty="0" err="1"/>
              <a:t>Budou</a:t>
            </a:r>
            <a:r>
              <a:rPr lang="cs-CZ" dirty="0"/>
              <a:t> </a:t>
            </a:r>
            <a:r>
              <a:rPr lang="en-GB" dirty="0" err="1"/>
              <a:t>muset</a:t>
            </a:r>
            <a:r>
              <a:rPr lang="cs-CZ" dirty="0"/>
              <a:t> </a:t>
            </a:r>
            <a:r>
              <a:rPr lang="en-GB" dirty="0" err="1"/>
              <a:t>být</a:t>
            </a:r>
            <a:r>
              <a:rPr lang="cs-CZ" dirty="0"/>
              <a:t> </a:t>
            </a:r>
            <a:r>
              <a:rPr lang="en-GB" dirty="0" err="1"/>
              <a:t>schopni</a:t>
            </a:r>
            <a:r>
              <a:rPr lang="cs-CZ" dirty="0"/>
              <a:t> </a:t>
            </a:r>
            <a:r>
              <a:rPr lang="en-GB" dirty="0" err="1"/>
              <a:t>měřit</a:t>
            </a:r>
            <a:r>
              <a:rPr lang="cs-CZ" dirty="0"/>
              <a:t> </a:t>
            </a:r>
            <a:r>
              <a:rPr lang="en-GB" dirty="0"/>
              <a:t>a</a:t>
            </a:r>
            <a:r>
              <a:rPr lang="cs-CZ" dirty="0"/>
              <a:t> </a:t>
            </a:r>
            <a:r>
              <a:rPr lang="en-GB" dirty="0" err="1"/>
              <a:t>zaznamenávat</a:t>
            </a:r>
            <a:r>
              <a:rPr lang="cs-CZ" dirty="0"/>
              <a:t> </a:t>
            </a:r>
            <a:r>
              <a:rPr lang="en-GB" dirty="0" err="1"/>
              <a:t>své</a:t>
            </a:r>
            <a:r>
              <a:rPr lang="cs-CZ" dirty="0"/>
              <a:t> </a:t>
            </a:r>
            <a:r>
              <a:rPr lang="en-GB" dirty="0" err="1"/>
              <a:t>vlastní</a:t>
            </a:r>
            <a:r>
              <a:rPr lang="cs-CZ" dirty="0"/>
              <a:t> </a:t>
            </a:r>
            <a:r>
              <a:rPr lang="en-GB" dirty="0" err="1"/>
              <a:t>výsledky</a:t>
            </a:r>
            <a:r>
              <a:rPr lang="cs-CZ" dirty="0"/>
              <a:t> </a:t>
            </a:r>
            <a:r>
              <a:rPr lang="en-GB" dirty="0"/>
              <a:t>v</a:t>
            </a:r>
            <a:r>
              <a:rPr lang="cs-CZ" dirty="0"/>
              <a:t> </a:t>
            </a:r>
            <a:r>
              <a:rPr lang="en-GB" dirty="0" err="1"/>
              <a:t>hodnocení</a:t>
            </a:r>
            <a:r>
              <a:rPr lang="en-GB" dirty="0"/>
              <a:t>	a</a:t>
            </a:r>
            <a:r>
              <a:rPr lang="cs-CZ" dirty="0"/>
              <a:t> </a:t>
            </a:r>
            <a:r>
              <a:rPr lang="en-GB" dirty="0" err="1"/>
              <a:t>evaluovat</a:t>
            </a:r>
            <a:r>
              <a:rPr lang="cs-CZ" dirty="0"/>
              <a:t> </a:t>
            </a:r>
            <a:r>
              <a:rPr lang="en-GB" dirty="0" err="1"/>
              <a:t>svůj</a:t>
            </a:r>
            <a:r>
              <a:rPr lang="cs-CZ" dirty="0"/>
              <a:t> </a:t>
            </a:r>
            <a:r>
              <a:rPr lang="en-GB" dirty="0" err="1"/>
              <a:t>pokrok</a:t>
            </a:r>
            <a:r>
              <a:rPr lang="en-GB" dirty="0"/>
              <a:t>.</a:t>
            </a:r>
            <a:r>
              <a:rPr lang="cs-CZ" dirty="0"/>
              <a:t> </a:t>
            </a:r>
            <a:r>
              <a:rPr lang="en-GB" dirty="0" err="1"/>
              <a:t>Tím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že</a:t>
            </a:r>
            <a:r>
              <a:rPr lang="cs-CZ" dirty="0"/>
              <a:t> </a:t>
            </a:r>
            <a:r>
              <a:rPr lang="en-GB" dirty="0" err="1"/>
              <a:t>školy</a:t>
            </a:r>
            <a:r>
              <a:rPr lang="cs-CZ" dirty="0"/>
              <a:t> </a:t>
            </a:r>
            <a:r>
              <a:rPr lang="en-GB" dirty="0" err="1"/>
              <a:t>vyzvou</a:t>
            </a:r>
            <a:r>
              <a:rPr lang="cs-CZ" dirty="0"/>
              <a:t> </a:t>
            </a:r>
            <a:r>
              <a:rPr lang="en-GB" dirty="0"/>
              <a:t>a</a:t>
            </a:r>
            <a:r>
              <a:rPr lang="cs-CZ" dirty="0"/>
              <a:t> </a:t>
            </a:r>
            <a:r>
              <a:rPr lang="en-GB" dirty="0" err="1"/>
              <a:t>naučí</a:t>
            </a:r>
            <a:r>
              <a:rPr lang="cs-CZ" dirty="0"/>
              <a:t> </a:t>
            </a:r>
            <a:r>
              <a:rPr lang="en-GB" dirty="0" err="1"/>
              <a:t>žáky</a:t>
            </a:r>
            <a:r>
              <a:rPr lang="cs-CZ" dirty="0"/>
              <a:t> </a:t>
            </a:r>
            <a:r>
              <a:rPr lang="en-GB" dirty="0" err="1"/>
              <a:t>monitorovat</a:t>
            </a:r>
            <a:r>
              <a:rPr lang="cs-CZ" dirty="0"/>
              <a:t> </a:t>
            </a:r>
            <a:r>
              <a:rPr lang="en-GB" dirty="0"/>
              <a:t>a</a:t>
            </a:r>
            <a:r>
              <a:rPr lang="cs-CZ" dirty="0"/>
              <a:t> </a:t>
            </a:r>
            <a:r>
              <a:rPr lang="en-GB" dirty="0" err="1"/>
              <a:t>řídit</a:t>
            </a:r>
            <a:r>
              <a:rPr lang="cs-CZ" dirty="0"/>
              <a:t> </a:t>
            </a:r>
            <a:r>
              <a:rPr lang="en-GB" dirty="0" err="1"/>
              <a:t>vlastní</a:t>
            </a:r>
            <a:r>
              <a:rPr lang="cs-CZ" dirty="0"/>
              <a:t> </a:t>
            </a:r>
            <a:r>
              <a:rPr lang="en-GB" dirty="0" err="1"/>
              <a:t>vzdělávání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jim</a:t>
            </a:r>
            <a:r>
              <a:rPr lang="cs-CZ" dirty="0"/>
              <a:t> </a:t>
            </a:r>
            <a:r>
              <a:rPr lang="en-GB" dirty="0" err="1"/>
              <a:t>mohou</a:t>
            </a:r>
            <a:r>
              <a:rPr lang="cs-CZ" dirty="0"/>
              <a:t> </a:t>
            </a:r>
            <a:r>
              <a:rPr lang="en-GB" dirty="0" err="1"/>
              <a:t>pomoci</a:t>
            </a:r>
            <a:r>
              <a:rPr lang="cs-CZ" dirty="0"/>
              <a:t> </a:t>
            </a:r>
            <a:r>
              <a:rPr lang="en-GB" dirty="0"/>
              <a:t>k</a:t>
            </a:r>
            <a:r>
              <a:rPr lang="cs-CZ" dirty="0"/>
              <a:t> </a:t>
            </a:r>
            <a:r>
              <a:rPr lang="en-GB" dirty="0" err="1"/>
              <a:t>tomu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/>
              <a:t>aby</a:t>
            </a:r>
            <a:r>
              <a:rPr lang="cs-CZ" dirty="0"/>
              <a:t> </a:t>
            </a:r>
            <a:r>
              <a:rPr lang="en-GB" dirty="0"/>
              <a:t>se</a:t>
            </a:r>
            <a:r>
              <a:rPr lang="cs-CZ" dirty="0"/>
              <a:t> </a:t>
            </a:r>
            <a:r>
              <a:rPr lang="en-GB" dirty="0" err="1"/>
              <a:t>stali</a:t>
            </a:r>
            <a:r>
              <a:rPr lang="cs-CZ" dirty="0"/>
              <a:t> </a:t>
            </a:r>
            <a:r>
              <a:rPr lang="en-GB" dirty="0" err="1"/>
              <a:t>zodpovědnějšími</a:t>
            </a:r>
            <a:r>
              <a:rPr lang="cs-CZ" dirty="0"/>
              <a:t> </a:t>
            </a:r>
            <a:r>
              <a:rPr lang="en-GB" dirty="0"/>
              <a:t>za</a:t>
            </a:r>
            <a:r>
              <a:rPr lang="cs-CZ" dirty="0"/>
              <a:t> </a:t>
            </a:r>
            <a:r>
              <a:rPr lang="en-GB" dirty="0" err="1"/>
              <a:t>své</a:t>
            </a:r>
            <a:r>
              <a:rPr lang="cs-CZ" dirty="0"/>
              <a:t> </a:t>
            </a:r>
            <a:r>
              <a:rPr lang="en-GB" dirty="0" err="1"/>
              <a:t>učení</a:t>
            </a:r>
            <a:r>
              <a:rPr lang="en-GB" dirty="0"/>
              <a:t>.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22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04FAA-0426-41CC-AD55-0AA9553A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pro jednotlivce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0B2FBB-2F1E-4E80-936E-64538ADC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955623"/>
          </a:xfrm>
        </p:spPr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dirty="0"/>
              <a:t>Owing to the growing interest in grammar schools and the larger population of compulsory school pupils in the 1990s and 2000s (the children of baby boomers), </a:t>
            </a:r>
            <a:r>
              <a:rPr lang="en-US" b="1" dirty="0"/>
              <a:t>criteria for admission have been raised</a:t>
            </a:r>
            <a:r>
              <a:rPr lang="en-US" dirty="0"/>
              <a:t>. Under such circumstances it is </a:t>
            </a:r>
            <a:r>
              <a:rPr lang="en-US" b="1" dirty="0"/>
              <a:t>extremely difficult to be successful</a:t>
            </a:r>
            <a:r>
              <a:rPr lang="cs-CZ" b="1" dirty="0"/>
              <a:t>.</a:t>
            </a:r>
            <a:r>
              <a:rPr lang="cs-CZ" dirty="0"/>
              <a:t>“</a:t>
            </a:r>
          </a:p>
          <a:p>
            <a:r>
              <a:rPr lang="cs-CZ" dirty="0"/>
              <a:t>Diferenciace v připsaných </a:t>
            </a:r>
            <a:r>
              <a:rPr lang="cs-CZ" b="1" dirty="0"/>
              <a:t>symbolických statusech různých druhů škol</a:t>
            </a:r>
          </a:p>
          <a:p>
            <a:r>
              <a:rPr lang="cs-CZ" b="1" dirty="0"/>
              <a:t>Úzkost z neúspěchu</a:t>
            </a:r>
            <a:r>
              <a:rPr lang="cs-CZ" dirty="0"/>
              <a:t>, ze známkování….</a:t>
            </a:r>
          </a:p>
          <a:p>
            <a:r>
              <a:rPr lang="cs-CZ" dirty="0"/>
              <a:t>Škola silně ovlivňuje </a:t>
            </a:r>
            <a:r>
              <a:rPr lang="cs-CZ" b="1" dirty="0"/>
              <a:t>všechny sféry života </a:t>
            </a:r>
            <a:r>
              <a:rPr lang="cs-CZ" dirty="0"/>
              <a:t>(</a:t>
            </a:r>
            <a:r>
              <a:rPr lang="cs-CZ" i="1" dirty="0" err="1"/>
              <a:t>Schooled</a:t>
            </a:r>
            <a:r>
              <a:rPr lang="cs-CZ" i="1" dirty="0"/>
              <a:t> society </a:t>
            </a:r>
            <a:r>
              <a:rPr lang="cs-CZ" dirty="0" err="1"/>
              <a:t>Baker</a:t>
            </a:r>
            <a:r>
              <a:rPr lang="cs-CZ" dirty="0"/>
              <a:t> 2014) </a:t>
            </a:r>
          </a:p>
          <a:p>
            <a:r>
              <a:rPr lang="cs-CZ" dirty="0"/>
              <a:t>Vzdělání je </a:t>
            </a:r>
            <a:r>
              <a:rPr lang="cs-CZ" b="1" dirty="0"/>
              <a:t>břemeno</a:t>
            </a:r>
            <a:r>
              <a:rPr lang="cs-CZ" dirty="0"/>
              <a:t> (</a:t>
            </a:r>
            <a:r>
              <a:rPr lang="cs-CZ" dirty="0" err="1"/>
              <a:t>burden</a:t>
            </a:r>
            <a:r>
              <a:rPr lang="cs-CZ" dirty="0"/>
              <a:t>) – pro rodiče, učitele, žáky</a:t>
            </a:r>
          </a:p>
          <a:p>
            <a:r>
              <a:rPr lang="cs-CZ" dirty="0"/>
              <a:t>Začarovaný </a:t>
            </a:r>
            <a:r>
              <a:rPr lang="cs-CZ" b="1" dirty="0"/>
              <a:t>kruh zodpovědnosti a sebeobviňování 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3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B3A06-3BC8-44C1-9151-DD297AD9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! – </a:t>
            </a:r>
            <a:r>
              <a:rPr lang="cs-CZ" sz="4000" dirty="0"/>
              <a:t>nová norma „dobrého studenta“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AF8A2C-4B00-46C3-B3A3-40C45EA17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„</a:t>
            </a:r>
            <a:r>
              <a:rPr lang="en-US" dirty="0"/>
              <a:t>The ultimate fulfilment of the norm of the ‘good’ student is to become ‘the</a:t>
            </a:r>
            <a:r>
              <a:rPr lang="cs-CZ" dirty="0"/>
              <a:t> </a:t>
            </a:r>
            <a:r>
              <a:rPr lang="en-US" dirty="0"/>
              <a:t>best’.</a:t>
            </a:r>
            <a:r>
              <a:rPr lang="cs-CZ" dirty="0"/>
              <a:t>“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„</a:t>
            </a:r>
            <a:r>
              <a:rPr lang="en-US" dirty="0"/>
              <a:t>‘</a:t>
            </a:r>
            <a:r>
              <a:rPr lang="en-US" dirty="0" err="1"/>
              <a:t>BeTheBest</a:t>
            </a:r>
            <a:r>
              <a:rPr lang="en-US" dirty="0"/>
              <a:t>’, the name one of our young interviewees took for himself, </a:t>
            </a:r>
            <a:r>
              <a:rPr lang="en-US" dirty="0" err="1"/>
              <a:t>summarises</a:t>
            </a:r>
            <a:r>
              <a:rPr lang="en-US" dirty="0"/>
              <a:t> this principle of late capitalist societies. This principle demands </a:t>
            </a:r>
            <a:r>
              <a:rPr lang="en-US" b="1" dirty="0"/>
              <a:t>endless work</a:t>
            </a:r>
            <a:r>
              <a:rPr lang="en-US" dirty="0"/>
              <a:t>—at school and at the workplace, to improve oneself, to improve one’s image, to improve one’s personal relationships. ‘Be the best’ could be a hidden parental desire, which children understand as a demand, one which can never be met [e.g. </a:t>
            </a:r>
            <a:r>
              <a:rPr lang="en-US" dirty="0" err="1"/>
              <a:t>Lasch</a:t>
            </a:r>
            <a:r>
              <a:rPr lang="en-US" dirty="0"/>
              <a:t> 1991]. The child is subjected to the imperative of getting ahead of others, which implies a deep fear of being labelled a ‘loser’ or even a fear of being just ‘average’.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Čeplak</a:t>
            </a:r>
            <a:r>
              <a:rPr lang="cs-CZ" dirty="0"/>
              <a:t>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82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6D46D-D84B-4B80-BDB4-0B1328BE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Zvládání tlaku nové normy: podřízení a odpor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617D66-A4C9-478C-BEF1-CB3ED1F76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/>
          <a:lstStyle/>
          <a:p>
            <a:r>
              <a:rPr lang="cs-CZ" dirty="0" err="1"/>
              <a:t>Submission</a:t>
            </a:r>
            <a:r>
              <a:rPr lang="cs-CZ" dirty="0"/>
              <a:t> vs. resistence</a:t>
            </a:r>
          </a:p>
          <a:p>
            <a:r>
              <a:rPr lang="cs-CZ" dirty="0"/>
              <a:t>nová </a:t>
            </a:r>
            <a:r>
              <a:rPr lang="cs-CZ" dirty="0" err="1"/>
              <a:t>governmentalita</a:t>
            </a:r>
            <a:r>
              <a:rPr lang="cs-CZ" dirty="0"/>
              <a:t> – horizontální ovládání</a:t>
            </a:r>
          </a:p>
          <a:p>
            <a:pPr lvl="1"/>
            <a:r>
              <a:rPr lang="cs-CZ" dirty="0"/>
              <a:t>sebekontrola (</a:t>
            </a:r>
            <a:r>
              <a:rPr lang="cs-CZ" dirty="0" err="1"/>
              <a:t>Foucault</a:t>
            </a:r>
            <a:r>
              <a:rPr lang="cs-CZ" dirty="0"/>
              <a:t>) – dobrovolné podřízení</a:t>
            </a:r>
          </a:p>
          <a:p>
            <a:pPr lvl="1"/>
            <a:r>
              <a:rPr lang="cs-CZ" dirty="0"/>
              <a:t>strach z marginalizace</a:t>
            </a:r>
          </a:p>
          <a:p>
            <a:r>
              <a:rPr lang="cs-CZ" dirty="0"/>
              <a:t>„</a:t>
            </a:r>
            <a:r>
              <a:rPr lang="en-US" dirty="0"/>
              <a:t>school underachievement is also in fact a success of the system, since it must produce success and failure</a:t>
            </a:r>
            <a:r>
              <a:rPr lang="cs-CZ" dirty="0"/>
              <a:t>“</a:t>
            </a:r>
          </a:p>
          <a:p>
            <a:pPr lvl="1"/>
            <a:r>
              <a:rPr lang="cs-CZ" dirty="0" err="1"/>
              <a:t>rebelujicí</a:t>
            </a:r>
            <a:r>
              <a:rPr lang="cs-CZ" dirty="0"/>
              <a:t> mládí vs. strach ze sociálního selhání</a:t>
            </a:r>
          </a:p>
          <a:p>
            <a:pPr lvl="1"/>
            <a:r>
              <a:rPr lang="cs-CZ" dirty="0"/>
              <a:t>rezistence jako jediná logická volba těch, kteří neuspěli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20059</TotalTime>
  <Words>828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Současné problémy sociologie vzdělávání</vt:lpstr>
      <vt:lpstr>Závěr z minula…</vt:lpstr>
      <vt:lpstr>Kontext: zodpovědnost ve vzdělávání</vt:lpstr>
      <vt:lpstr>Sociologické uchopení posunů zodpovědnosti ve vzdělávání - Proces individualizované zodpovědnosti:</vt:lpstr>
      <vt:lpstr>Když je zodpovědnost individualizovaná</vt:lpstr>
      <vt:lpstr>Český diskurz vzdělávací politiky</vt:lpstr>
      <vt:lpstr>Důsledky pro jednotlivce</vt:lpstr>
      <vt:lpstr>Be the best! – nová norma „dobrého studenta“</vt:lpstr>
      <vt:lpstr>Zvládání tlaku nové normy: podřízení a odpor</vt:lpstr>
      <vt:lpstr>Závěr…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2019-12-04T15:10:28Z</dcterms:modified>
</cp:coreProperties>
</file>