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58" r:id="rId4"/>
    <p:sldId id="259" r:id="rId5"/>
    <p:sldId id="260" r:id="rId6"/>
    <p:sldId id="306" r:id="rId7"/>
    <p:sldId id="3030" r:id="rId8"/>
    <p:sldId id="3012" r:id="rId9"/>
    <p:sldId id="3013" r:id="rId10"/>
    <p:sldId id="3014" r:id="rId11"/>
    <p:sldId id="3011" r:id="rId12"/>
    <p:sldId id="307" r:id="rId13"/>
    <p:sldId id="261" r:id="rId14"/>
    <p:sldId id="266" r:id="rId15"/>
    <p:sldId id="267" r:id="rId16"/>
    <p:sldId id="268" r:id="rId17"/>
    <p:sldId id="298" r:id="rId18"/>
    <p:sldId id="3032" r:id="rId19"/>
    <p:sldId id="302" r:id="rId20"/>
    <p:sldId id="301" r:id="rId21"/>
    <p:sldId id="3017" r:id="rId22"/>
    <p:sldId id="3015" r:id="rId23"/>
    <p:sldId id="287" r:id="rId24"/>
    <p:sldId id="3016" r:id="rId25"/>
    <p:sldId id="3035" r:id="rId26"/>
    <p:sldId id="3036" r:id="rId27"/>
    <p:sldId id="3037" r:id="rId28"/>
    <p:sldId id="3038" r:id="rId29"/>
    <p:sldId id="3039" r:id="rId30"/>
    <p:sldId id="3040" r:id="rId31"/>
    <p:sldId id="3042" r:id="rId32"/>
    <p:sldId id="3041" r:id="rId33"/>
    <p:sldId id="3043" r:id="rId34"/>
    <p:sldId id="3044" r:id="rId35"/>
    <p:sldId id="3045" r:id="rId36"/>
    <p:sldId id="3046" r:id="rId37"/>
    <p:sldId id="3047" r:id="rId38"/>
    <p:sldId id="3048" r:id="rId39"/>
    <p:sldId id="3049" r:id="rId40"/>
    <p:sldId id="3050" r:id="rId41"/>
    <p:sldId id="3031" r:id="rId42"/>
    <p:sldId id="3018" r:id="rId43"/>
    <p:sldId id="3019" r:id="rId44"/>
    <p:sldId id="3020" r:id="rId45"/>
    <p:sldId id="3021" r:id="rId46"/>
    <p:sldId id="3025" r:id="rId47"/>
    <p:sldId id="3051" r:id="rId48"/>
    <p:sldId id="3052" r:id="rId49"/>
    <p:sldId id="3053" r:id="rId50"/>
    <p:sldId id="3054" r:id="rId51"/>
    <p:sldId id="3055" r:id="rId52"/>
    <p:sldId id="3057" r:id="rId53"/>
    <p:sldId id="3068" r:id="rId54"/>
    <p:sldId id="3060" r:id="rId55"/>
    <p:sldId id="3058" r:id="rId56"/>
    <p:sldId id="3059" r:id="rId57"/>
    <p:sldId id="3022" r:id="rId58"/>
    <p:sldId id="3061" r:id="rId59"/>
    <p:sldId id="3062" r:id="rId60"/>
    <p:sldId id="3063" r:id="rId61"/>
    <p:sldId id="3064" r:id="rId62"/>
    <p:sldId id="3065" r:id="rId63"/>
    <p:sldId id="1396" r:id="rId64"/>
    <p:sldId id="3066" r:id="rId65"/>
    <p:sldId id="3067" r:id="rId6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FFFF"/>
    <a:srgbClr val="57FFFF"/>
    <a:srgbClr val="00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03099-3F4B-4532-A578-88DA243AEDFC}" type="datetimeFigureOut">
              <a:rPr lang="cs-CZ" smtClean="0"/>
              <a:t>19.11.2024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C5059-5978-4FB8-9454-E65BDB2C51CC}" type="slidenum">
              <a:rPr lang="cs-CZ" smtClean="0"/>
              <a:t>‹#›</a:t>
            </a:fld>
            <a:endParaRPr lang="cs-CZ"/>
          </a:p>
        </p:txBody>
      </p:sp>
    </p:spTree>
    <p:extLst>
      <p:ext uri="{BB962C8B-B14F-4D97-AF65-F5344CB8AC3E}">
        <p14:creationId xmlns:p14="http://schemas.microsoft.com/office/powerpoint/2010/main" val="1117507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C000"/>
                </a:solidFill>
                <a:latin typeface="Calibri"/>
              </a:rPr>
              <a:t>Student voice: Everything about reality seems to be built perfectly in contradiction with every natural part of human existence. Oshun's verdict? We must be living on a prison planet and when we die we will return to our heart’s desire.</a:t>
            </a:r>
          </a:p>
        </p:txBody>
      </p:sp>
      <p:sp>
        <p:nvSpPr>
          <p:cNvPr id="4" name="Slide Number Placeholder 3"/>
          <p:cNvSpPr>
            <a:spLocks noGrp="1"/>
          </p:cNvSpPr>
          <p:nvPr>
            <p:ph type="sldNum" sz="quarter" idx="5"/>
          </p:nvPr>
        </p:nvSpPr>
        <p:spPr/>
        <p:txBody>
          <a:bodyPr/>
          <a:lstStyle/>
          <a:p>
            <a:fld id="{63F4E3FE-F49E-47C2-9957-016025C24ACF}" type="slidenum">
              <a:rPr lang="en-GB" smtClean="0"/>
              <a:t>11</a:t>
            </a:fld>
            <a:endParaRPr lang="en-GB"/>
          </a:p>
        </p:txBody>
      </p:sp>
    </p:spTree>
    <p:extLst>
      <p:ext uri="{BB962C8B-B14F-4D97-AF65-F5344CB8AC3E}">
        <p14:creationId xmlns:p14="http://schemas.microsoft.com/office/powerpoint/2010/main" val="253979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4E3FE-F49E-47C2-9957-016025C24ACF}" type="slidenum">
              <a:rPr lang="en-GB" smtClean="0"/>
              <a:t>59</a:t>
            </a:fld>
            <a:endParaRPr lang="en-GB"/>
          </a:p>
        </p:txBody>
      </p:sp>
    </p:spTree>
    <p:extLst>
      <p:ext uri="{BB962C8B-B14F-4D97-AF65-F5344CB8AC3E}">
        <p14:creationId xmlns:p14="http://schemas.microsoft.com/office/powerpoint/2010/main" val="294056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Ella Fitzgerald. 1965.</a:t>
            </a:r>
          </a:p>
        </p:txBody>
      </p:sp>
      <p:sp>
        <p:nvSpPr>
          <p:cNvPr id="4" name="Slide Number Placeholder 3"/>
          <p:cNvSpPr>
            <a:spLocks noGrp="1"/>
          </p:cNvSpPr>
          <p:nvPr>
            <p:ph type="sldNum" sz="quarter" idx="5"/>
          </p:nvPr>
        </p:nvSpPr>
        <p:spPr/>
        <p:txBody>
          <a:bodyPr/>
          <a:lstStyle/>
          <a:p>
            <a:fld id="{63F4E3FE-F49E-47C2-9957-016025C24ACF}" type="slidenum">
              <a:rPr lang="en-GB" smtClean="0"/>
              <a:t>60</a:t>
            </a:fld>
            <a:endParaRPr lang="en-GB"/>
          </a:p>
        </p:txBody>
      </p:sp>
    </p:spTree>
    <p:extLst>
      <p:ext uri="{BB962C8B-B14F-4D97-AF65-F5344CB8AC3E}">
        <p14:creationId xmlns:p14="http://schemas.microsoft.com/office/powerpoint/2010/main" val="1201911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got the call</a:t>
            </a:r>
          </a:p>
        </p:txBody>
      </p:sp>
      <p:sp>
        <p:nvSpPr>
          <p:cNvPr id="4" name="Slide Number Placeholder 3"/>
          <p:cNvSpPr>
            <a:spLocks noGrp="1"/>
          </p:cNvSpPr>
          <p:nvPr>
            <p:ph type="sldNum" sz="quarter" idx="5"/>
          </p:nvPr>
        </p:nvSpPr>
        <p:spPr/>
        <p:txBody>
          <a:bodyPr/>
          <a:lstStyle/>
          <a:p>
            <a:fld id="{63F4E3FE-F49E-47C2-9957-016025C24ACF}" type="slidenum">
              <a:rPr lang="en-GB" smtClean="0"/>
              <a:t>61</a:t>
            </a:fld>
            <a:endParaRPr lang="en-GB"/>
          </a:p>
        </p:txBody>
      </p:sp>
    </p:spTree>
    <p:extLst>
      <p:ext uri="{BB962C8B-B14F-4D97-AF65-F5344CB8AC3E}">
        <p14:creationId xmlns:p14="http://schemas.microsoft.com/office/powerpoint/2010/main" val="54781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philosopher, R.G. Collingwood (1889-1943)</a:t>
            </a:r>
          </a:p>
        </p:txBody>
      </p:sp>
      <p:sp>
        <p:nvSpPr>
          <p:cNvPr id="4" name="Slide Number Placeholder 3"/>
          <p:cNvSpPr>
            <a:spLocks noGrp="1"/>
          </p:cNvSpPr>
          <p:nvPr>
            <p:ph type="sldNum" sz="quarter" idx="5"/>
          </p:nvPr>
        </p:nvSpPr>
        <p:spPr/>
        <p:txBody>
          <a:bodyPr/>
          <a:lstStyle/>
          <a:p>
            <a:fld id="{63F4E3FE-F49E-47C2-9957-016025C24ACF}" type="slidenum">
              <a:rPr lang="en-GB" smtClean="0"/>
              <a:t>62</a:t>
            </a:fld>
            <a:endParaRPr lang="en-GB"/>
          </a:p>
        </p:txBody>
      </p:sp>
    </p:spTree>
    <p:extLst>
      <p:ext uri="{BB962C8B-B14F-4D97-AF65-F5344CB8AC3E}">
        <p14:creationId xmlns:p14="http://schemas.microsoft.com/office/powerpoint/2010/main" val="420681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73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8644F-5057-0F13-34E8-DABDB201E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F6AD-5834-8954-D206-61E9B7E59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7DB80-28C3-9E39-D540-DC16F68C2E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D7FCD8B-091B-AC79-8D70-55487F5DF4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173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heart’s longings</a:t>
            </a:r>
          </a:p>
          <a:p>
            <a:endParaRPr lang="en-US" dirty="0"/>
          </a:p>
        </p:txBody>
      </p:sp>
      <p:sp>
        <p:nvSpPr>
          <p:cNvPr id="4" name="Slide Number Placeholder 3"/>
          <p:cNvSpPr>
            <a:spLocks noGrp="1"/>
          </p:cNvSpPr>
          <p:nvPr>
            <p:ph type="sldNum" sz="quarter" idx="5"/>
          </p:nvPr>
        </p:nvSpPr>
        <p:spPr/>
        <p:txBody>
          <a:bodyPr/>
          <a:lstStyle/>
          <a:p>
            <a:fld id="{63F4E3FE-F49E-47C2-9957-016025C24ACF}" type="slidenum">
              <a:rPr lang="en-GB" smtClean="0"/>
              <a:t>65</a:t>
            </a:fld>
            <a:endParaRPr lang="en-GB"/>
          </a:p>
        </p:txBody>
      </p:sp>
    </p:spTree>
    <p:extLst>
      <p:ext uri="{BB962C8B-B14F-4D97-AF65-F5344CB8AC3E}">
        <p14:creationId xmlns:p14="http://schemas.microsoft.com/office/powerpoint/2010/main" val="84300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2F9FD7-4A7E-495B-A9F1-A38CBD89E42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9BBF12D-1C7F-44F9-8A21-AF60E554C8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D2F50CC-CA9A-43D2-8754-5A1D25EA5C4C}"/>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5" name="Zástupný symbol pro zápatí 4">
            <a:extLst>
              <a:ext uri="{FF2B5EF4-FFF2-40B4-BE49-F238E27FC236}">
                <a16:creationId xmlns:a16="http://schemas.microsoft.com/office/drawing/2014/main" id="{E908E75F-37B6-4D81-908E-69A543D9DD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0A14E23-5DA7-4D4A-9A1A-1D9470EDF179}"/>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262644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D502E-E8D7-46EE-8112-B072E6E881E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5818D10-59D2-4FD6-BAFD-AD70077F239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1D61DC-AD68-46FD-8B09-328FF55E5C67}"/>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5" name="Zástupný symbol pro zápatí 4">
            <a:extLst>
              <a:ext uri="{FF2B5EF4-FFF2-40B4-BE49-F238E27FC236}">
                <a16:creationId xmlns:a16="http://schemas.microsoft.com/office/drawing/2014/main" id="{AF0C5588-0469-48A1-BEA7-E3E67A4A0D8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B8A4E71-4379-4010-BEBB-1B792615259A}"/>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310579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F59141C-01CB-4611-B608-0EFCF49D96F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DAE3B44-B825-4064-93D0-58E991F0071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81E9CE8-BB8C-47BE-A820-72CE4007F78B}"/>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5" name="Zástupný symbol pro zápatí 4">
            <a:extLst>
              <a:ext uri="{FF2B5EF4-FFF2-40B4-BE49-F238E27FC236}">
                <a16:creationId xmlns:a16="http://schemas.microsoft.com/office/drawing/2014/main" id="{41BD5B68-E211-465B-BA01-D56DEAC4509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7ACBD6-FB7F-4AA6-A11F-AEBABFDF2F53}"/>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412656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3DB6E-B079-410D-99D1-96F73B8C1F1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B8A5262-7651-416C-890C-AF451B95C4D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C2BF8D3-B8B5-48D8-B8EE-8D0569113C02}"/>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5" name="Zástupný symbol pro zápatí 4">
            <a:extLst>
              <a:ext uri="{FF2B5EF4-FFF2-40B4-BE49-F238E27FC236}">
                <a16:creationId xmlns:a16="http://schemas.microsoft.com/office/drawing/2014/main" id="{FB32B7E3-309E-4AC3-9B41-084A0A1EC1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5A18B1A-1E38-4994-8E52-E0463F112799}"/>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80522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98476-4DBD-44E1-85A0-7F0E6C35F9F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24288A7-8DE9-43E6-9E7B-0B7337E391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500B028-3572-4E6C-989A-1D28958DF6FA}"/>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5" name="Zástupný symbol pro zápatí 4">
            <a:extLst>
              <a:ext uri="{FF2B5EF4-FFF2-40B4-BE49-F238E27FC236}">
                <a16:creationId xmlns:a16="http://schemas.microsoft.com/office/drawing/2014/main" id="{4D750FEB-BE7A-497C-838F-CE2A2A9D8FE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AA0D5DB-0D1A-4323-9C64-172DDF2E0685}"/>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138950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62D499-962D-447B-B1A5-2D9E8B1088D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78D122B-C21C-4F2D-A5CE-0D266A59CB4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831541F-CF30-4FCE-80D7-051D2F0DCB3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A705489-ED00-4183-BAD1-9B33571E829E}"/>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6" name="Zástupný symbol pro zápatí 5">
            <a:extLst>
              <a:ext uri="{FF2B5EF4-FFF2-40B4-BE49-F238E27FC236}">
                <a16:creationId xmlns:a16="http://schemas.microsoft.com/office/drawing/2014/main" id="{54E5876F-BDBA-4C7D-8F65-FDD16897F12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D1BC04B-6B36-4039-B5C8-912C65D6D176}"/>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3259820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9FF1FE-0C52-43A5-B0DA-8751328B67B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84EC5F5-1D59-4AC7-BE65-B858E2237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A69771F-39C5-44A5-B6E4-262376DD2F4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087B56A-CA9B-4A68-BED3-F4948B187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98E48AD-DB23-49F9-BA57-39ABB057598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D3A668E-41AC-4A38-A604-331F5FD145C5}"/>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8" name="Zástupný symbol pro zápatí 7">
            <a:extLst>
              <a:ext uri="{FF2B5EF4-FFF2-40B4-BE49-F238E27FC236}">
                <a16:creationId xmlns:a16="http://schemas.microsoft.com/office/drawing/2014/main" id="{5E4B1EAF-C6C6-4C35-B0C4-937D8F24058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45C942F-0626-4D0F-A8A9-080517053608}"/>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11635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18ECB6-1FE1-4A28-B92C-81E64C3796D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7476DED-F5A2-415D-9144-3E5B4AB0D055}"/>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4" name="Zástupný symbol pro zápatí 3">
            <a:extLst>
              <a:ext uri="{FF2B5EF4-FFF2-40B4-BE49-F238E27FC236}">
                <a16:creationId xmlns:a16="http://schemas.microsoft.com/office/drawing/2014/main" id="{5AF8EC88-10F3-4B04-A56C-6EFB3A7F90A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CF5BB7D-772D-4093-A612-3D24A10FDADD}"/>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2064556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B2C0DE5-F6A4-4F83-B5CC-5E4D0E73A41C}"/>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3" name="Zástupný symbol pro zápatí 2">
            <a:extLst>
              <a:ext uri="{FF2B5EF4-FFF2-40B4-BE49-F238E27FC236}">
                <a16:creationId xmlns:a16="http://schemas.microsoft.com/office/drawing/2014/main" id="{D51A5E02-018B-43C3-9D9C-5B48B609C3D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0C4B4DF-D5FA-44D8-B500-456B1D372A0E}"/>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426397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26ADED-596A-437C-85DD-6F869E0DEBD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B870215-DA73-4B53-92B0-FBFCDA3DD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E07C4BA-2704-4DC3-947A-B4E8D7E36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3B756CD-ADB7-4E34-A545-0A7EDAF231B5}"/>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6" name="Zástupný symbol pro zápatí 5">
            <a:extLst>
              <a:ext uri="{FF2B5EF4-FFF2-40B4-BE49-F238E27FC236}">
                <a16:creationId xmlns:a16="http://schemas.microsoft.com/office/drawing/2014/main" id="{3DE60888-FAE2-48AD-84C2-96A970D1C4B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4AAB00-8208-4682-92DA-3CC3676AD519}"/>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202463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4145C-946E-4367-8343-FBDB0140510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40E8BD2-3654-471C-B2D6-348E2916C7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0B376D9-43F9-4B39-BAB1-499F2AA2D4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9D6ADD0-ECE7-4492-A66B-7335B10ADF37}"/>
              </a:ext>
            </a:extLst>
          </p:cNvPr>
          <p:cNvSpPr>
            <a:spLocks noGrp="1"/>
          </p:cNvSpPr>
          <p:nvPr>
            <p:ph type="dt" sz="half" idx="10"/>
          </p:nvPr>
        </p:nvSpPr>
        <p:spPr/>
        <p:txBody>
          <a:bodyPr/>
          <a:lstStyle/>
          <a:p>
            <a:fld id="{09E1831C-5D79-4368-9A52-85F00979D32F}" type="datetimeFigureOut">
              <a:rPr lang="cs-CZ" smtClean="0"/>
              <a:t>19.11.2024</a:t>
            </a:fld>
            <a:endParaRPr lang="cs-CZ"/>
          </a:p>
        </p:txBody>
      </p:sp>
      <p:sp>
        <p:nvSpPr>
          <p:cNvPr id="6" name="Zástupný symbol pro zápatí 5">
            <a:extLst>
              <a:ext uri="{FF2B5EF4-FFF2-40B4-BE49-F238E27FC236}">
                <a16:creationId xmlns:a16="http://schemas.microsoft.com/office/drawing/2014/main" id="{C611A688-5716-4DFE-88C0-1CD8410A6B2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9EBB47C-4157-453B-89A0-899E87BABCF8}"/>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178697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76860A3-F3F4-4F4A-81A3-F6D7FA711A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DD21F89-12FF-488A-8B81-379B1539B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897BA80-1A70-4F53-8D0D-61E72AE4D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1831C-5D79-4368-9A52-85F00979D32F}" type="datetimeFigureOut">
              <a:rPr lang="cs-CZ" smtClean="0"/>
              <a:t>19.11.2024</a:t>
            </a:fld>
            <a:endParaRPr lang="cs-CZ"/>
          </a:p>
        </p:txBody>
      </p:sp>
      <p:sp>
        <p:nvSpPr>
          <p:cNvPr id="5" name="Zástupný symbol pro zápatí 4">
            <a:extLst>
              <a:ext uri="{FF2B5EF4-FFF2-40B4-BE49-F238E27FC236}">
                <a16:creationId xmlns:a16="http://schemas.microsoft.com/office/drawing/2014/main" id="{D3BE6010-FF27-4AE7-90D0-308E9B14A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B12D9AB-0DF5-43BC-883D-9E52486B2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317C7-AB62-419E-A03F-528B5BD16A38}" type="slidenum">
              <a:rPr lang="cs-CZ" smtClean="0"/>
              <a:t>‹#›</a:t>
            </a:fld>
            <a:endParaRPr lang="cs-CZ"/>
          </a:p>
        </p:txBody>
      </p:sp>
    </p:spTree>
    <p:extLst>
      <p:ext uri="{BB962C8B-B14F-4D97-AF65-F5344CB8AC3E}">
        <p14:creationId xmlns:p14="http://schemas.microsoft.com/office/powerpoint/2010/main" val="241375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jqa5kNNaMlc?feature=oembed" TargetMode="Externa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BDF1E2-500A-4886-85D0-199597DF761A}"/>
              </a:ext>
            </a:extLst>
          </p:cNvPr>
          <p:cNvSpPr>
            <a:spLocks noGrp="1"/>
          </p:cNvSpPr>
          <p:nvPr>
            <p:ph type="ctrTitle"/>
          </p:nvPr>
        </p:nvSpPr>
        <p:spPr>
          <a:xfrm>
            <a:off x="158620" y="1122363"/>
            <a:ext cx="11887200" cy="2387600"/>
          </a:xfrm>
        </p:spPr>
        <p:txBody>
          <a:bodyPr>
            <a:normAutofit fontScale="90000"/>
          </a:bodyPr>
          <a:lstStyle/>
          <a:p>
            <a:r>
              <a:rPr lang="en-US" b="1" dirty="0"/>
              <a:t>Care of the Soul: In Antiquity and Today</a:t>
            </a:r>
            <a:br>
              <a:rPr lang="cs-CZ" b="1" dirty="0"/>
            </a:br>
            <a:br>
              <a:rPr lang="cs-CZ" sz="2200" dirty="0"/>
            </a:br>
            <a:r>
              <a:rPr lang="cs-CZ" dirty="0"/>
              <a:t>2</a:t>
            </a:r>
            <a:br>
              <a:rPr lang="cs-CZ" dirty="0"/>
            </a:br>
            <a:r>
              <a:rPr lang="en-US" sz="4000" dirty="0"/>
              <a:t>The seeking for personality and integrity in different cultures</a:t>
            </a:r>
            <a:endParaRPr lang="cs-CZ" sz="4000" dirty="0"/>
          </a:p>
        </p:txBody>
      </p:sp>
      <p:sp>
        <p:nvSpPr>
          <p:cNvPr id="3" name="Podnadpis 2">
            <a:extLst>
              <a:ext uri="{FF2B5EF4-FFF2-40B4-BE49-F238E27FC236}">
                <a16:creationId xmlns:a16="http://schemas.microsoft.com/office/drawing/2014/main" id="{651BAB50-92AE-414D-8928-D86BB83A0B0F}"/>
              </a:ext>
            </a:extLst>
          </p:cNvPr>
          <p:cNvSpPr>
            <a:spLocks noGrp="1"/>
          </p:cNvSpPr>
          <p:nvPr>
            <p:ph type="subTitle" idx="1"/>
          </p:nvPr>
        </p:nvSpPr>
        <p:spPr>
          <a:xfrm>
            <a:off x="1524000" y="3602038"/>
            <a:ext cx="9878008" cy="1655762"/>
          </a:xfrm>
        </p:spPr>
        <p:txBody>
          <a:bodyPr>
            <a:normAutofit/>
          </a:bodyPr>
          <a:lstStyle/>
          <a:p>
            <a:pPr algn="r"/>
            <a:endParaRPr lang="cs-CZ" sz="3600" dirty="0"/>
          </a:p>
          <a:p>
            <a:pPr algn="r"/>
            <a:r>
              <a:rPr lang="cs-CZ" sz="3600" dirty="0"/>
              <a:t>Zuzana Svobodová, </a:t>
            </a:r>
            <a:r>
              <a:rPr lang="cs-CZ" sz="3600" dirty="0" err="1"/>
              <a:t>Adhip</a:t>
            </a:r>
            <a:r>
              <a:rPr lang="cs-CZ" sz="3600" dirty="0"/>
              <a:t> </a:t>
            </a:r>
            <a:r>
              <a:rPr lang="cs-CZ" sz="3600" dirty="0" err="1"/>
              <a:t>Rawal</a:t>
            </a:r>
            <a:endParaRPr lang="cs-CZ" sz="3600" dirty="0"/>
          </a:p>
        </p:txBody>
      </p:sp>
    </p:spTree>
    <p:extLst>
      <p:ext uri="{BB962C8B-B14F-4D97-AF65-F5344CB8AC3E}">
        <p14:creationId xmlns:p14="http://schemas.microsoft.com/office/powerpoint/2010/main" val="379611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45878D-9AB6-DEBC-1049-29762EAA3903}"/>
              </a:ext>
            </a:extLst>
          </p:cNvPr>
          <p:cNvSpPr>
            <a:spLocks noGrp="1"/>
          </p:cNvSpPr>
          <p:nvPr>
            <p:ph type="title"/>
          </p:nvPr>
        </p:nvSpPr>
        <p:spPr>
          <a:xfrm>
            <a:off x="373166" y="18255"/>
            <a:ext cx="10515600" cy="1325563"/>
          </a:xfrm>
        </p:spPr>
        <p:txBody>
          <a:bodyPr/>
          <a:lstStyle/>
          <a:p>
            <a:r>
              <a:rPr lang="cs-CZ" dirty="0"/>
              <a:t>A</a:t>
            </a:r>
            <a:r>
              <a:rPr lang="en-US" dirty="0" err="1"/>
              <a:t>pproach</a:t>
            </a:r>
            <a:r>
              <a:rPr lang="cs-CZ" dirty="0"/>
              <a:t>es</a:t>
            </a:r>
            <a:r>
              <a:rPr lang="en-US" dirty="0"/>
              <a:t> to</a:t>
            </a:r>
            <a:r>
              <a:rPr lang="cs-CZ" dirty="0"/>
              <a:t> </a:t>
            </a:r>
            <a:r>
              <a:rPr lang="cs-CZ" dirty="0" err="1"/>
              <a:t>textual</a:t>
            </a:r>
            <a:r>
              <a:rPr lang="cs-CZ" dirty="0"/>
              <a:t> </a:t>
            </a:r>
            <a:r>
              <a:rPr lang="cs-CZ" dirty="0" err="1"/>
              <a:t>interpretation</a:t>
            </a:r>
            <a:endParaRPr lang="en-CA" dirty="0"/>
          </a:p>
        </p:txBody>
      </p:sp>
      <p:sp>
        <p:nvSpPr>
          <p:cNvPr id="3" name="Zástupný obsah 2">
            <a:extLst>
              <a:ext uri="{FF2B5EF4-FFF2-40B4-BE49-F238E27FC236}">
                <a16:creationId xmlns:a16="http://schemas.microsoft.com/office/drawing/2014/main" id="{B0C7006F-0820-DD09-E1A8-3C5FDFD7A247}"/>
              </a:ext>
            </a:extLst>
          </p:cNvPr>
          <p:cNvSpPr>
            <a:spLocks noGrp="1"/>
          </p:cNvSpPr>
          <p:nvPr>
            <p:ph idx="1"/>
          </p:nvPr>
        </p:nvSpPr>
        <p:spPr>
          <a:xfrm>
            <a:off x="0" y="914399"/>
            <a:ext cx="12192000" cy="5925345"/>
          </a:xfrm>
        </p:spPr>
        <p:txBody>
          <a:bodyPr>
            <a:normAutofit fontScale="77500" lnSpcReduction="20000"/>
          </a:bodyPr>
          <a:lstStyle/>
          <a:p>
            <a:pPr>
              <a:lnSpc>
                <a:spcPct val="120000"/>
              </a:lnSpc>
              <a:spcBef>
                <a:spcPts val="0"/>
              </a:spcBef>
            </a:pPr>
            <a:r>
              <a:rPr lang="en-CA" dirty="0"/>
              <a:t>structural-semiotic</a:t>
            </a:r>
            <a:r>
              <a:rPr lang="cs-CZ" dirty="0"/>
              <a:t> (</a:t>
            </a:r>
            <a:r>
              <a:rPr lang="cs-CZ" dirty="0" err="1"/>
              <a:t>genre</a:t>
            </a:r>
            <a:r>
              <a:rPr lang="cs-CZ" dirty="0"/>
              <a:t>, </a:t>
            </a:r>
            <a:r>
              <a:rPr lang="cs-CZ" dirty="0" err="1"/>
              <a:t>form</a:t>
            </a:r>
            <a:r>
              <a:rPr lang="cs-CZ" dirty="0"/>
              <a:t>; </a:t>
            </a:r>
            <a:r>
              <a:rPr lang="en-US" dirty="0"/>
              <a:t>text representation as a coherent whole of interrelated elements</a:t>
            </a:r>
            <a:r>
              <a:rPr lang="cs-CZ" dirty="0"/>
              <a:t>, </a:t>
            </a:r>
            <a:r>
              <a:rPr lang="cs-CZ" dirty="0" err="1"/>
              <a:t>patterns</a:t>
            </a:r>
            <a:r>
              <a:rPr lang="cs-CZ" dirty="0"/>
              <a:t> </a:t>
            </a:r>
            <a:r>
              <a:rPr lang="cs-CZ" dirty="0" err="1"/>
              <a:t>etc</a:t>
            </a:r>
            <a:r>
              <a:rPr lang="cs-CZ" dirty="0"/>
              <a:t>.) / </a:t>
            </a:r>
            <a:r>
              <a:rPr lang="cs-CZ" dirty="0" err="1"/>
              <a:t>cf</a:t>
            </a:r>
            <a:r>
              <a:rPr lang="cs-CZ" dirty="0"/>
              <a:t>. </a:t>
            </a:r>
            <a:r>
              <a:rPr lang="cs-CZ" dirty="0" err="1"/>
              <a:t>Aristotle</a:t>
            </a:r>
            <a:r>
              <a:rPr lang="cs-CZ" dirty="0"/>
              <a:t>: </a:t>
            </a:r>
            <a:r>
              <a:rPr lang="cs-CZ" dirty="0" err="1"/>
              <a:t>form</a:t>
            </a:r>
            <a:r>
              <a:rPr lang="cs-CZ" dirty="0"/>
              <a:t>, </a:t>
            </a:r>
            <a:r>
              <a:rPr lang="cs-CZ" dirty="0" err="1"/>
              <a:t>material</a:t>
            </a:r>
            <a:r>
              <a:rPr lang="cs-CZ" dirty="0"/>
              <a:t> (</a:t>
            </a:r>
            <a:r>
              <a:rPr lang="en-US" dirty="0"/>
              <a:t>the formal cause, the material cause</a:t>
            </a:r>
            <a:r>
              <a:rPr lang="cs-CZ" dirty="0"/>
              <a:t>)</a:t>
            </a:r>
            <a:r>
              <a:rPr lang="en-US" dirty="0"/>
              <a:t> </a:t>
            </a:r>
            <a:endParaRPr lang="cs-CZ" dirty="0"/>
          </a:p>
          <a:p>
            <a:pPr>
              <a:lnSpc>
                <a:spcPct val="120000"/>
              </a:lnSpc>
              <a:spcBef>
                <a:spcPts val="0"/>
              </a:spcBef>
            </a:pPr>
            <a:r>
              <a:rPr lang="en-CA" dirty="0"/>
              <a:t>content</a:t>
            </a:r>
            <a:r>
              <a:rPr lang="cs-CZ" dirty="0"/>
              <a:t> / </a:t>
            </a:r>
            <a:r>
              <a:rPr lang="cs-CZ" dirty="0" err="1"/>
              <a:t>cf</a:t>
            </a:r>
            <a:r>
              <a:rPr lang="cs-CZ" dirty="0"/>
              <a:t>. </a:t>
            </a:r>
            <a:r>
              <a:rPr lang="cs-CZ" dirty="0" err="1"/>
              <a:t>Aristotle</a:t>
            </a:r>
            <a:r>
              <a:rPr lang="cs-CZ" dirty="0"/>
              <a:t>: </a:t>
            </a:r>
            <a:r>
              <a:rPr lang="cs-CZ" dirty="0" err="1"/>
              <a:t>Gr</a:t>
            </a:r>
            <a:r>
              <a:rPr lang="cs-CZ" dirty="0"/>
              <a:t>. </a:t>
            </a:r>
            <a:r>
              <a:rPr lang="cs-CZ" cap="small" dirty="0" err="1"/>
              <a:t>arche</a:t>
            </a:r>
            <a:r>
              <a:rPr lang="cs-CZ" dirty="0"/>
              <a:t>, </a:t>
            </a:r>
            <a:r>
              <a:rPr lang="cs-CZ" cap="small" dirty="0" err="1"/>
              <a:t>telos</a:t>
            </a:r>
            <a:r>
              <a:rPr lang="cs-CZ" dirty="0"/>
              <a:t> (</a:t>
            </a:r>
            <a:r>
              <a:rPr lang="en-US" dirty="0"/>
              <a:t>the efficient cause, and the final cause)</a:t>
            </a:r>
          </a:p>
          <a:p>
            <a:pPr marL="0" indent="0">
              <a:lnSpc>
                <a:spcPct val="120000"/>
              </a:lnSpc>
              <a:spcBef>
                <a:spcPts val="0"/>
              </a:spcBef>
              <a:buNone/>
            </a:pPr>
            <a:r>
              <a:rPr lang="en-CA" dirty="0"/>
              <a:t>“</a:t>
            </a:r>
            <a:r>
              <a:rPr lang="en-US" b="1" dirty="0"/>
              <a:t>For we do not think that we know a thing until we are acquainted with its primary conditions or first principles</a:t>
            </a:r>
            <a:r>
              <a:rPr lang="en-CA" dirty="0"/>
              <a:t>” </a:t>
            </a:r>
            <a:r>
              <a:rPr lang="cs-CZ" dirty="0"/>
              <a:t>(</a:t>
            </a:r>
            <a:r>
              <a:rPr lang="cs-CZ" dirty="0" err="1"/>
              <a:t>Aristotle</a:t>
            </a:r>
            <a:r>
              <a:rPr lang="cs-CZ" dirty="0"/>
              <a:t>, </a:t>
            </a:r>
            <a:r>
              <a:rPr lang="en-CA" i="1" dirty="0"/>
              <a:t>Ph</a:t>
            </a:r>
            <a:r>
              <a:rPr lang="cs-CZ" i="1" dirty="0"/>
              <a:t>y</a:t>
            </a:r>
            <a:r>
              <a:rPr lang="en-CA" i="1" dirty="0"/>
              <a:t>s</a:t>
            </a:r>
            <a:r>
              <a:rPr lang="cs-CZ" i="1" dirty="0" err="1"/>
              <a:t>ics</a:t>
            </a:r>
            <a:r>
              <a:rPr lang="cs-CZ" i="1" dirty="0"/>
              <a:t> </a:t>
            </a:r>
            <a:r>
              <a:rPr lang="cs-CZ" dirty="0"/>
              <a:t>184a13)</a:t>
            </a:r>
          </a:p>
          <a:p>
            <a:pPr marL="0" indent="0">
              <a:lnSpc>
                <a:spcPct val="120000"/>
              </a:lnSpc>
              <a:spcBef>
                <a:spcPts val="0"/>
              </a:spcBef>
              <a:buNone/>
            </a:pPr>
            <a:endParaRPr lang="cs-CZ" sz="1000" dirty="0"/>
          </a:p>
          <a:p>
            <a:pPr>
              <a:lnSpc>
                <a:spcPct val="120000"/>
              </a:lnSpc>
              <a:spcBef>
                <a:spcPts val="0"/>
              </a:spcBef>
            </a:pPr>
            <a:r>
              <a:rPr lang="cs-CZ" dirty="0" err="1"/>
              <a:t>meaning</a:t>
            </a:r>
            <a:r>
              <a:rPr lang="cs-CZ" dirty="0"/>
              <a:t>, </a:t>
            </a:r>
            <a:r>
              <a:rPr lang="cs-CZ" dirty="0" err="1"/>
              <a:t>significance</a:t>
            </a:r>
            <a:r>
              <a:rPr lang="cs-CZ" dirty="0"/>
              <a:t>, </a:t>
            </a:r>
            <a:r>
              <a:rPr lang="cs-CZ" dirty="0" err="1"/>
              <a:t>value</a:t>
            </a:r>
            <a:r>
              <a:rPr lang="cs-CZ" dirty="0"/>
              <a:t> (</a:t>
            </a:r>
            <a:r>
              <a:rPr lang="cs-CZ" dirty="0" err="1"/>
              <a:t>evaluation</a:t>
            </a:r>
            <a:r>
              <a:rPr lang="cs-CZ" dirty="0"/>
              <a:t>), </a:t>
            </a:r>
            <a:r>
              <a:rPr lang="cs-CZ" dirty="0" err="1"/>
              <a:t>importance</a:t>
            </a:r>
            <a:r>
              <a:rPr lang="cs-CZ" dirty="0"/>
              <a:t>, relevance, ...</a:t>
            </a:r>
          </a:p>
          <a:p>
            <a:pPr>
              <a:lnSpc>
                <a:spcPct val="120000"/>
              </a:lnSpc>
              <a:spcBef>
                <a:spcPts val="0"/>
              </a:spcBef>
            </a:pPr>
            <a:r>
              <a:rPr lang="cs-CZ" dirty="0" err="1"/>
              <a:t>sense</a:t>
            </a:r>
            <a:r>
              <a:rPr lang="cs-CZ" dirty="0"/>
              <a:t>, </a:t>
            </a:r>
            <a:r>
              <a:rPr lang="cs-CZ" dirty="0" err="1"/>
              <a:t>purpose</a:t>
            </a:r>
            <a:endParaRPr lang="cs-CZ" dirty="0"/>
          </a:p>
          <a:p>
            <a:pPr marL="0" indent="0">
              <a:lnSpc>
                <a:spcPct val="120000"/>
              </a:lnSpc>
              <a:spcBef>
                <a:spcPts val="0"/>
              </a:spcBef>
              <a:buNone/>
            </a:pPr>
            <a:endParaRPr lang="cs-CZ" sz="1000" dirty="0"/>
          </a:p>
          <a:p>
            <a:pPr>
              <a:lnSpc>
                <a:spcPct val="120000"/>
              </a:lnSpc>
              <a:spcBef>
                <a:spcPts val="0"/>
              </a:spcBef>
            </a:pPr>
            <a:r>
              <a:rPr lang="cs-CZ" dirty="0"/>
              <a:t>(</a:t>
            </a:r>
            <a:r>
              <a:rPr lang="en-US" dirty="0"/>
              <a:t>potential</a:t>
            </a:r>
            <a:r>
              <a:rPr lang="cs-CZ" dirty="0"/>
              <a:t>)</a:t>
            </a:r>
            <a:r>
              <a:rPr lang="en-US" dirty="0"/>
              <a:t> infinity of textual interpretation</a:t>
            </a:r>
            <a:r>
              <a:rPr lang="cs-CZ" dirty="0"/>
              <a:t>, </a:t>
            </a:r>
            <a:r>
              <a:rPr lang="en-US" dirty="0"/>
              <a:t>impossibility of two identical </a:t>
            </a:r>
            <a:r>
              <a:rPr lang="cs-CZ" dirty="0" err="1"/>
              <a:t>textual</a:t>
            </a:r>
            <a:r>
              <a:rPr lang="cs-CZ" dirty="0"/>
              <a:t> </a:t>
            </a:r>
            <a:r>
              <a:rPr lang="en-US" dirty="0"/>
              <a:t>interpretations</a:t>
            </a:r>
            <a:r>
              <a:rPr lang="cs-CZ" dirty="0"/>
              <a:t>, </a:t>
            </a:r>
            <a:r>
              <a:rPr lang="cs-CZ" dirty="0" err="1"/>
              <a:t>openness</a:t>
            </a:r>
            <a:r>
              <a:rPr lang="cs-CZ" dirty="0"/>
              <a:t> to </a:t>
            </a:r>
            <a:r>
              <a:rPr lang="cs-CZ" dirty="0" err="1"/>
              <a:t>multiple</a:t>
            </a:r>
            <a:r>
              <a:rPr lang="cs-CZ" dirty="0"/>
              <a:t> </a:t>
            </a:r>
            <a:r>
              <a:rPr lang="cs-CZ" dirty="0" err="1"/>
              <a:t>interpretations</a:t>
            </a:r>
            <a:endParaRPr lang="cs-CZ" dirty="0"/>
          </a:p>
          <a:p>
            <a:pPr>
              <a:lnSpc>
                <a:spcPct val="120000"/>
              </a:lnSpc>
              <a:spcBef>
                <a:spcPts val="0"/>
              </a:spcBef>
            </a:pPr>
            <a:r>
              <a:rPr lang="en-US" dirty="0"/>
              <a:t>freedom and the possibility of self-expression to</a:t>
            </a:r>
            <a:r>
              <a:rPr lang="cs-CZ" dirty="0"/>
              <a:t>/</a:t>
            </a:r>
            <a:r>
              <a:rPr lang="cs-CZ" dirty="0" err="1"/>
              <a:t>of</a:t>
            </a:r>
            <a:r>
              <a:rPr lang="en-US" dirty="0"/>
              <a:t> the interpreter</a:t>
            </a:r>
            <a:endParaRPr lang="cs-CZ" dirty="0"/>
          </a:p>
          <a:p>
            <a:pPr>
              <a:lnSpc>
                <a:spcPct val="120000"/>
              </a:lnSpc>
              <a:spcBef>
                <a:spcPts val="0"/>
              </a:spcBef>
            </a:pPr>
            <a:endParaRPr lang="en-CA" sz="1000" dirty="0"/>
          </a:p>
          <a:p>
            <a:pPr>
              <a:lnSpc>
                <a:spcPct val="120000"/>
              </a:lnSpc>
              <a:spcBef>
                <a:spcPts val="0"/>
              </a:spcBef>
            </a:pPr>
            <a:r>
              <a:rPr lang="en-CA" dirty="0"/>
              <a:t>a</a:t>
            </a:r>
            <a:r>
              <a:rPr lang="cs-CZ" dirty="0" err="1"/>
              <a:t>ppropria</a:t>
            </a:r>
            <a:r>
              <a:rPr lang="en-CA" dirty="0" err="1"/>
              <a:t>tenes</a:t>
            </a:r>
            <a:r>
              <a:rPr lang="cs-CZ" dirty="0"/>
              <a:t>s (</a:t>
            </a:r>
            <a:r>
              <a:rPr lang="cs-CZ" dirty="0" err="1"/>
              <a:t>adequacy</a:t>
            </a:r>
            <a:r>
              <a:rPr lang="cs-CZ" dirty="0"/>
              <a:t>), </a:t>
            </a:r>
            <a:r>
              <a:rPr lang="en-US" dirty="0"/>
              <a:t>adequateness to reality, trueness and completeness of demonstrated </a:t>
            </a:r>
            <a:r>
              <a:rPr lang="cs-CZ" dirty="0" err="1"/>
              <a:t>phenomena</a:t>
            </a:r>
            <a:r>
              <a:rPr lang="cs-CZ" dirty="0"/>
              <a:t>, </a:t>
            </a:r>
            <a:r>
              <a:rPr lang="cs-CZ" dirty="0" err="1"/>
              <a:t>exactness</a:t>
            </a:r>
            <a:r>
              <a:rPr lang="cs-CZ" dirty="0"/>
              <a:t> (</a:t>
            </a:r>
            <a:r>
              <a:rPr lang="cs-CZ" dirty="0" err="1"/>
              <a:t>verification</a:t>
            </a:r>
            <a:r>
              <a:rPr lang="cs-CZ" dirty="0"/>
              <a:t>, </a:t>
            </a:r>
            <a:r>
              <a:rPr lang="cs-CZ" dirty="0" err="1"/>
              <a:t>veracity</a:t>
            </a:r>
            <a:r>
              <a:rPr lang="cs-CZ" dirty="0"/>
              <a:t>; </a:t>
            </a:r>
            <a:r>
              <a:rPr lang="en-US" dirty="0"/>
              <a:t>consider</a:t>
            </a:r>
            <a:r>
              <a:rPr lang="cs-CZ" dirty="0" err="1"/>
              <a:t>ing</a:t>
            </a:r>
            <a:r>
              <a:rPr lang="cs-CZ" dirty="0"/>
              <a:t> </a:t>
            </a:r>
            <a:r>
              <a:rPr lang="en-US" dirty="0"/>
              <a:t>limit</a:t>
            </a:r>
            <a:r>
              <a:rPr lang="cs-CZ" dirty="0"/>
              <a:t>s</a:t>
            </a:r>
            <a:r>
              <a:rPr lang="en-US" dirty="0"/>
              <a:t> of scientific exactness</a:t>
            </a:r>
            <a:r>
              <a:rPr lang="cs-CZ" dirty="0"/>
              <a:t>), </a:t>
            </a:r>
            <a:r>
              <a:rPr lang="cs-CZ" dirty="0" err="1"/>
              <a:t>clarity</a:t>
            </a:r>
            <a:r>
              <a:rPr lang="cs-CZ" dirty="0"/>
              <a:t> (</a:t>
            </a:r>
            <a:r>
              <a:rPr lang="cs-CZ" dirty="0" err="1"/>
              <a:t>clearness</a:t>
            </a:r>
            <a:r>
              <a:rPr lang="cs-CZ" dirty="0"/>
              <a:t>, lucidity, </a:t>
            </a:r>
            <a:r>
              <a:rPr lang="en-US" dirty="0"/>
              <a:t>brightness, distinctness</a:t>
            </a:r>
            <a:r>
              <a:rPr lang="cs-CZ" dirty="0"/>
              <a:t>), </a:t>
            </a:r>
            <a:r>
              <a:rPr lang="cs-CZ" dirty="0" err="1"/>
              <a:t>transparency</a:t>
            </a:r>
            <a:r>
              <a:rPr lang="cs-CZ" dirty="0"/>
              <a:t>, integrity, relevance (</a:t>
            </a:r>
            <a:r>
              <a:rPr lang="cs-CZ" dirty="0" err="1"/>
              <a:t>relatability</a:t>
            </a:r>
            <a:r>
              <a:rPr lang="cs-CZ" dirty="0"/>
              <a:t> to </a:t>
            </a:r>
            <a:r>
              <a:rPr lang="cs-CZ" dirty="0" err="1"/>
              <a:t>the</a:t>
            </a:r>
            <a:r>
              <a:rPr lang="cs-CZ" dirty="0"/>
              <a:t> text, </a:t>
            </a:r>
            <a:r>
              <a:rPr lang="cs-CZ" dirty="0" err="1"/>
              <a:t>context</a:t>
            </a:r>
            <a:r>
              <a:rPr lang="cs-CZ" dirty="0"/>
              <a:t>, ...), originality, </a:t>
            </a:r>
            <a:r>
              <a:rPr lang="cs-CZ" dirty="0" err="1"/>
              <a:t>deepness</a:t>
            </a:r>
            <a:r>
              <a:rPr lang="cs-CZ" dirty="0"/>
              <a:t> (</a:t>
            </a:r>
            <a:r>
              <a:rPr lang="cs-CZ" dirty="0" err="1"/>
              <a:t>interpretable</a:t>
            </a:r>
            <a:r>
              <a:rPr lang="cs-CZ" dirty="0"/>
              <a:t> “</a:t>
            </a:r>
            <a:r>
              <a:rPr lang="cs-CZ" dirty="0" err="1"/>
              <a:t>rigid</a:t>
            </a:r>
            <a:r>
              <a:rPr lang="cs-CZ" dirty="0"/>
              <a:t>” </a:t>
            </a:r>
            <a:r>
              <a:rPr lang="cs-CZ" dirty="0" err="1"/>
              <a:t>or</a:t>
            </a:r>
            <a:r>
              <a:rPr lang="cs-CZ" dirty="0"/>
              <a:t> “</a:t>
            </a:r>
            <a:r>
              <a:rPr lang="cs-CZ" dirty="0" err="1"/>
              <a:t>flexible</a:t>
            </a:r>
            <a:r>
              <a:rPr lang="cs-CZ" dirty="0"/>
              <a:t>” text), ...</a:t>
            </a:r>
          </a:p>
          <a:p>
            <a:pPr>
              <a:lnSpc>
                <a:spcPct val="120000"/>
              </a:lnSpc>
              <a:spcBef>
                <a:spcPts val="0"/>
              </a:spcBef>
            </a:pPr>
            <a:r>
              <a:rPr lang="cs-CZ" dirty="0" err="1"/>
              <a:t>textual</a:t>
            </a:r>
            <a:r>
              <a:rPr lang="cs-CZ" dirty="0"/>
              <a:t> </a:t>
            </a:r>
            <a:r>
              <a:rPr lang="cs-CZ" dirty="0" err="1"/>
              <a:t>imagery</a:t>
            </a:r>
            <a:r>
              <a:rPr lang="cs-CZ" dirty="0"/>
              <a:t> (</a:t>
            </a:r>
            <a:r>
              <a:rPr lang="en-US" dirty="0"/>
              <a:t>symbol, metaphor, allusion</a:t>
            </a:r>
            <a:r>
              <a:rPr lang="cs-CZ" dirty="0"/>
              <a:t>)</a:t>
            </a:r>
          </a:p>
        </p:txBody>
      </p:sp>
    </p:spTree>
    <p:extLst>
      <p:ext uri="{BB962C8B-B14F-4D97-AF65-F5344CB8AC3E}">
        <p14:creationId xmlns:p14="http://schemas.microsoft.com/office/powerpoint/2010/main" val="214297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e River Silhouette photo and picture">
            <a:extLst>
              <a:ext uri="{FF2B5EF4-FFF2-40B4-BE49-F238E27FC236}">
                <a16:creationId xmlns:a16="http://schemas.microsoft.com/office/drawing/2014/main" id="{52ABDCF7-6C0C-25F6-0C16-13DEC2CA4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47" r="11972" b="-1"/>
          <a:stretch/>
        </p:blipFill>
        <p:spPr bwMode="auto">
          <a:xfrm>
            <a:off x="16238" y="738672"/>
            <a:ext cx="8175109" cy="61302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1ED44E-5B05-D760-8022-312146946797}"/>
              </a:ext>
            </a:extLst>
          </p:cNvPr>
          <p:cNvSpPr>
            <a:spLocks noGrp="1"/>
          </p:cNvSpPr>
          <p:nvPr>
            <p:ph idx="1"/>
          </p:nvPr>
        </p:nvSpPr>
        <p:spPr>
          <a:xfrm>
            <a:off x="128951" y="5290457"/>
            <a:ext cx="7949682" cy="1474237"/>
          </a:xfrm>
        </p:spPr>
        <p:txBody>
          <a:bodyPr anchor="ctr">
            <a:normAutofit lnSpcReduction="10000"/>
          </a:bodyPr>
          <a:lstStyle/>
          <a:p>
            <a:pPr marL="0" indent="0" algn="ctr">
              <a:buNone/>
            </a:pPr>
            <a:br>
              <a:rPr lang="en-US" sz="1700" i="1" dirty="0">
                <a:solidFill>
                  <a:srgbClr val="FFC000"/>
                </a:solidFill>
              </a:rPr>
            </a:br>
            <a:endParaRPr lang="en-US" sz="1700" i="1" dirty="0">
              <a:solidFill>
                <a:srgbClr val="FFC000"/>
              </a:solidFill>
            </a:endParaRPr>
          </a:p>
          <a:p>
            <a:pPr marL="0" indent="0" algn="ctr">
              <a:buNone/>
            </a:pPr>
            <a:r>
              <a:rPr lang="en-US" sz="1700" i="1" dirty="0">
                <a:solidFill>
                  <a:srgbClr val="FFC000"/>
                </a:solidFill>
              </a:rPr>
              <a:t>Man is in need of a symbolic life…but we have no symbolic life…only the symbolic life can express the need of the soul – the daily need of the soul, mind you! And because people have no such thing, they can never step out of the mill – this awful, grinding, banal life in which they are “nothing but</a:t>
            </a:r>
            <a:r>
              <a:rPr lang="en-US" sz="1700" dirty="0">
                <a:solidFill>
                  <a:srgbClr val="FFC000"/>
                </a:solidFill>
              </a:rPr>
              <a:t>” – Jung (1954)</a:t>
            </a:r>
          </a:p>
          <a:p>
            <a:pPr marL="0" indent="0">
              <a:buNone/>
            </a:pPr>
            <a:endParaRPr lang="en-US" sz="1700" dirty="0"/>
          </a:p>
          <a:p>
            <a:endParaRPr lang="en-US" sz="1700" dirty="0"/>
          </a:p>
        </p:txBody>
      </p:sp>
      <p:pic>
        <p:nvPicPr>
          <p:cNvPr id="4" name="Picture 3">
            <a:extLst>
              <a:ext uri="{FF2B5EF4-FFF2-40B4-BE49-F238E27FC236}">
                <a16:creationId xmlns:a16="http://schemas.microsoft.com/office/drawing/2014/main" id="{13851973-92B3-445D-3151-49E9CD2F1A16}"/>
              </a:ext>
            </a:extLst>
          </p:cNvPr>
          <p:cNvPicPr>
            <a:picLocks noChangeAspect="1"/>
          </p:cNvPicPr>
          <p:nvPr/>
        </p:nvPicPr>
        <p:blipFill>
          <a:blip r:embed="rId4"/>
          <a:srcRect l="5480" r="7263" b="-1"/>
          <a:stretch/>
        </p:blipFill>
        <p:spPr>
          <a:xfrm>
            <a:off x="8191347" y="-1"/>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81235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AA7DD-9A11-4325-81A8-CF657D21ACB7}"/>
              </a:ext>
            </a:extLst>
          </p:cNvPr>
          <p:cNvSpPr>
            <a:spLocks noGrp="1"/>
          </p:cNvSpPr>
          <p:nvPr>
            <p:ph type="title"/>
          </p:nvPr>
        </p:nvSpPr>
        <p:spPr>
          <a:xfrm>
            <a:off x="2853266" y="1330325"/>
            <a:ext cx="6485467" cy="1325563"/>
          </a:xfrm>
        </p:spPr>
        <p:txBody>
          <a:bodyPr/>
          <a:lstStyle/>
          <a:p>
            <a:r>
              <a:rPr lang="cs-CZ" dirty="0" err="1"/>
              <a:t>Motivation</a:t>
            </a:r>
            <a:r>
              <a:rPr lang="cs-CZ" dirty="0"/>
              <a:t>(s) </a:t>
            </a:r>
            <a:r>
              <a:rPr lang="cs-CZ" dirty="0" err="1"/>
              <a:t>for</a:t>
            </a:r>
            <a:r>
              <a:rPr lang="cs-CZ" dirty="0"/>
              <a:t> </a:t>
            </a:r>
            <a:r>
              <a:rPr lang="cs-CZ" dirty="0" err="1"/>
              <a:t>the</a:t>
            </a:r>
            <a:r>
              <a:rPr lang="cs-CZ" dirty="0"/>
              <a:t> </a:t>
            </a:r>
            <a:r>
              <a:rPr lang="cs-CZ" dirty="0" err="1"/>
              <a:t>course</a:t>
            </a:r>
            <a:endParaRPr lang="cs-CZ" dirty="0"/>
          </a:p>
        </p:txBody>
      </p:sp>
    </p:spTree>
    <p:extLst>
      <p:ext uri="{BB962C8B-B14F-4D97-AF65-F5344CB8AC3E}">
        <p14:creationId xmlns:p14="http://schemas.microsoft.com/office/powerpoint/2010/main" val="151961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49E7E-F9EF-4F50-B269-11896F364629}"/>
              </a:ext>
            </a:extLst>
          </p:cNvPr>
          <p:cNvSpPr>
            <a:spLocks noGrp="1"/>
          </p:cNvSpPr>
          <p:nvPr>
            <p:ph type="title"/>
          </p:nvPr>
        </p:nvSpPr>
        <p:spPr/>
        <p:txBody>
          <a:bodyPr/>
          <a:lstStyle/>
          <a:p>
            <a:r>
              <a:rPr lang="cs-CZ" dirty="0"/>
              <a:t>Care as:</a:t>
            </a:r>
          </a:p>
        </p:txBody>
      </p:sp>
      <p:sp>
        <p:nvSpPr>
          <p:cNvPr id="3" name="Zástupný obsah 2">
            <a:extLst>
              <a:ext uri="{FF2B5EF4-FFF2-40B4-BE49-F238E27FC236}">
                <a16:creationId xmlns:a16="http://schemas.microsoft.com/office/drawing/2014/main" id="{44F9102D-FF5A-444E-B09B-B33FB81308F7}"/>
              </a:ext>
            </a:extLst>
          </p:cNvPr>
          <p:cNvSpPr>
            <a:spLocks noGrp="1"/>
          </p:cNvSpPr>
          <p:nvPr>
            <p:ph idx="1"/>
          </p:nvPr>
        </p:nvSpPr>
        <p:spPr/>
        <p:txBody>
          <a:bodyPr/>
          <a:lstStyle/>
          <a:p>
            <a:r>
              <a:rPr lang="en-GB" dirty="0"/>
              <a:t>con</a:t>
            </a:r>
            <a:r>
              <a:rPr lang="cs-CZ" dirty="0"/>
              <a:t>n</a:t>
            </a:r>
            <a:r>
              <a:rPr lang="en-GB" dirty="0" err="1"/>
              <a:t>ection</a:t>
            </a:r>
            <a:r>
              <a:rPr lang="en-GB" dirty="0"/>
              <a:t> (people and nature, culture and nature)</a:t>
            </a:r>
          </a:p>
          <a:p>
            <a:r>
              <a:rPr lang="cs-CZ" dirty="0"/>
              <a:t>L. </a:t>
            </a:r>
            <a:r>
              <a:rPr lang="en-GB" dirty="0" err="1"/>
              <a:t>cultura</a:t>
            </a:r>
            <a:r>
              <a:rPr lang="en-GB" dirty="0"/>
              <a:t> / care</a:t>
            </a:r>
          </a:p>
          <a:p>
            <a:r>
              <a:rPr lang="en-GB" dirty="0"/>
              <a:t>soul / Gr. psyche, L. anima / principle of life / movement</a:t>
            </a:r>
          </a:p>
        </p:txBody>
      </p:sp>
    </p:spTree>
    <p:extLst>
      <p:ext uri="{BB962C8B-B14F-4D97-AF65-F5344CB8AC3E}">
        <p14:creationId xmlns:p14="http://schemas.microsoft.com/office/powerpoint/2010/main" val="2375183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439152-AF9F-4341-8008-B93E7DE88A73}"/>
              </a:ext>
            </a:extLst>
          </p:cNvPr>
          <p:cNvSpPr>
            <a:spLocks noGrp="1"/>
          </p:cNvSpPr>
          <p:nvPr>
            <p:ph type="title"/>
          </p:nvPr>
        </p:nvSpPr>
        <p:spPr/>
        <p:txBody>
          <a:bodyPr/>
          <a:lstStyle/>
          <a:p>
            <a:r>
              <a:rPr lang="cs-CZ" dirty="0" err="1"/>
              <a:t>Symbols</a:t>
            </a:r>
            <a:endParaRPr lang="cs-CZ" dirty="0"/>
          </a:p>
        </p:txBody>
      </p:sp>
      <p:sp>
        <p:nvSpPr>
          <p:cNvPr id="3" name="Zástupný obsah 2">
            <a:extLst>
              <a:ext uri="{FF2B5EF4-FFF2-40B4-BE49-F238E27FC236}">
                <a16:creationId xmlns:a16="http://schemas.microsoft.com/office/drawing/2014/main" id="{52F29AAC-1F40-4A6A-8C62-1992971A280A}"/>
              </a:ext>
            </a:extLst>
          </p:cNvPr>
          <p:cNvSpPr>
            <a:spLocks noGrp="1"/>
          </p:cNvSpPr>
          <p:nvPr>
            <p:ph idx="1"/>
          </p:nvPr>
        </p:nvSpPr>
        <p:spPr/>
        <p:txBody>
          <a:bodyPr/>
          <a:lstStyle/>
          <a:p>
            <a:r>
              <a:rPr lang="cs-CZ" dirty="0" err="1"/>
              <a:t>signs</a:t>
            </a:r>
            <a:endParaRPr lang="cs-CZ" dirty="0"/>
          </a:p>
          <a:p>
            <a:r>
              <a:rPr lang="cs-CZ" dirty="0" err="1"/>
              <a:t>power</a:t>
            </a:r>
            <a:endParaRPr lang="cs-CZ" dirty="0"/>
          </a:p>
          <a:p>
            <a:r>
              <a:rPr lang="cs-CZ" dirty="0" err="1"/>
              <a:t>language</a:t>
            </a:r>
            <a:r>
              <a:rPr lang="cs-CZ" dirty="0"/>
              <a:t>(s)</a:t>
            </a:r>
          </a:p>
          <a:p>
            <a:r>
              <a:rPr lang="cs-CZ" dirty="0" err="1"/>
              <a:t>meaning</a:t>
            </a:r>
            <a:r>
              <a:rPr lang="cs-CZ" dirty="0"/>
              <a:t>(s)</a:t>
            </a:r>
          </a:p>
          <a:p>
            <a:r>
              <a:rPr lang="cs-CZ" dirty="0" err="1"/>
              <a:t>interpretation</a:t>
            </a:r>
            <a:r>
              <a:rPr lang="cs-CZ" dirty="0"/>
              <a:t>(s)</a:t>
            </a:r>
          </a:p>
          <a:p>
            <a:endParaRPr lang="cs-CZ" dirty="0"/>
          </a:p>
        </p:txBody>
      </p:sp>
    </p:spTree>
    <p:extLst>
      <p:ext uri="{BB962C8B-B14F-4D97-AF65-F5344CB8AC3E}">
        <p14:creationId xmlns:p14="http://schemas.microsoft.com/office/powerpoint/2010/main" val="306497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EB64CB-FAA5-4EC0-A416-E0B69A0241BE}"/>
              </a:ext>
            </a:extLst>
          </p:cNvPr>
          <p:cNvSpPr>
            <a:spLocks noGrp="1"/>
          </p:cNvSpPr>
          <p:nvPr>
            <p:ph type="title"/>
          </p:nvPr>
        </p:nvSpPr>
        <p:spPr>
          <a:xfrm>
            <a:off x="3467100" y="2268570"/>
            <a:ext cx="5257800" cy="1325563"/>
          </a:xfrm>
        </p:spPr>
        <p:txBody>
          <a:bodyPr/>
          <a:lstStyle/>
          <a:p>
            <a:r>
              <a:rPr lang="cs-CZ" dirty="0" err="1"/>
              <a:t>Symbols</a:t>
            </a:r>
            <a:r>
              <a:rPr lang="cs-CZ" dirty="0"/>
              <a:t> in </a:t>
            </a:r>
            <a:r>
              <a:rPr lang="cs-CZ" dirty="0" err="1"/>
              <a:t>your</a:t>
            </a:r>
            <a:r>
              <a:rPr lang="cs-CZ" dirty="0"/>
              <a:t> mind</a:t>
            </a:r>
          </a:p>
        </p:txBody>
      </p:sp>
    </p:spTree>
    <p:extLst>
      <p:ext uri="{BB962C8B-B14F-4D97-AF65-F5344CB8AC3E}">
        <p14:creationId xmlns:p14="http://schemas.microsoft.com/office/powerpoint/2010/main" val="366174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1723683-036F-4412-8A0F-B194C644DF37}"/>
              </a:ext>
            </a:extLst>
          </p:cNvPr>
          <p:cNvPicPr>
            <a:picLocks noChangeAspect="1"/>
          </p:cNvPicPr>
          <p:nvPr/>
        </p:nvPicPr>
        <p:blipFill rotWithShape="1">
          <a:blip r:embed="rId2"/>
          <a:srcRect l="14552" t="24218" r="22658" b="43265"/>
          <a:stretch/>
        </p:blipFill>
        <p:spPr>
          <a:xfrm>
            <a:off x="0" y="-1"/>
            <a:ext cx="5831633" cy="4028207"/>
          </a:xfrm>
          <a:prstGeom prst="rect">
            <a:avLst/>
          </a:prstGeom>
        </p:spPr>
      </p:pic>
      <p:sp>
        <p:nvSpPr>
          <p:cNvPr id="4" name="TextovéPole 3">
            <a:extLst>
              <a:ext uri="{FF2B5EF4-FFF2-40B4-BE49-F238E27FC236}">
                <a16:creationId xmlns:a16="http://schemas.microsoft.com/office/drawing/2014/main" id="{129B9514-937E-4568-9A77-4ECDCFFE4442}"/>
              </a:ext>
            </a:extLst>
          </p:cNvPr>
          <p:cNvSpPr txBox="1"/>
          <p:nvPr/>
        </p:nvSpPr>
        <p:spPr>
          <a:xfrm>
            <a:off x="391886" y="4208106"/>
            <a:ext cx="4161453" cy="369332"/>
          </a:xfrm>
          <a:prstGeom prst="rect">
            <a:avLst/>
          </a:prstGeom>
          <a:noFill/>
        </p:spPr>
        <p:txBody>
          <a:bodyPr wrap="square" rtlCol="0">
            <a:spAutoFit/>
          </a:bodyPr>
          <a:lstStyle/>
          <a:p>
            <a:r>
              <a:rPr lang="cs-CZ" dirty="0"/>
              <a:t>„</a:t>
            </a:r>
            <a:r>
              <a:rPr lang="cs-CZ" dirty="0" err="1"/>
              <a:t>Sleeping</a:t>
            </a:r>
            <a:r>
              <a:rPr lang="cs-CZ" dirty="0"/>
              <a:t> Lady“, 3600-2500 BC, Malta</a:t>
            </a:r>
          </a:p>
        </p:txBody>
      </p:sp>
      <p:pic>
        <p:nvPicPr>
          <p:cNvPr id="5" name="Obrázek 4">
            <a:extLst>
              <a:ext uri="{FF2B5EF4-FFF2-40B4-BE49-F238E27FC236}">
                <a16:creationId xmlns:a16="http://schemas.microsoft.com/office/drawing/2014/main" id="{D46E534F-F56D-4A91-96A4-598A59E69E4D}"/>
              </a:ext>
            </a:extLst>
          </p:cNvPr>
          <p:cNvPicPr>
            <a:picLocks noChangeAspect="1"/>
          </p:cNvPicPr>
          <p:nvPr/>
        </p:nvPicPr>
        <p:blipFill rotWithShape="1">
          <a:blip r:embed="rId3"/>
          <a:srcRect t="48436" r="12391"/>
          <a:stretch/>
        </p:blipFill>
        <p:spPr>
          <a:xfrm>
            <a:off x="4178859" y="3321698"/>
            <a:ext cx="8013141" cy="3536302"/>
          </a:xfrm>
          <a:prstGeom prst="rect">
            <a:avLst/>
          </a:prstGeom>
        </p:spPr>
      </p:pic>
      <p:sp>
        <p:nvSpPr>
          <p:cNvPr id="6" name="TextovéPole 5">
            <a:extLst>
              <a:ext uri="{FF2B5EF4-FFF2-40B4-BE49-F238E27FC236}">
                <a16:creationId xmlns:a16="http://schemas.microsoft.com/office/drawing/2014/main" id="{CD2FE9A3-F7D6-44B4-8ADA-134750DA2C71}"/>
              </a:ext>
            </a:extLst>
          </p:cNvPr>
          <p:cNvSpPr txBox="1"/>
          <p:nvPr/>
        </p:nvSpPr>
        <p:spPr>
          <a:xfrm>
            <a:off x="8836826" y="6438124"/>
            <a:ext cx="3415004" cy="369332"/>
          </a:xfrm>
          <a:prstGeom prst="rect">
            <a:avLst/>
          </a:prstGeom>
          <a:noFill/>
        </p:spPr>
        <p:txBody>
          <a:bodyPr wrap="square" rtlCol="0">
            <a:spAutoFit/>
          </a:bodyPr>
          <a:lstStyle/>
          <a:p>
            <a:r>
              <a:rPr lang="cs-CZ" dirty="0" err="1"/>
              <a:t>young</a:t>
            </a:r>
            <a:r>
              <a:rPr lang="cs-CZ" dirty="0"/>
              <a:t> </a:t>
            </a:r>
            <a:r>
              <a:rPr lang="cs-CZ" dirty="0" err="1"/>
              <a:t>sleeping</a:t>
            </a:r>
            <a:r>
              <a:rPr lang="cs-CZ" dirty="0"/>
              <a:t> hunter, </a:t>
            </a:r>
            <a:r>
              <a:rPr lang="cs-CZ" dirty="0" err="1"/>
              <a:t>Patras</a:t>
            </a:r>
            <a:r>
              <a:rPr lang="cs-CZ" dirty="0"/>
              <a:t> </a:t>
            </a:r>
          </a:p>
        </p:txBody>
      </p:sp>
      <p:pic>
        <p:nvPicPr>
          <p:cNvPr id="7" name="Obrázek 6">
            <a:extLst>
              <a:ext uri="{FF2B5EF4-FFF2-40B4-BE49-F238E27FC236}">
                <a16:creationId xmlns:a16="http://schemas.microsoft.com/office/drawing/2014/main" id="{DB16D900-CE45-4283-8A40-4E5BCC5B544B}"/>
              </a:ext>
            </a:extLst>
          </p:cNvPr>
          <p:cNvPicPr>
            <a:picLocks noChangeAspect="1"/>
          </p:cNvPicPr>
          <p:nvPr/>
        </p:nvPicPr>
        <p:blipFill rotWithShape="1">
          <a:blip r:embed="rId4"/>
          <a:srcRect t="4489" r="42587" b="30477"/>
          <a:stretch/>
        </p:blipFill>
        <p:spPr>
          <a:xfrm>
            <a:off x="8276253" y="-4037"/>
            <a:ext cx="3915747" cy="3325735"/>
          </a:xfrm>
          <a:prstGeom prst="rect">
            <a:avLst/>
          </a:prstGeom>
        </p:spPr>
      </p:pic>
    </p:spTree>
    <p:extLst>
      <p:ext uri="{BB962C8B-B14F-4D97-AF65-F5344CB8AC3E}">
        <p14:creationId xmlns:p14="http://schemas.microsoft.com/office/powerpoint/2010/main" val="8784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D57FF97-C22D-429C-8A46-8A71F79676DC}"/>
              </a:ext>
            </a:extLst>
          </p:cNvPr>
          <p:cNvPicPr>
            <a:picLocks noChangeAspect="1"/>
          </p:cNvPicPr>
          <p:nvPr/>
        </p:nvPicPr>
        <p:blipFill rotWithShape="1">
          <a:blip r:embed="rId2"/>
          <a:srcRect l="4753" t="18231" r="13948" b="16190"/>
          <a:stretch/>
        </p:blipFill>
        <p:spPr>
          <a:xfrm>
            <a:off x="270587" y="959404"/>
            <a:ext cx="5482513" cy="5898595"/>
          </a:xfrm>
          <a:prstGeom prst="rect">
            <a:avLst/>
          </a:prstGeom>
        </p:spPr>
      </p:pic>
      <p:pic>
        <p:nvPicPr>
          <p:cNvPr id="3" name="Obrázek 2">
            <a:extLst>
              <a:ext uri="{FF2B5EF4-FFF2-40B4-BE49-F238E27FC236}">
                <a16:creationId xmlns:a16="http://schemas.microsoft.com/office/drawing/2014/main" id="{B021431D-0AB7-4BA9-AC7F-CE0A7EE9496C}"/>
              </a:ext>
            </a:extLst>
          </p:cNvPr>
          <p:cNvPicPr>
            <a:picLocks noChangeAspect="1"/>
          </p:cNvPicPr>
          <p:nvPr/>
        </p:nvPicPr>
        <p:blipFill>
          <a:blip r:embed="rId3"/>
          <a:stretch>
            <a:fillRect/>
          </a:stretch>
        </p:blipFill>
        <p:spPr>
          <a:xfrm>
            <a:off x="7717872" y="959404"/>
            <a:ext cx="4474127" cy="5898596"/>
          </a:xfrm>
          <a:prstGeom prst="rect">
            <a:avLst/>
          </a:prstGeom>
        </p:spPr>
      </p:pic>
    </p:spTree>
    <p:extLst>
      <p:ext uri="{BB962C8B-B14F-4D97-AF65-F5344CB8AC3E}">
        <p14:creationId xmlns:p14="http://schemas.microsoft.com/office/powerpoint/2010/main" val="174545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0A2B320-0720-4102-AE9F-16C744377AFB}"/>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368990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DA14DF-3666-4596-82B5-BFC8A39A9CBD}"/>
              </a:ext>
            </a:extLst>
          </p:cNvPr>
          <p:cNvPicPr>
            <a:picLocks noChangeAspect="1"/>
          </p:cNvPicPr>
          <p:nvPr/>
        </p:nvPicPr>
        <p:blipFill>
          <a:blip r:embed="rId2"/>
          <a:stretch>
            <a:fillRect/>
          </a:stretch>
        </p:blipFill>
        <p:spPr>
          <a:xfrm>
            <a:off x="2649894" y="-10783"/>
            <a:ext cx="6881410" cy="6868783"/>
          </a:xfrm>
          <a:prstGeom prst="rect">
            <a:avLst/>
          </a:prstGeom>
        </p:spPr>
      </p:pic>
    </p:spTree>
    <p:extLst>
      <p:ext uri="{BB962C8B-B14F-4D97-AF65-F5344CB8AC3E}">
        <p14:creationId xmlns:p14="http://schemas.microsoft.com/office/powerpoint/2010/main" val="277461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122530"/>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4351338"/>
          </a:xfrm>
        </p:spPr>
        <p:txBody>
          <a:bodyPr>
            <a:normAutofit fontScale="62500" lnSpcReduction="20000"/>
          </a:bodyPr>
          <a:lstStyle/>
          <a:p>
            <a:pPr marL="0" indent="0">
              <a:buNone/>
            </a:pPr>
            <a:r>
              <a:rPr lang="cs-CZ" dirty="0"/>
              <a:t>In SIS: 		CVOL0376</a:t>
            </a:r>
          </a:p>
          <a:p>
            <a:pPr marL="0" indent="0">
              <a:buNone/>
            </a:pPr>
            <a:r>
              <a:rPr lang="en-US" dirty="0"/>
              <a:t>Title:	</a:t>
            </a:r>
            <a:r>
              <a:rPr lang="cs-CZ" dirty="0"/>
              <a:t>	</a:t>
            </a:r>
            <a:r>
              <a:rPr lang="en-US" dirty="0"/>
              <a:t>Care of the Soul: In Antiquity and Today</a:t>
            </a:r>
          </a:p>
          <a:p>
            <a:pPr marL="0" indent="0">
              <a:buNone/>
            </a:pPr>
            <a:r>
              <a:rPr lang="en-US" dirty="0"/>
              <a:t>Guaranteed by:	Department of Medical Ethics and Humanities</a:t>
            </a:r>
            <a:r>
              <a:rPr lang="cs-CZ" dirty="0"/>
              <a:t>, </a:t>
            </a:r>
            <a:r>
              <a:rPr lang="en-US" dirty="0"/>
              <a:t>Third Faculty of Medicine</a:t>
            </a:r>
            <a:r>
              <a:rPr lang="cs-CZ" dirty="0"/>
              <a:t>, Charles University</a:t>
            </a:r>
            <a:endParaRPr lang="en-US" dirty="0"/>
          </a:p>
          <a:p>
            <a:pPr marL="0" indent="0">
              <a:buNone/>
            </a:pPr>
            <a:r>
              <a:rPr lang="en-US" dirty="0"/>
              <a:t>Points</a:t>
            </a:r>
            <a:r>
              <a:rPr lang="cs-CZ" dirty="0"/>
              <a:t>, </a:t>
            </a:r>
            <a:r>
              <a:rPr lang="en-US" dirty="0"/>
              <a:t>E-Credits:	5</a:t>
            </a:r>
          </a:p>
          <a:p>
            <a:pPr marL="0" indent="0">
              <a:buNone/>
            </a:pPr>
            <a:r>
              <a:rPr lang="en-US" dirty="0"/>
              <a:t>Guarantor:	doc. </a:t>
            </a:r>
            <a:r>
              <a:rPr lang="en-US" dirty="0" err="1"/>
              <a:t>PhDr</a:t>
            </a:r>
            <a:r>
              <a:rPr lang="en-US" dirty="0"/>
              <a:t>. Zuzana </a:t>
            </a:r>
            <a:r>
              <a:rPr lang="en-US" dirty="0" err="1"/>
              <a:t>Svobodová</a:t>
            </a:r>
            <a:r>
              <a:rPr lang="en-US" dirty="0"/>
              <a:t>, Ph.D.</a:t>
            </a:r>
            <a:r>
              <a:rPr lang="cs-CZ" dirty="0"/>
              <a:t>:  </a:t>
            </a:r>
            <a:r>
              <a:rPr lang="cs-CZ" b="1" dirty="0"/>
              <a:t>zuzana.svobodova@lf3.cuni.cz</a:t>
            </a:r>
            <a:endParaRPr lang="en-US" b="1" dirty="0"/>
          </a:p>
          <a:p>
            <a:pPr marL="0" indent="0">
              <a:buNone/>
            </a:pPr>
            <a:r>
              <a:rPr lang="en-US" dirty="0"/>
              <a:t>Annotation</a:t>
            </a:r>
            <a:r>
              <a:rPr lang="cs-CZ" dirty="0"/>
              <a:t>: </a:t>
            </a:r>
            <a:r>
              <a:rPr lang="en-US" dirty="0"/>
              <a:t>The care of the soul is a phenomenon of cultivation, of human culture. The course focuses on the exemplifications of care of the soul from the earliest times of mankind to the present day. From the ancient times, examples of material culture with symbols and signs will be presented, and their interpretation will be based on different methodological principles. Course participants will also seek their own interpretive approaches within the expression of the human possibility, which is the care of the soul. The course is taught in tandem with Dr. </a:t>
            </a:r>
            <a:r>
              <a:rPr lang="en-US" dirty="0" err="1"/>
              <a:t>Adhip</a:t>
            </a:r>
            <a:r>
              <a:rPr lang="en-US" dirty="0"/>
              <a:t> Rawal from the University of Sussex School of Psychology, alongside the course supervisor.</a:t>
            </a:r>
          </a:p>
          <a:p>
            <a:pPr marL="0" indent="0">
              <a:buNone/>
            </a:pPr>
            <a:r>
              <a:rPr lang="en-US" b="1" dirty="0"/>
              <a:t>Course completion requirements</a:t>
            </a:r>
            <a:r>
              <a:rPr lang="cs-CZ" dirty="0"/>
              <a:t>:</a:t>
            </a:r>
            <a:r>
              <a:rPr lang="en-US" dirty="0"/>
              <a:t> Students upload </a:t>
            </a:r>
            <a:r>
              <a:rPr lang="en-US" b="1" dirty="0"/>
              <a:t>written text, 4-6 pages</a:t>
            </a:r>
            <a:r>
              <a:rPr lang="en-US" dirty="0"/>
              <a:t> (1800-2700 words). The content of the written work: Students will </a:t>
            </a:r>
            <a:r>
              <a:rPr lang="en-US" b="1" dirty="0"/>
              <a:t>choose a short text</a:t>
            </a:r>
            <a:r>
              <a:rPr lang="cs-CZ" b="1" dirty="0"/>
              <a:t>/</a:t>
            </a:r>
            <a:r>
              <a:rPr lang="cs-CZ" b="1" dirty="0" err="1"/>
              <a:t>picture</a:t>
            </a:r>
            <a:r>
              <a:rPr lang="cs-CZ" b="1" dirty="0"/>
              <a:t>/</a:t>
            </a:r>
            <a:r>
              <a:rPr lang="cs-CZ" b="1" dirty="0" err="1"/>
              <a:t>movie</a:t>
            </a:r>
            <a:r>
              <a:rPr lang="cs-CZ" b="1" dirty="0"/>
              <a:t>/…</a:t>
            </a:r>
            <a:r>
              <a:rPr lang="en-US" b="1" dirty="0"/>
              <a:t> describing the process of caring for the soul and write an interpretation</a:t>
            </a:r>
            <a:r>
              <a:rPr lang="en-US" dirty="0"/>
              <a:t>.</a:t>
            </a:r>
          </a:p>
          <a:p>
            <a:pPr marL="0" indent="0">
              <a:buNone/>
            </a:pPr>
            <a:r>
              <a:rPr lang="en-US" dirty="0"/>
              <a:t>Literature to the course at: https://www.citacepro.com/slozka/bpKEWhZf</a:t>
            </a:r>
          </a:p>
        </p:txBody>
      </p:sp>
    </p:spTree>
    <p:extLst>
      <p:ext uri="{BB962C8B-B14F-4D97-AF65-F5344CB8AC3E}">
        <p14:creationId xmlns:p14="http://schemas.microsoft.com/office/powerpoint/2010/main" val="144063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EB974CF-9611-42CB-9A4B-F6B9CCC24F20}"/>
              </a:ext>
            </a:extLst>
          </p:cNvPr>
          <p:cNvPicPr>
            <a:picLocks noChangeAspect="1"/>
          </p:cNvPicPr>
          <p:nvPr/>
        </p:nvPicPr>
        <p:blipFill>
          <a:blip r:embed="rId2"/>
          <a:stretch>
            <a:fillRect/>
          </a:stretch>
        </p:blipFill>
        <p:spPr>
          <a:xfrm>
            <a:off x="5424489" y="0"/>
            <a:ext cx="6296025" cy="4924425"/>
          </a:xfrm>
          <a:prstGeom prst="rect">
            <a:avLst/>
          </a:prstGeom>
        </p:spPr>
      </p:pic>
      <p:pic>
        <p:nvPicPr>
          <p:cNvPr id="3" name="Obrázek 2">
            <a:extLst>
              <a:ext uri="{FF2B5EF4-FFF2-40B4-BE49-F238E27FC236}">
                <a16:creationId xmlns:a16="http://schemas.microsoft.com/office/drawing/2014/main" id="{BF361C0E-5280-40E8-95DD-BF9CA4A7BEA0}"/>
              </a:ext>
            </a:extLst>
          </p:cNvPr>
          <p:cNvPicPr>
            <a:picLocks noChangeAspect="1"/>
          </p:cNvPicPr>
          <p:nvPr/>
        </p:nvPicPr>
        <p:blipFill>
          <a:blip r:embed="rId3"/>
          <a:stretch>
            <a:fillRect/>
          </a:stretch>
        </p:blipFill>
        <p:spPr>
          <a:xfrm>
            <a:off x="0" y="0"/>
            <a:ext cx="3619500" cy="4772025"/>
          </a:xfrm>
          <a:prstGeom prst="rect">
            <a:avLst/>
          </a:prstGeom>
        </p:spPr>
      </p:pic>
    </p:spTree>
    <p:extLst>
      <p:ext uri="{BB962C8B-B14F-4D97-AF65-F5344CB8AC3E}">
        <p14:creationId xmlns:p14="http://schemas.microsoft.com/office/powerpoint/2010/main" val="414465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AB842E5-757D-4AFD-939E-0C8873E9498B}"/>
              </a:ext>
            </a:extLst>
          </p:cNvPr>
          <p:cNvPicPr>
            <a:picLocks noChangeAspect="1"/>
          </p:cNvPicPr>
          <p:nvPr/>
        </p:nvPicPr>
        <p:blipFill rotWithShape="1">
          <a:blip r:embed="rId2"/>
          <a:srcRect l="24897" t="4354" r="20662" b="45577"/>
          <a:stretch/>
        </p:blipFill>
        <p:spPr>
          <a:xfrm>
            <a:off x="4117602" y="146958"/>
            <a:ext cx="3956796" cy="4853668"/>
          </a:xfrm>
          <a:prstGeom prst="rect">
            <a:avLst/>
          </a:prstGeom>
        </p:spPr>
      </p:pic>
      <p:pic>
        <p:nvPicPr>
          <p:cNvPr id="3" name="Obrázek 2">
            <a:extLst>
              <a:ext uri="{FF2B5EF4-FFF2-40B4-BE49-F238E27FC236}">
                <a16:creationId xmlns:a16="http://schemas.microsoft.com/office/drawing/2014/main" id="{9057733B-FA9D-47A7-9D34-E40D6BC33CC2}"/>
              </a:ext>
            </a:extLst>
          </p:cNvPr>
          <p:cNvPicPr>
            <a:picLocks noChangeAspect="1"/>
          </p:cNvPicPr>
          <p:nvPr/>
        </p:nvPicPr>
        <p:blipFill rotWithShape="1">
          <a:blip r:embed="rId3"/>
          <a:srcRect l="21471" t="11667" r="24249"/>
          <a:stretch/>
        </p:blipFill>
        <p:spPr>
          <a:xfrm>
            <a:off x="8715375" y="146957"/>
            <a:ext cx="2971801" cy="6450733"/>
          </a:xfrm>
          <a:prstGeom prst="rect">
            <a:avLst/>
          </a:prstGeom>
        </p:spPr>
      </p:pic>
      <p:sp>
        <p:nvSpPr>
          <p:cNvPr id="4" name="TextovéPole 3">
            <a:extLst>
              <a:ext uri="{FF2B5EF4-FFF2-40B4-BE49-F238E27FC236}">
                <a16:creationId xmlns:a16="http://schemas.microsoft.com/office/drawing/2014/main" id="{59411853-4DD2-42E1-9BEE-072E1BD52A86}"/>
              </a:ext>
            </a:extLst>
          </p:cNvPr>
          <p:cNvSpPr txBox="1"/>
          <p:nvPr/>
        </p:nvSpPr>
        <p:spPr>
          <a:xfrm>
            <a:off x="3946358" y="5322771"/>
            <a:ext cx="2646947" cy="369332"/>
          </a:xfrm>
          <a:prstGeom prst="rect">
            <a:avLst/>
          </a:prstGeom>
          <a:noFill/>
        </p:spPr>
        <p:txBody>
          <a:bodyPr wrap="square" rtlCol="0">
            <a:spAutoFit/>
          </a:bodyPr>
          <a:lstStyle/>
          <a:p>
            <a:r>
              <a:rPr lang="cs-CZ" dirty="0"/>
              <a:t>Wolf-</a:t>
            </a:r>
            <a:r>
              <a:rPr lang="cs-CZ" dirty="0" err="1"/>
              <a:t>head</a:t>
            </a:r>
            <a:endParaRPr lang="cs-CZ" dirty="0"/>
          </a:p>
        </p:txBody>
      </p:sp>
      <p:sp>
        <p:nvSpPr>
          <p:cNvPr id="5" name="TextovéPole 4">
            <a:extLst>
              <a:ext uri="{FF2B5EF4-FFF2-40B4-BE49-F238E27FC236}">
                <a16:creationId xmlns:a16="http://schemas.microsoft.com/office/drawing/2014/main" id="{535435BC-0BCB-48E8-B404-29B824BB8D47}"/>
              </a:ext>
            </a:extLst>
          </p:cNvPr>
          <p:cNvSpPr txBox="1"/>
          <p:nvPr/>
        </p:nvSpPr>
        <p:spPr>
          <a:xfrm>
            <a:off x="6458552" y="6073541"/>
            <a:ext cx="2002054" cy="646331"/>
          </a:xfrm>
          <a:prstGeom prst="rect">
            <a:avLst/>
          </a:prstGeom>
          <a:noFill/>
        </p:spPr>
        <p:txBody>
          <a:bodyPr wrap="square" rtlCol="0">
            <a:spAutoFit/>
          </a:bodyPr>
          <a:lstStyle/>
          <a:p>
            <a:r>
              <a:rPr lang="cs-CZ" dirty="0" err="1"/>
              <a:t>Pelican</a:t>
            </a:r>
            <a:endParaRPr lang="cs-CZ" dirty="0"/>
          </a:p>
          <a:p>
            <a:endParaRPr lang="cs-CZ" dirty="0"/>
          </a:p>
        </p:txBody>
      </p:sp>
    </p:spTree>
    <p:extLst>
      <p:ext uri="{BB962C8B-B14F-4D97-AF65-F5344CB8AC3E}">
        <p14:creationId xmlns:p14="http://schemas.microsoft.com/office/powerpoint/2010/main" val="1838673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AFFDA61-2226-47D2-849D-32F314221899}"/>
              </a:ext>
            </a:extLst>
          </p:cNvPr>
          <p:cNvPicPr>
            <a:picLocks noChangeAspect="1"/>
          </p:cNvPicPr>
          <p:nvPr/>
        </p:nvPicPr>
        <p:blipFill>
          <a:blip r:embed="rId2"/>
          <a:stretch>
            <a:fillRect/>
          </a:stretch>
        </p:blipFill>
        <p:spPr>
          <a:xfrm>
            <a:off x="7050382" y="0"/>
            <a:ext cx="5141618" cy="6858000"/>
          </a:xfrm>
          <a:prstGeom prst="rect">
            <a:avLst/>
          </a:prstGeom>
        </p:spPr>
      </p:pic>
      <p:sp>
        <p:nvSpPr>
          <p:cNvPr id="3" name="TextovéPole 2">
            <a:extLst>
              <a:ext uri="{FF2B5EF4-FFF2-40B4-BE49-F238E27FC236}">
                <a16:creationId xmlns:a16="http://schemas.microsoft.com/office/drawing/2014/main" id="{2212E23D-676C-4DA4-8DB0-952629BE4A97}"/>
              </a:ext>
            </a:extLst>
          </p:cNvPr>
          <p:cNvSpPr txBox="1"/>
          <p:nvPr/>
        </p:nvSpPr>
        <p:spPr>
          <a:xfrm>
            <a:off x="12192000" y="554140"/>
            <a:ext cx="1509268" cy="1754326"/>
          </a:xfrm>
          <a:prstGeom prst="rect">
            <a:avLst/>
          </a:prstGeom>
          <a:noFill/>
        </p:spPr>
        <p:txBody>
          <a:bodyPr wrap="square" rtlCol="0">
            <a:spAutoFit/>
          </a:bodyPr>
          <a:lstStyle/>
          <a:p>
            <a:r>
              <a:rPr lang="cs-CZ" dirty="0"/>
              <a:t>Ganymedes </a:t>
            </a:r>
            <a:r>
              <a:rPr lang="cs-CZ" dirty="0" err="1"/>
              <a:t>with</a:t>
            </a:r>
            <a:r>
              <a:rPr lang="cs-CZ" dirty="0"/>
              <a:t> </a:t>
            </a:r>
            <a:r>
              <a:rPr lang="cs-CZ" dirty="0" err="1"/>
              <a:t>eagle</a:t>
            </a:r>
            <a:r>
              <a:rPr lang="cs-CZ" dirty="0"/>
              <a:t>, 4th AD </a:t>
            </a:r>
          </a:p>
          <a:p>
            <a:r>
              <a:rPr lang="cs-CZ" dirty="0"/>
              <a:t>??? </a:t>
            </a:r>
            <a:r>
              <a:rPr lang="cs-CZ" dirty="0" err="1"/>
              <a:t>Vulture</a:t>
            </a:r>
            <a:endParaRPr lang="cs-CZ" dirty="0"/>
          </a:p>
          <a:p>
            <a:r>
              <a:rPr lang="cs-CZ" dirty="0"/>
              <a:t>Freud – da </a:t>
            </a:r>
            <a:r>
              <a:rPr lang="cs-CZ" dirty="0" err="1"/>
              <a:t>Vinci´s</a:t>
            </a:r>
            <a:r>
              <a:rPr lang="cs-CZ" dirty="0"/>
              <a:t> </a:t>
            </a:r>
            <a:r>
              <a:rPr lang="cs-CZ" dirty="0" err="1"/>
              <a:t>dream</a:t>
            </a:r>
            <a:endParaRPr lang="cs-CZ" dirty="0"/>
          </a:p>
        </p:txBody>
      </p:sp>
      <p:pic>
        <p:nvPicPr>
          <p:cNvPr id="4" name="Obrázek 3">
            <a:extLst>
              <a:ext uri="{FF2B5EF4-FFF2-40B4-BE49-F238E27FC236}">
                <a16:creationId xmlns:a16="http://schemas.microsoft.com/office/drawing/2014/main" id="{4DE1896E-D1B4-4D55-8EEB-FD9A1071A94C}"/>
              </a:ext>
            </a:extLst>
          </p:cNvPr>
          <p:cNvPicPr>
            <a:picLocks noChangeAspect="1"/>
          </p:cNvPicPr>
          <p:nvPr/>
        </p:nvPicPr>
        <p:blipFill>
          <a:blip r:embed="rId3"/>
          <a:stretch>
            <a:fillRect/>
          </a:stretch>
        </p:blipFill>
        <p:spPr>
          <a:xfrm>
            <a:off x="0" y="0"/>
            <a:ext cx="5141618" cy="6858000"/>
          </a:xfrm>
          <a:prstGeom prst="rect">
            <a:avLst/>
          </a:prstGeom>
        </p:spPr>
      </p:pic>
      <p:sp>
        <p:nvSpPr>
          <p:cNvPr id="5" name="TextovéPole 4">
            <a:extLst>
              <a:ext uri="{FF2B5EF4-FFF2-40B4-BE49-F238E27FC236}">
                <a16:creationId xmlns:a16="http://schemas.microsoft.com/office/drawing/2014/main" id="{21A71721-C9A2-4AB6-821A-72EBC95E5823}"/>
              </a:ext>
            </a:extLst>
          </p:cNvPr>
          <p:cNvSpPr txBox="1"/>
          <p:nvPr/>
        </p:nvSpPr>
        <p:spPr>
          <a:xfrm>
            <a:off x="5281127" y="2248678"/>
            <a:ext cx="1212979" cy="646331"/>
          </a:xfrm>
          <a:prstGeom prst="rect">
            <a:avLst/>
          </a:prstGeom>
          <a:noFill/>
        </p:spPr>
        <p:txBody>
          <a:bodyPr wrap="square" rtlCol="0">
            <a:spAutoFit/>
          </a:bodyPr>
          <a:lstStyle/>
          <a:p>
            <a:r>
              <a:rPr lang="cs-CZ" dirty="0"/>
              <a:t>Pan and </a:t>
            </a:r>
            <a:r>
              <a:rPr lang="cs-CZ" dirty="0" err="1"/>
              <a:t>Daphne</a:t>
            </a:r>
            <a:endParaRPr lang="cs-CZ" dirty="0"/>
          </a:p>
        </p:txBody>
      </p:sp>
    </p:spTree>
    <p:extLst>
      <p:ext uri="{BB962C8B-B14F-4D97-AF65-F5344CB8AC3E}">
        <p14:creationId xmlns:p14="http://schemas.microsoft.com/office/powerpoint/2010/main" val="3000793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990159B-6E5E-4100-A650-1B1385CE60F7}"/>
              </a:ext>
            </a:extLst>
          </p:cNvPr>
          <p:cNvPicPr>
            <a:picLocks noChangeAspect="1"/>
          </p:cNvPicPr>
          <p:nvPr/>
        </p:nvPicPr>
        <p:blipFill rotWithShape="1">
          <a:blip r:embed="rId2"/>
          <a:srcRect l="73423" t="24029" r="6883" b="16871"/>
          <a:stretch/>
        </p:blipFill>
        <p:spPr>
          <a:xfrm>
            <a:off x="9134669" y="-20994"/>
            <a:ext cx="3057331" cy="6878994"/>
          </a:xfrm>
          <a:prstGeom prst="rect">
            <a:avLst/>
          </a:prstGeom>
        </p:spPr>
      </p:pic>
      <p:sp>
        <p:nvSpPr>
          <p:cNvPr id="5" name="TextovéPole 4">
            <a:extLst>
              <a:ext uri="{FF2B5EF4-FFF2-40B4-BE49-F238E27FC236}">
                <a16:creationId xmlns:a16="http://schemas.microsoft.com/office/drawing/2014/main" id="{EA23E014-4247-409A-9E53-31B896152D53}"/>
              </a:ext>
            </a:extLst>
          </p:cNvPr>
          <p:cNvSpPr txBox="1"/>
          <p:nvPr/>
        </p:nvSpPr>
        <p:spPr>
          <a:xfrm>
            <a:off x="7371184" y="6211669"/>
            <a:ext cx="2695439" cy="646331"/>
          </a:xfrm>
          <a:prstGeom prst="rect">
            <a:avLst/>
          </a:prstGeom>
          <a:noFill/>
        </p:spPr>
        <p:txBody>
          <a:bodyPr wrap="square" rtlCol="0">
            <a:spAutoFit/>
          </a:bodyPr>
          <a:lstStyle/>
          <a:p>
            <a:r>
              <a:rPr lang="cs-CZ" dirty="0" err="1"/>
              <a:t>Dionysus</a:t>
            </a:r>
            <a:r>
              <a:rPr lang="cs-CZ" dirty="0"/>
              <a:t>, </a:t>
            </a:r>
            <a:r>
              <a:rPr lang="cs-CZ" dirty="0" err="1"/>
              <a:t>Athena</a:t>
            </a:r>
            <a:r>
              <a:rPr lang="cs-CZ" dirty="0"/>
              <a:t>, Satyr, 500-490 BC</a:t>
            </a:r>
          </a:p>
        </p:txBody>
      </p:sp>
      <p:pic>
        <p:nvPicPr>
          <p:cNvPr id="6" name="Obrázek 5">
            <a:extLst>
              <a:ext uri="{FF2B5EF4-FFF2-40B4-BE49-F238E27FC236}">
                <a16:creationId xmlns:a16="http://schemas.microsoft.com/office/drawing/2014/main" id="{590FACAE-9957-4B5B-9E97-A2838F71AC5B}"/>
              </a:ext>
            </a:extLst>
          </p:cNvPr>
          <p:cNvPicPr>
            <a:picLocks noChangeAspect="1"/>
          </p:cNvPicPr>
          <p:nvPr/>
        </p:nvPicPr>
        <p:blipFill>
          <a:blip r:embed="rId3"/>
          <a:stretch>
            <a:fillRect/>
          </a:stretch>
        </p:blipFill>
        <p:spPr>
          <a:xfrm>
            <a:off x="0" y="-10497"/>
            <a:ext cx="5141618" cy="6858000"/>
          </a:xfrm>
          <a:prstGeom prst="rect">
            <a:avLst/>
          </a:prstGeom>
        </p:spPr>
      </p:pic>
      <p:sp>
        <p:nvSpPr>
          <p:cNvPr id="7" name="TextovéPole 6">
            <a:extLst>
              <a:ext uri="{FF2B5EF4-FFF2-40B4-BE49-F238E27FC236}">
                <a16:creationId xmlns:a16="http://schemas.microsoft.com/office/drawing/2014/main" id="{F408F5AA-C5A6-4C22-949E-D63FC858C366}"/>
              </a:ext>
            </a:extLst>
          </p:cNvPr>
          <p:cNvSpPr txBox="1"/>
          <p:nvPr/>
        </p:nvSpPr>
        <p:spPr>
          <a:xfrm>
            <a:off x="0" y="182355"/>
            <a:ext cx="2425958" cy="1477328"/>
          </a:xfrm>
          <a:prstGeom prst="rect">
            <a:avLst/>
          </a:prstGeom>
          <a:noFill/>
        </p:spPr>
        <p:txBody>
          <a:bodyPr wrap="square" rtlCol="0">
            <a:spAutoFit/>
          </a:bodyPr>
          <a:lstStyle/>
          <a:p>
            <a:r>
              <a:rPr lang="cs-CZ" dirty="0"/>
              <a:t>Apollo, 2nd </a:t>
            </a:r>
            <a:r>
              <a:rPr lang="cs-CZ" dirty="0" err="1"/>
              <a:t>century</a:t>
            </a:r>
            <a:r>
              <a:rPr lang="cs-CZ" dirty="0"/>
              <a:t> (AD); </a:t>
            </a:r>
            <a:r>
              <a:rPr lang="cs-CZ" dirty="0" err="1"/>
              <a:t>after</a:t>
            </a:r>
            <a:r>
              <a:rPr lang="cs-CZ" dirty="0"/>
              <a:t> to a model </a:t>
            </a:r>
            <a:r>
              <a:rPr lang="cs-CZ" dirty="0" err="1"/>
              <a:t>from</a:t>
            </a:r>
            <a:r>
              <a:rPr lang="cs-CZ" dirty="0"/>
              <a:t> </a:t>
            </a:r>
            <a:r>
              <a:rPr lang="cs-CZ" dirty="0" err="1"/>
              <a:t>the</a:t>
            </a:r>
            <a:r>
              <a:rPr lang="cs-CZ" dirty="0"/>
              <a:t> 4th </a:t>
            </a:r>
            <a:r>
              <a:rPr lang="cs-CZ" dirty="0" err="1"/>
              <a:t>century</a:t>
            </a:r>
            <a:r>
              <a:rPr lang="cs-CZ" dirty="0"/>
              <a:t> BC; </a:t>
            </a:r>
            <a:r>
              <a:rPr lang="cs-CZ" dirty="0" err="1"/>
              <a:t>from</a:t>
            </a:r>
            <a:r>
              <a:rPr lang="cs-CZ" dirty="0"/>
              <a:t> Rome, in </a:t>
            </a:r>
            <a:r>
              <a:rPr lang="cs-CZ" dirty="0" err="1"/>
              <a:t>Naples</a:t>
            </a:r>
            <a:r>
              <a:rPr lang="cs-CZ" dirty="0"/>
              <a:t> </a:t>
            </a:r>
            <a:r>
              <a:rPr lang="cs-CZ" dirty="0" err="1"/>
              <a:t>from</a:t>
            </a:r>
            <a:r>
              <a:rPr lang="cs-CZ" dirty="0"/>
              <a:t> 1805</a:t>
            </a:r>
          </a:p>
        </p:txBody>
      </p:sp>
      <p:pic>
        <p:nvPicPr>
          <p:cNvPr id="8" name="Obrázek 7">
            <a:extLst>
              <a:ext uri="{FF2B5EF4-FFF2-40B4-BE49-F238E27FC236}">
                <a16:creationId xmlns:a16="http://schemas.microsoft.com/office/drawing/2014/main" id="{1382BF0E-D1D5-4880-A641-7FC1898BF4BD}"/>
              </a:ext>
            </a:extLst>
          </p:cNvPr>
          <p:cNvPicPr>
            <a:picLocks noChangeAspect="1"/>
          </p:cNvPicPr>
          <p:nvPr/>
        </p:nvPicPr>
        <p:blipFill rotWithShape="1">
          <a:blip r:embed="rId4"/>
          <a:srcRect l="22900" t="5034" r="11226" b="9932"/>
          <a:stretch/>
        </p:blipFill>
        <p:spPr>
          <a:xfrm>
            <a:off x="3984172" y="0"/>
            <a:ext cx="3387012" cy="5831632"/>
          </a:xfrm>
          <a:prstGeom prst="rect">
            <a:avLst/>
          </a:prstGeom>
        </p:spPr>
      </p:pic>
      <p:sp>
        <p:nvSpPr>
          <p:cNvPr id="9" name="TextovéPole 8">
            <a:extLst>
              <a:ext uri="{FF2B5EF4-FFF2-40B4-BE49-F238E27FC236}">
                <a16:creationId xmlns:a16="http://schemas.microsoft.com/office/drawing/2014/main" id="{721B61CA-1F3A-414E-AA03-BBCB32EA9DDB}"/>
              </a:ext>
            </a:extLst>
          </p:cNvPr>
          <p:cNvSpPr txBox="1"/>
          <p:nvPr/>
        </p:nvSpPr>
        <p:spPr>
          <a:xfrm>
            <a:off x="5444637" y="5801307"/>
            <a:ext cx="1996751" cy="646331"/>
          </a:xfrm>
          <a:prstGeom prst="rect">
            <a:avLst/>
          </a:prstGeom>
          <a:noFill/>
        </p:spPr>
        <p:txBody>
          <a:bodyPr wrap="square" rtlCol="0">
            <a:spAutoFit/>
          </a:bodyPr>
          <a:lstStyle/>
          <a:p>
            <a:r>
              <a:rPr lang="cs-CZ" dirty="0" err="1"/>
              <a:t>Dionysus</a:t>
            </a:r>
            <a:r>
              <a:rPr lang="cs-CZ" dirty="0"/>
              <a:t> and </a:t>
            </a:r>
            <a:r>
              <a:rPr lang="cs-CZ" dirty="0" err="1"/>
              <a:t>Eros</a:t>
            </a:r>
            <a:r>
              <a:rPr lang="cs-CZ" dirty="0"/>
              <a:t>, 2nd c AD</a:t>
            </a:r>
          </a:p>
        </p:txBody>
      </p:sp>
      <p:pic>
        <p:nvPicPr>
          <p:cNvPr id="10" name="Obrázek 9">
            <a:extLst>
              <a:ext uri="{FF2B5EF4-FFF2-40B4-BE49-F238E27FC236}">
                <a16:creationId xmlns:a16="http://schemas.microsoft.com/office/drawing/2014/main" id="{7F90EC1F-AD00-4D2A-A9C6-F7236AF3FB0A}"/>
              </a:ext>
            </a:extLst>
          </p:cNvPr>
          <p:cNvPicPr>
            <a:picLocks noChangeAspect="1"/>
          </p:cNvPicPr>
          <p:nvPr/>
        </p:nvPicPr>
        <p:blipFill rotWithShape="1">
          <a:blip r:embed="rId5"/>
          <a:srcRect l="33465" t="31429" r="25199" b="22585"/>
          <a:stretch/>
        </p:blipFill>
        <p:spPr>
          <a:xfrm>
            <a:off x="7190238" y="0"/>
            <a:ext cx="2125377" cy="3153748"/>
          </a:xfrm>
          <a:prstGeom prst="rect">
            <a:avLst/>
          </a:prstGeom>
        </p:spPr>
      </p:pic>
      <p:sp>
        <p:nvSpPr>
          <p:cNvPr id="11" name="TextovéPole 10">
            <a:extLst>
              <a:ext uri="{FF2B5EF4-FFF2-40B4-BE49-F238E27FC236}">
                <a16:creationId xmlns:a16="http://schemas.microsoft.com/office/drawing/2014/main" id="{542CC8DA-A866-40A7-A360-A60C20ABF902}"/>
              </a:ext>
            </a:extLst>
          </p:cNvPr>
          <p:cNvSpPr txBox="1"/>
          <p:nvPr/>
        </p:nvSpPr>
        <p:spPr>
          <a:xfrm>
            <a:off x="7441388" y="3256384"/>
            <a:ext cx="1684402" cy="923330"/>
          </a:xfrm>
          <a:prstGeom prst="rect">
            <a:avLst/>
          </a:prstGeom>
          <a:noFill/>
        </p:spPr>
        <p:txBody>
          <a:bodyPr wrap="square" rtlCol="0">
            <a:spAutoFit/>
          </a:bodyPr>
          <a:lstStyle/>
          <a:p>
            <a:r>
              <a:rPr lang="cs-CZ" dirty="0" err="1"/>
              <a:t>Dionysus</a:t>
            </a:r>
            <a:r>
              <a:rPr lang="cs-CZ" dirty="0"/>
              <a:t>, 2nd AD, </a:t>
            </a:r>
            <a:r>
              <a:rPr lang="cs-CZ" dirty="0" err="1"/>
              <a:t>reworking</a:t>
            </a:r>
            <a:r>
              <a:rPr lang="cs-CZ" dirty="0"/>
              <a:t> </a:t>
            </a:r>
            <a:r>
              <a:rPr lang="cs-CZ" dirty="0" err="1"/>
              <a:t>from</a:t>
            </a:r>
            <a:r>
              <a:rPr lang="cs-CZ" dirty="0"/>
              <a:t> 4th BC</a:t>
            </a:r>
          </a:p>
        </p:txBody>
      </p:sp>
    </p:spTree>
    <p:extLst>
      <p:ext uri="{BB962C8B-B14F-4D97-AF65-F5344CB8AC3E}">
        <p14:creationId xmlns:p14="http://schemas.microsoft.com/office/powerpoint/2010/main" val="1961741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85754F-8289-4B31-8593-C2A9E1A44FFE}"/>
              </a:ext>
            </a:extLst>
          </p:cNvPr>
          <p:cNvPicPr>
            <a:picLocks noChangeAspect="1"/>
          </p:cNvPicPr>
          <p:nvPr/>
        </p:nvPicPr>
        <p:blipFill rotWithShape="1">
          <a:blip r:embed="rId2"/>
          <a:srcRect l="21448" r="22296"/>
          <a:stretch/>
        </p:blipFill>
        <p:spPr>
          <a:xfrm>
            <a:off x="6288832" y="0"/>
            <a:ext cx="2892490" cy="6858000"/>
          </a:xfrm>
          <a:prstGeom prst="rect">
            <a:avLst/>
          </a:prstGeom>
        </p:spPr>
      </p:pic>
      <p:sp>
        <p:nvSpPr>
          <p:cNvPr id="3" name="TextovéPole 2">
            <a:extLst>
              <a:ext uri="{FF2B5EF4-FFF2-40B4-BE49-F238E27FC236}">
                <a16:creationId xmlns:a16="http://schemas.microsoft.com/office/drawing/2014/main" id="{846FF512-0D40-4A18-A7BE-C0E27860956B}"/>
              </a:ext>
            </a:extLst>
          </p:cNvPr>
          <p:cNvSpPr txBox="1"/>
          <p:nvPr/>
        </p:nvSpPr>
        <p:spPr>
          <a:xfrm>
            <a:off x="9265298" y="4758224"/>
            <a:ext cx="1492898" cy="1477328"/>
          </a:xfrm>
          <a:prstGeom prst="rect">
            <a:avLst/>
          </a:prstGeom>
          <a:noFill/>
        </p:spPr>
        <p:txBody>
          <a:bodyPr wrap="square" rtlCol="0">
            <a:spAutoFit/>
          </a:bodyPr>
          <a:lstStyle/>
          <a:p>
            <a:r>
              <a:rPr lang="cs-CZ" dirty="0" err="1"/>
              <a:t>Asclepius</a:t>
            </a:r>
            <a:r>
              <a:rPr lang="cs-CZ" dirty="0"/>
              <a:t>, 2nd c AD, </a:t>
            </a:r>
            <a:r>
              <a:rPr lang="cs-CZ" dirty="0" err="1"/>
              <a:t>after</a:t>
            </a:r>
            <a:r>
              <a:rPr lang="cs-CZ" dirty="0"/>
              <a:t> </a:t>
            </a:r>
            <a:r>
              <a:rPr lang="cs-CZ" dirty="0" err="1"/>
              <a:t>an</a:t>
            </a:r>
            <a:r>
              <a:rPr lang="cs-CZ" dirty="0"/>
              <a:t> </a:t>
            </a:r>
            <a:r>
              <a:rPr lang="cs-CZ" dirty="0" err="1"/>
              <a:t>original</a:t>
            </a:r>
            <a:r>
              <a:rPr lang="cs-CZ" dirty="0"/>
              <a:t> </a:t>
            </a:r>
            <a:r>
              <a:rPr lang="cs-CZ" dirty="0" err="1"/>
              <a:t>from</a:t>
            </a:r>
            <a:r>
              <a:rPr lang="cs-CZ" dirty="0"/>
              <a:t> 4th c BC</a:t>
            </a:r>
          </a:p>
        </p:txBody>
      </p:sp>
      <p:pic>
        <p:nvPicPr>
          <p:cNvPr id="4" name="Obrázek 3">
            <a:extLst>
              <a:ext uri="{FF2B5EF4-FFF2-40B4-BE49-F238E27FC236}">
                <a16:creationId xmlns:a16="http://schemas.microsoft.com/office/drawing/2014/main" id="{2AB471BC-01B2-47EC-B0AC-B3C12CACC073}"/>
              </a:ext>
            </a:extLst>
          </p:cNvPr>
          <p:cNvPicPr>
            <a:picLocks noChangeAspect="1"/>
          </p:cNvPicPr>
          <p:nvPr/>
        </p:nvPicPr>
        <p:blipFill rotWithShape="1">
          <a:blip r:embed="rId3"/>
          <a:srcRect l="3754" t="5442" r="38710" b="7619"/>
          <a:stretch/>
        </p:blipFill>
        <p:spPr>
          <a:xfrm>
            <a:off x="155203" y="3872"/>
            <a:ext cx="6049653" cy="6854128"/>
          </a:xfrm>
          <a:prstGeom prst="rect">
            <a:avLst/>
          </a:prstGeom>
        </p:spPr>
      </p:pic>
    </p:spTree>
    <p:extLst>
      <p:ext uri="{BB962C8B-B14F-4D97-AF65-F5344CB8AC3E}">
        <p14:creationId xmlns:p14="http://schemas.microsoft.com/office/powerpoint/2010/main" val="4029851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D2D934-E861-4E9C-B186-B385436AE61A}"/>
              </a:ext>
            </a:extLst>
          </p:cNvPr>
          <p:cNvPicPr>
            <a:picLocks noChangeAspect="1"/>
          </p:cNvPicPr>
          <p:nvPr/>
        </p:nvPicPr>
        <p:blipFill>
          <a:blip r:embed="rId2"/>
          <a:stretch>
            <a:fillRect/>
          </a:stretch>
        </p:blipFill>
        <p:spPr>
          <a:xfrm>
            <a:off x="1522745" y="0"/>
            <a:ext cx="9146509" cy="6858000"/>
          </a:xfrm>
          <a:prstGeom prst="rect">
            <a:avLst/>
          </a:prstGeom>
        </p:spPr>
      </p:pic>
      <p:sp>
        <p:nvSpPr>
          <p:cNvPr id="3" name="TextovéPole 2">
            <a:extLst>
              <a:ext uri="{FF2B5EF4-FFF2-40B4-BE49-F238E27FC236}">
                <a16:creationId xmlns:a16="http://schemas.microsoft.com/office/drawing/2014/main" id="{FD301267-5E1B-4C11-A083-688E52BAAA8F}"/>
              </a:ext>
            </a:extLst>
          </p:cNvPr>
          <p:cNvSpPr txBox="1"/>
          <p:nvPr/>
        </p:nvSpPr>
        <p:spPr>
          <a:xfrm>
            <a:off x="10851502" y="447869"/>
            <a:ext cx="1147665" cy="369332"/>
          </a:xfrm>
          <a:prstGeom prst="rect">
            <a:avLst/>
          </a:prstGeom>
          <a:noFill/>
        </p:spPr>
        <p:txBody>
          <a:bodyPr wrap="square" rtlCol="0">
            <a:spAutoFit/>
          </a:bodyPr>
          <a:lstStyle/>
          <a:p>
            <a:r>
              <a:rPr lang="cs-CZ" dirty="0" err="1"/>
              <a:t>Mycenae</a:t>
            </a:r>
            <a:endParaRPr lang="cs-CZ" dirty="0"/>
          </a:p>
        </p:txBody>
      </p:sp>
    </p:spTree>
    <p:extLst>
      <p:ext uri="{BB962C8B-B14F-4D97-AF65-F5344CB8AC3E}">
        <p14:creationId xmlns:p14="http://schemas.microsoft.com/office/powerpoint/2010/main" val="2783407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3825F04-EE35-4713-BAA0-EBCC639D66EC}"/>
              </a:ext>
            </a:extLst>
          </p:cNvPr>
          <p:cNvPicPr>
            <a:picLocks noChangeAspect="1"/>
          </p:cNvPicPr>
          <p:nvPr/>
        </p:nvPicPr>
        <p:blipFill>
          <a:blip r:embed="rId2"/>
          <a:stretch>
            <a:fillRect/>
          </a:stretch>
        </p:blipFill>
        <p:spPr>
          <a:xfrm>
            <a:off x="0" y="0"/>
            <a:ext cx="5141618" cy="6858000"/>
          </a:xfrm>
          <a:prstGeom prst="rect">
            <a:avLst/>
          </a:prstGeom>
        </p:spPr>
      </p:pic>
      <p:pic>
        <p:nvPicPr>
          <p:cNvPr id="3" name="Obrázek 2">
            <a:extLst>
              <a:ext uri="{FF2B5EF4-FFF2-40B4-BE49-F238E27FC236}">
                <a16:creationId xmlns:a16="http://schemas.microsoft.com/office/drawing/2014/main" id="{DF200C73-4D91-4E58-B05A-3C4B4C130870}"/>
              </a:ext>
            </a:extLst>
          </p:cNvPr>
          <p:cNvPicPr>
            <a:picLocks noChangeAspect="1"/>
          </p:cNvPicPr>
          <p:nvPr/>
        </p:nvPicPr>
        <p:blipFill>
          <a:blip r:embed="rId3"/>
          <a:stretch>
            <a:fillRect/>
          </a:stretch>
        </p:blipFill>
        <p:spPr>
          <a:xfrm>
            <a:off x="5428636" y="0"/>
            <a:ext cx="5141618" cy="6858000"/>
          </a:xfrm>
          <a:prstGeom prst="rect">
            <a:avLst/>
          </a:prstGeom>
        </p:spPr>
      </p:pic>
    </p:spTree>
    <p:extLst>
      <p:ext uri="{BB962C8B-B14F-4D97-AF65-F5344CB8AC3E}">
        <p14:creationId xmlns:p14="http://schemas.microsoft.com/office/powerpoint/2010/main" val="3371742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21D26E0-BD3A-4510-BD1C-9259BC50FC55}"/>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3146097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52AB340-032D-42A6-A056-74E07A704F0B}"/>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2703385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063E554-AA1B-4CFB-8EC5-5BA126826582}"/>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148583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94537"/>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5358946"/>
          </a:xfrm>
        </p:spPr>
        <p:txBody>
          <a:bodyPr>
            <a:normAutofit fontScale="47500" lnSpcReduction="20000"/>
          </a:bodyPr>
          <a:lstStyle/>
          <a:p>
            <a:pPr marL="0" indent="0">
              <a:buNone/>
            </a:pPr>
            <a:r>
              <a:rPr lang="en-US" b="1" dirty="0"/>
              <a:t>Syllabus</a:t>
            </a:r>
            <a:r>
              <a:rPr lang="cs-CZ" dirty="0"/>
              <a:t>: </a:t>
            </a:r>
          </a:p>
          <a:p>
            <a:r>
              <a:rPr lang="en-US" dirty="0"/>
              <a:t>Examples of the oldest remains of material culture, their symbols and interpretations.</a:t>
            </a:r>
          </a:p>
          <a:p>
            <a:r>
              <a:rPr lang="en-US" b="1" dirty="0"/>
              <a:t>The seeking for personality and integrity in different cultures</a:t>
            </a:r>
            <a:r>
              <a:rPr lang="en-US" dirty="0"/>
              <a:t>.</a:t>
            </a:r>
          </a:p>
          <a:p>
            <a:r>
              <a:rPr lang="en-US" dirty="0"/>
              <a:t>Critical periods in life, examples of ritualization and symbolic expressions.</a:t>
            </a:r>
          </a:p>
          <a:p>
            <a:r>
              <a:rPr lang="en-US" dirty="0"/>
              <a:t>Theatre as a manifestation of care of the soul.</a:t>
            </a:r>
          </a:p>
          <a:p>
            <a:r>
              <a:rPr lang="en-US" dirty="0"/>
              <a:t>Spa as an expression of care for a good and beautiful life.</a:t>
            </a:r>
          </a:p>
          <a:p>
            <a:pPr marL="0" indent="0">
              <a:buNone/>
            </a:pPr>
            <a:r>
              <a:rPr lang="en-US" dirty="0"/>
              <a:t>Learning resources - Moodle: https://dl1.cuni.cz/course/view.php?id=16377</a:t>
            </a:r>
          </a:p>
          <a:p>
            <a:pPr marL="0" indent="0">
              <a:buNone/>
            </a:pPr>
            <a:r>
              <a:rPr lang="en-US" dirty="0"/>
              <a:t>MS Teams: https://teams.microsoft.com/l/team/19%3aW70bEVcamrlLOG6V9FgovqmNVQo-Wf8uff3vIal8ZGw1%40thread.tacv2/conversations?groupId=2b9b36ce-8617-449e-b3dd-9cc70566e7ec&amp;tenantId=e09276da-f934-4086-bf08-8816a20414a2</a:t>
            </a:r>
          </a:p>
          <a:p>
            <a:pPr marL="0" indent="0">
              <a:buNone/>
            </a:pPr>
            <a:r>
              <a:rPr lang="en-US" b="1" dirty="0"/>
              <a:t>Schedule</a:t>
            </a:r>
            <a:r>
              <a:rPr lang="en-US" dirty="0"/>
              <a:t> for the winter semester 2024–2025:</a:t>
            </a:r>
          </a:p>
          <a:p>
            <a:r>
              <a:rPr lang="en-US" dirty="0"/>
              <a:t>October 22, 18-19:30</a:t>
            </a:r>
          </a:p>
          <a:p>
            <a:r>
              <a:rPr lang="en-US" b="1" dirty="0"/>
              <a:t>November 5, 18-19:30</a:t>
            </a:r>
          </a:p>
          <a:p>
            <a:r>
              <a:rPr lang="en-US" dirty="0"/>
              <a:t>November 19, 18-19:30</a:t>
            </a:r>
          </a:p>
          <a:p>
            <a:r>
              <a:rPr lang="en-US" dirty="0"/>
              <a:t>December 10, 18-19:30</a:t>
            </a:r>
          </a:p>
          <a:p>
            <a:r>
              <a:rPr lang="en-US" dirty="0"/>
              <a:t>January 7, 18-19:30</a:t>
            </a:r>
          </a:p>
          <a:p>
            <a:r>
              <a:rPr lang="en-US" dirty="0"/>
              <a:t>In these days and hours</a:t>
            </a:r>
            <a:r>
              <a:rPr lang="cs-CZ" dirty="0"/>
              <a:t> (</a:t>
            </a:r>
            <a:r>
              <a:rPr lang="cs-CZ" dirty="0" err="1"/>
              <a:t>at</a:t>
            </a:r>
            <a:r>
              <a:rPr lang="cs-CZ" dirty="0"/>
              <a:t> least 3 </a:t>
            </a:r>
            <a:r>
              <a:rPr lang="cs-CZ" dirty="0" err="1"/>
              <a:t>of</a:t>
            </a:r>
            <a:r>
              <a:rPr lang="cs-CZ" dirty="0"/>
              <a:t> </a:t>
            </a:r>
            <a:r>
              <a:rPr lang="cs-CZ" dirty="0" err="1"/>
              <a:t>them</a:t>
            </a:r>
            <a:r>
              <a:rPr lang="cs-CZ" dirty="0"/>
              <a:t>)</a:t>
            </a:r>
            <a:r>
              <a:rPr lang="en-US" dirty="0"/>
              <a:t>, connect to: </a:t>
            </a:r>
          </a:p>
          <a:p>
            <a:r>
              <a:rPr lang="en-US" dirty="0"/>
              <a:t>https://teams.microsoft.com/l/meetup-join/19%3aW70bEVcamrlLOG6V9FgovqmNVQo-Wf8uff3vIal8ZGw1%40thread.tacv2/1718882985968?context=%7b%22Tid%22%3a%22e09276da-f934-4086-bf08-8816a20414a2%22%2c%22Oid%22%3a%22da59b418-9bdf-4c0e-b401-2e81c8f22ed6%22%7d</a:t>
            </a:r>
          </a:p>
          <a:p>
            <a:r>
              <a:rPr lang="en-US" dirty="0"/>
              <a:t>Minimal requirements, prerequisites, conditions for selection and enrolment of students: Students can use the internet for MS Teams video meetings, have English as a spoken language - minimum level: B1 - "Can understand the main points of clear standard input on familiar matters regularly encountered in work, school, leisure, etc. Can deal with most situations likely to arise whilst travelling in an area where the language is spoken. Can produce simple connected text on topics which are familiar or of personal interest. Can describe experiences and events, dreams, hopes &amp; ambitions and briefly give reasons and explanations for opinions and plans."</a:t>
            </a:r>
          </a:p>
        </p:txBody>
      </p:sp>
    </p:spTree>
    <p:extLst>
      <p:ext uri="{BB962C8B-B14F-4D97-AF65-F5344CB8AC3E}">
        <p14:creationId xmlns:p14="http://schemas.microsoft.com/office/powerpoint/2010/main" val="2700582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73B117B-AD65-446F-AE2F-C7D0C84725B4}"/>
              </a:ext>
            </a:extLst>
          </p:cNvPr>
          <p:cNvPicPr>
            <a:picLocks noChangeAspect="1"/>
          </p:cNvPicPr>
          <p:nvPr/>
        </p:nvPicPr>
        <p:blipFill rotWithShape="1">
          <a:blip r:embed="rId2"/>
          <a:srcRect l="29053" t="22041" r="14840"/>
          <a:stretch/>
        </p:blipFill>
        <p:spPr>
          <a:xfrm>
            <a:off x="2802293" y="0"/>
            <a:ext cx="6587413" cy="6862885"/>
          </a:xfrm>
          <a:prstGeom prst="rect">
            <a:avLst/>
          </a:prstGeom>
        </p:spPr>
      </p:pic>
    </p:spTree>
    <p:extLst>
      <p:ext uri="{BB962C8B-B14F-4D97-AF65-F5344CB8AC3E}">
        <p14:creationId xmlns:p14="http://schemas.microsoft.com/office/powerpoint/2010/main" val="647771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258D103-E634-4628-8B55-4E811149D0E8}"/>
              </a:ext>
            </a:extLst>
          </p:cNvPr>
          <p:cNvPicPr>
            <a:picLocks noChangeAspect="1"/>
          </p:cNvPicPr>
          <p:nvPr/>
        </p:nvPicPr>
        <p:blipFill rotWithShape="1">
          <a:blip r:embed="rId2"/>
          <a:srcRect l="23749" t="7211" r="11779"/>
          <a:stretch/>
        </p:blipFill>
        <p:spPr>
          <a:xfrm>
            <a:off x="2909596" y="0"/>
            <a:ext cx="6372808" cy="6876986"/>
          </a:xfrm>
          <a:prstGeom prst="rect">
            <a:avLst/>
          </a:prstGeom>
        </p:spPr>
      </p:pic>
      <p:sp>
        <p:nvSpPr>
          <p:cNvPr id="3" name="TextovéPole 2">
            <a:extLst>
              <a:ext uri="{FF2B5EF4-FFF2-40B4-BE49-F238E27FC236}">
                <a16:creationId xmlns:a16="http://schemas.microsoft.com/office/drawing/2014/main" id="{D586A89B-12C5-458C-BA23-DC67A22EED32}"/>
              </a:ext>
            </a:extLst>
          </p:cNvPr>
          <p:cNvSpPr txBox="1"/>
          <p:nvPr/>
        </p:nvSpPr>
        <p:spPr>
          <a:xfrm>
            <a:off x="253118" y="0"/>
            <a:ext cx="4012163" cy="369332"/>
          </a:xfrm>
          <a:prstGeom prst="rect">
            <a:avLst/>
          </a:prstGeom>
          <a:noFill/>
        </p:spPr>
        <p:txBody>
          <a:bodyPr wrap="square" rtlCol="0">
            <a:spAutoFit/>
          </a:bodyPr>
          <a:lstStyle/>
          <a:p>
            <a:r>
              <a:rPr lang="cs-CZ" dirty="0"/>
              <a:t>1250-1180 BC, </a:t>
            </a:r>
            <a:r>
              <a:rPr lang="cs-CZ" dirty="0" err="1"/>
              <a:t>Mycenae</a:t>
            </a:r>
            <a:endParaRPr lang="cs-CZ" dirty="0"/>
          </a:p>
        </p:txBody>
      </p:sp>
    </p:spTree>
    <p:extLst>
      <p:ext uri="{BB962C8B-B14F-4D97-AF65-F5344CB8AC3E}">
        <p14:creationId xmlns:p14="http://schemas.microsoft.com/office/powerpoint/2010/main" val="3699611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D42BDDA-A5AA-40F1-9787-ADCCB83852ED}"/>
              </a:ext>
            </a:extLst>
          </p:cNvPr>
          <p:cNvPicPr>
            <a:picLocks noChangeAspect="1"/>
          </p:cNvPicPr>
          <p:nvPr/>
        </p:nvPicPr>
        <p:blipFill rotWithShape="1">
          <a:blip r:embed="rId2"/>
          <a:srcRect l="6930" t="7348" r="14130" b="9464"/>
          <a:stretch/>
        </p:blipFill>
        <p:spPr>
          <a:xfrm>
            <a:off x="3660710" y="0"/>
            <a:ext cx="4870580" cy="6846101"/>
          </a:xfrm>
          <a:prstGeom prst="rect">
            <a:avLst/>
          </a:prstGeom>
        </p:spPr>
      </p:pic>
    </p:spTree>
    <p:extLst>
      <p:ext uri="{BB962C8B-B14F-4D97-AF65-F5344CB8AC3E}">
        <p14:creationId xmlns:p14="http://schemas.microsoft.com/office/powerpoint/2010/main" val="1826039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FB06F1B-C266-4545-9C99-3DC807193449}"/>
              </a:ext>
            </a:extLst>
          </p:cNvPr>
          <p:cNvPicPr>
            <a:picLocks noChangeAspect="1"/>
          </p:cNvPicPr>
          <p:nvPr/>
        </p:nvPicPr>
        <p:blipFill rotWithShape="1">
          <a:blip r:embed="rId2"/>
          <a:srcRect l="13170" t="14608" r="25153" b="9786"/>
          <a:stretch/>
        </p:blipFill>
        <p:spPr>
          <a:xfrm>
            <a:off x="3994826" y="0"/>
            <a:ext cx="4202348" cy="6870708"/>
          </a:xfrm>
          <a:prstGeom prst="rect">
            <a:avLst/>
          </a:prstGeom>
        </p:spPr>
      </p:pic>
    </p:spTree>
    <p:extLst>
      <p:ext uri="{BB962C8B-B14F-4D97-AF65-F5344CB8AC3E}">
        <p14:creationId xmlns:p14="http://schemas.microsoft.com/office/powerpoint/2010/main" val="47275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231C50F-50FA-4B3B-8539-37BACF29BA18}"/>
              </a:ext>
            </a:extLst>
          </p:cNvPr>
          <p:cNvPicPr>
            <a:picLocks noChangeAspect="1"/>
          </p:cNvPicPr>
          <p:nvPr/>
        </p:nvPicPr>
        <p:blipFill>
          <a:blip r:embed="rId2"/>
          <a:stretch>
            <a:fillRect/>
          </a:stretch>
        </p:blipFill>
        <p:spPr>
          <a:xfrm>
            <a:off x="1522745" y="0"/>
            <a:ext cx="9146509" cy="6858000"/>
          </a:xfrm>
          <a:prstGeom prst="rect">
            <a:avLst/>
          </a:prstGeom>
        </p:spPr>
      </p:pic>
      <p:sp>
        <p:nvSpPr>
          <p:cNvPr id="3" name="TextovéPole 2">
            <a:extLst>
              <a:ext uri="{FF2B5EF4-FFF2-40B4-BE49-F238E27FC236}">
                <a16:creationId xmlns:a16="http://schemas.microsoft.com/office/drawing/2014/main" id="{521EF43A-A2E2-41EC-98A8-BD436CF86BFD}"/>
              </a:ext>
            </a:extLst>
          </p:cNvPr>
          <p:cNvSpPr txBox="1"/>
          <p:nvPr/>
        </p:nvSpPr>
        <p:spPr>
          <a:xfrm>
            <a:off x="10925175" y="1247775"/>
            <a:ext cx="1266825" cy="646331"/>
          </a:xfrm>
          <a:prstGeom prst="rect">
            <a:avLst/>
          </a:prstGeom>
          <a:noFill/>
        </p:spPr>
        <p:txBody>
          <a:bodyPr wrap="square" rtlCol="0">
            <a:spAutoFit/>
          </a:bodyPr>
          <a:lstStyle/>
          <a:p>
            <a:r>
              <a:rPr lang="cs-CZ" dirty="0"/>
              <a:t>1300-1180 BC</a:t>
            </a:r>
          </a:p>
        </p:txBody>
      </p:sp>
    </p:spTree>
    <p:extLst>
      <p:ext uri="{BB962C8B-B14F-4D97-AF65-F5344CB8AC3E}">
        <p14:creationId xmlns:p14="http://schemas.microsoft.com/office/powerpoint/2010/main" val="2401976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72786D8-ADA6-4DB3-BC0C-CDEA71FB002D}"/>
              </a:ext>
            </a:extLst>
          </p:cNvPr>
          <p:cNvPicPr>
            <a:picLocks noChangeAspect="1"/>
          </p:cNvPicPr>
          <p:nvPr/>
        </p:nvPicPr>
        <p:blipFill rotWithShape="1">
          <a:blip r:embed="rId2"/>
          <a:srcRect l="29411" t="45556" r="31336" b="29861"/>
          <a:stretch/>
        </p:blipFill>
        <p:spPr>
          <a:xfrm>
            <a:off x="1352939" y="1201769"/>
            <a:ext cx="9486122" cy="4454462"/>
          </a:xfrm>
          <a:prstGeom prst="rect">
            <a:avLst/>
          </a:prstGeom>
        </p:spPr>
      </p:pic>
    </p:spTree>
    <p:extLst>
      <p:ext uri="{BB962C8B-B14F-4D97-AF65-F5344CB8AC3E}">
        <p14:creationId xmlns:p14="http://schemas.microsoft.com/office/powerpoint/2010/main" val="1468798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F1CB7E9-3A67-452F-9B83-4A1130AE1343}"/>
              </a:ext>
            </a:extLst>
          </p:cNvPr>
          <p:cNvPicPr>
            <a:picLocks noChangeAspect="1"/>
          </p:cNvPicPr>
          <p:nvPr/>
        </p:nvPicPr>
        <p:blipFill>
          <a:blip r:embed="rId2"/>
          <a:stretch>
            <a:fillRect/>
          </a:stretch>
        </p:blipFill>
        <p:spPr>
          <a:xfrm>
            <a:off x="2099635" y="432548"/>
            <a:ext cx="7992730" cy="5992903"/>
          </a:xfrm>
          <a:prstGeom prst="rect">
            <a:avLst/>
          </a:prstGeom>
        </p:spPr>
      </p:pic>
    </p:spTree>
    <p:extLst>
      <p:ext uri="{BB962C8B-B14F-4D97-AF65-F5344CB8AC3E}">
        <p14:creationId xmlns:p14="http://schemas.microsoft.com/office/powerpoint/2010/main" val="1346824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3C6D533-2968-42BC-8244-3AF85FC13085}"/>
              </a:ext>
            </a:extLst>
          </p:cNvPr>
          <p:cNvPicPr>
            <a:picLocks noChangeAspect="1"/>
          </p:cNvPicPr>
          <p:nvPr/>
        </p:nvPicPr>
        <p:blipFill rotWithShape="1">
          <a:blip r:embed="rId2"/>
          <a:srcRect l="27585" t="11944" r="23879" b="17222"/>
          <a:stretch/>
        </p:blipFill>
        <p:spPr>
          <a:xfrm>
            <a:off x="4333875" y="-2181"/>
            <a:ext cx="3524250" cy="6860181"/>
          </a:xfrm>
          <a:prstGeom prst="rect">
            <a:avLst/>
          </a:prstGeom>
        </p:spPr>
      </p:pic>
    </p:spTree>
    <p:extLst>
      <p:ext uri="{BB962C8B-B14F-4D97-AF65-F5344CB8AC3E}">
        <p14:creationId xmlns:p14="http://schemas.microsoft.com/office/powerpoint/2010/main" val="1262138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CDA97E6-A0B3-4A93-8C06-5579A545BDC5}"/>
              </a:ext>
            </a:extLst>
          </p:cNvPr>
          <p:cNvPicPr>
            <a:picLocks noChangeAspect="1"/>
          </p:cNvPicPr>
          <p:nvPr/>
        </p:nvPicPr>
        <p:blipFill rotWithShape="1">
          <a:blip r:embed="rId2"/>
          <a:srcRect l="45001" t="13473" r="9282" b="28611"/>
          <a:stretch/>
        </p:blipFill>
        <p:spPr>
          <a:xfrm>
            <a:off x="2480703" y="-10241"/>
            <a:ext cx="7230593" cy="6868241"/>
          </a:xfrm>
          <a:prstGeom prst="rect">
            <a:avLst/>
          </a:prstGeom>
        </p:spPr>
      </p:pic>
    </p:spTree>
    <p:extLst>
      <p:ext uri="{BB962C8B-B14F-4D97-AF65-F5344CB8AC3E}">
        <p14:creationId xmlns:p14="http://schemas.microsoft.com/office/powerpoint/2010/main" val="1445931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A19C6A5-8C9B-4B8C-A800-5FB55AC5408D}"/>
              </a:ext>
            </a:extLst>
          </p:cNvPr>
          <p:cNvPicPr>
            <a:picLocks noChangeAspect="1"/>
          </p:cNvPicPr>
          <p:nvPr/>
        </p:nvPicPr>
        <p:blipFill>
          <a:blip r:embed="rId2"/>
          <a:stretch>
            <a:fillRect/>
          </a:stretch>
        </p:blipFill>
        <p:spPr>
          <a:xfrm>
            <a:off x="1522745" y="0"/>
            <a:ext cx="9146509" cy="6858000"/>
          </a:xfrm>
          <a:prstGeom prst="rect">
            <a:avLst/>
          </a:prstGeom>
        </p:spPr>
      </p:pic>
      <p:sp>
        <p:nvSpPr>
          <p:cNvPr id="3" name="TextovéPole 2">
            <a:extLst>
              <a:ext uri="{FF2B5EF4-FFF2-40B4-BE49-F238E27FC236}">
                <a16:creationId xmlns:a16="http://schemas.microsoft.com/office/drawing/2014/main" id="{D2B9F8C2-C331-4594-9FF3-C3B2952CBE31}"/>
              </a:ext>
            </a:extLst>
          </p:cNvPr>
          <p:cNvSpPr txBox="1"/>
          <p:nvPr/>
        </p:nvSpPr>
        <p:spPr>
          <a:xfrm>
            <a:off x="10868025" y="209550"/>
            <a:ext cx="1257300" cy="369332"/>
          </a:xfrm>
          <a:prstGeom prst="rect">
            <a:avLst/>
          </a:prstGeom>
          <a:noFill/>
        </p:spPr>
        <p:txBody>
          <a:bodyPr wrap="square" rtlCol="0">
            <a:spAutoFit/>
          </a:bodyPr>
          <a:lstStyle/>
          <a:p>
            <a:r>
              <a:rPr lang="cs-CZ" dirty="0" err="1"/>
              <a:t>Corinth</a:t>
            </a:r>
            <a:endParaRPr lang="cs-CZ" dirty="0"/>
          </a:p>
        </p:txBody>
      </p:sp>
    </p:spTree>
    <p:extLst>
      <p:ext uri="{BB962C8B-B14F-4D97-AF65-F5344CB8AC3E}">
        <p14:creationId xmlns:p14="http://schemas.microsoft.com/office/powerpoint/2010/main" val="198849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F88B17-8BE9-43C6-A4EC-208F0944F03F}"/>
              </a:ext>
            </a:extLst>
          </p:cNvPr>
          <p:cNvSpPr>
            <a:spLocks noGrp="1"/>
          </p:cNvSpPr>
          <p:nvPr>
            <p:ph type="title"/>
          </p:nvPr>
        </p:nvSpPr>
        <p:spPr/>
        <p:txBody>
          <a:bodyPr/>
          <a:lstStyle/>
          <a:p>
            <a:r>
              <a:rPr lang="cs-CZ" dirty="0" err="1"/>
              <a:t>Treppenrede</a:t>
            </a:r>
            <a:r>
              <a:rPr lang="en-GB" dirty="0"/>
              <a:t>:</a:t>
            </a:r>
            <a:br>
              <a:rPr lang="en-GB" dirty="0"/>
            </a:br>
            <a:r>
              <a:rPr lang="cs-CZ" dirty="0" err="1"/>
              <a:t>Afterthought</a:t>
            </a:r>
            <a:r>
              <a:rPr lang="en-GB" dirty="0"/>
              <a:t>:</a:t>
            </a:r>
          </a:p>
        </p:txBody>
      </p:sp>
      <p:sp>
        <p:nvSpPr>
          <p:cNvPr id="3" name="Zástupný obsah 2">
            <a:extLst>
              <a:ext uri="{FF2B5EF4-FFF2-40B4-BE49-F238E27FC236}">
                <a16:creationId xmlns:a16="http://schemas.microsoft.com/office/drawing/2014/main" id="{99B14088-C569-436C-ACA9-363808D36F07}"/>
              </a:ext>
            </a:extLst>
          </p:cNvPr>
          <p:cNvSpPr>
            <a:spLocks noGrp="1"/>
          </p:cNvSpPr>
          <p:nvPr>
            <p:ph idx="1"/>
          </p:nvPr>
        </p:nvSpPr>
        <p:spPr>
          <a:xfrm>
            <a:off x="836645" y="1853617"/>
            <a:ext cx="11041224" cy="4351338"/>
          </a:xfrm>
        </p:spPr>
        <p:txBody>
          <a:bodyPr/>
          <a:lstStyle/>
          <a:p>
            <a:pPr marL="0" indent="0">
              <a:buNone/>
            </a:pPr>
            <a:r>
              <a:rPr lang="cs-CZ" dirty="0" err="1"/>
              <a:t>Why</a:t>
            </a:r>
            <a:r>
              <a:rPr lang="cs-CZ" dirty="0"/>
              <a:t>? </a:t>
            </a:r>
          </a:p>
          <a:p>
            <a:pPr lvl="1"/>
            <a:r>
              <a:rPr lang="cs-CZ" dirty="0" err="1"/>
              <a:t>For</a:t>
            </a:r>
            <a:r>
              <a:rPr lang="cs-CZ" dirty="0"/>
              <a:t> </a:t>
            </a:r>
            <a:r>
              <a:rPr lang="cs-CZ" dirty="0" err="1"/>
              <a:t>thinking</a:t>
            </a:r>
            <a:r>
              <a:rPr lang="cs-CZ" dirty="0"/>
              <a:t> </a:t>
            </a:r>
            <a:r>
              <a:rPr lang="cs-CZ" dirty="0" err="1"/>
              <a:t>from</a:t>
            </a:r>
            <a:r>
              <a:rPr lang="cs-CZ" dirty="0"/>
              <a:t> more </a:t>
            </a:r>
            <a:r>
              <a:rPr lang="cs-CZ" dirty="0" err="1"/>
              <a:t>perspectives</a:t>
            </a:r>
            <a:r>
              <a:rPr lang="cs-CZ" dirty="0"/>
              <a:t>/</a:t>
            </a:r>
            <a:r>
              <a:rPr lang="cs-CZ" dirty="0" err="1"/>
              <a:t>points</a:t>
            </a:r>
            <a:r>
              <a:rPr lang="cs-CZ" dirty="0"/>
              <a:t> </a:t>
            </a:r>
            <a:r>
              <a:rPr lang="cs-CZ" dirty="0" err="1"/>
              <a:t>of</a:t>
            </a:r>
            <a:r>
              <a:rPr lang="cs-CZ" dirty="0"/>
              <a:t> </a:t>
            </a:r>
            <a:r>
              <a:rPr lang="cs-CZ" dirty="0" err="1"/>
              <a:t>view</a:t>
            </a:r>
            <a:r>
              <a:rPr lang="cs-CZ" dirty="0"/>
              <a:t>/</a:t>
            </a:r>
            <a:r>
              <a:rPr lang="cs-CZ" dirty="0" err="1"/>
              <a:t>angles</a:t>
            </a:r>
            <a:r>
              <a:rPr lang="cs-CZ" dirty="0"/>
              <a:t> on</a:t>
            </a:r>
            <a:r>
              <a:rPr lang="en-GB" dirty="0"/>
              <a:t> manifestations of the soul</a:t>
            </a:r>
          </a:p>
          <a:p>
            <a:pPr lvl="1"/>
            <a:r>
              <a:rPr lang="cs-CZ" dirty="0"/>
              <a:t>To </a:t>
            </a:r>
            <a:r>
              <a:rPr lang="en-GB" dirty="0"/>
              <a:t>identify the needs of the soul</a:t>
            </a:r>
          </a:p>
          <a:p>
            <a:pPr lvl="1"/>
            <a:r>
              <a:rPr lang="cs-CZ" dirty="0" err="1"/>
              <a:t>Trying</a:t>
            </a:r>
            <a:r>
              <a:rPr lang="cs-CZ" dirty="0"/>
              <a:t> to </a:t>
            </a:r>
            <a:r>
              <a:rPr lang="en-GB" dirty="0"/>
              <a:t>describe the different ways in which the soul manifests</a:t>
            </a:r>
          </a:p>
          <a:p>
            <a:pPr lvl="1"/>
            <a:r>
              <a:rPr lang="cs-CZ" dirty="0" err="1"/>
              <a:t>Thinking</a:t>
            </a:r>
            <a:r>
              <a:rPr lang="cs-CZ" dirty="0"/>
              <a:t> more </a:t>
            </a:r>
            <a:r>
              <a:rPr lang="cs-CZ" dirty="0" err="1"/>
              <a:t>about</a:t>
            </a:r>
            <a:r>
              <a:rPr lang="cs-CZ" dirty="0"/>
              <a:t> </a:t>
            </a:r>
            <a:r>
              <a:rPr lang="cs-CZ" dirty="0" err="1"/>
              <a:t>how</a:t>
            </a:r>
            <a:r>
              <a:rPr lang="cs-CZ" dirty="0"/>
              <a:t> </a:t>
            </a:r>
            <a:r>
              <a:rPr lang="cs-CZ" dirty="0" err="1"/>
              <a:t>was</a:t>
            </a:r>
            <a:r>
              <a:rPr lang="cs-CZ" dirty="0"/>
              <a:t> </a:t>
            </a:r>
            <a:r>
              <a:rPr lang="en-GB" dirty="0"/>
              <a:t>describe</a:t>
            </a:r>
            <a:r>
              <a:rPr lang="cs-CZ" dirty="0"/>
              <a:t>d</a:t>
            </a:r>
            <a:r>
              <a:rPr lang="en-GB" dirty="0"/>
              <a:t> differences in the manifestations of the soul</a:t>
            </a:r>
          </a:p>
        </p:txBody>
      </p:sp>
    </p:spTree>
    <p:extLst>
      <p:ext uri="{BB962C8B-B14F-4D97-AF65-F5344CB8AC3E}">
        <p14:creationId xmlns:p14="http://schemas.microsoft.com/office/powerpoint/2010/main" val="1598660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BECBFA-7D35-4B2E-B96F-A51E030D04A6}"/>
              </a:ext>
            </a:extLst>
          </p:cNvPr>
          <p:cNvPicPr>
            <a:picLocks noChangeAspect="1"/>
          </p:cNvPicPr>
          <p:nvPr/>
        </p:nvPicPr>
        <p:blipFill rotWithShape="1">
          <a:blip r:embed="rId2"/>
          <a:srcRect l="16861" t="37037" r="7512"/>
          <a:stretch/>
        </p:blipFill>
        <p:spPr>
          <a:xfrm>
            <a:off x="0" y="0"/>
            <a:ext cx="10986248" cy="6858000"/>
          </a:xfrm>
          <a:prstGeom prst="rect">
            <a:avLst/>
          </a:prstGeom>
        </p:spPr>
      </p:pic>
      <p:pic>
        <p:nvPicPr>
          <p:cNvPr id="3" name="Obrázek 2">
            <a:extLst>
              <a:ext uri="{FF2B5EF4-FFF2-40B4-BE49-F238E27FC236}">
                <a16:creationId xmlns:a16="http://schemas.microsoft.com/office/drawing/2014/main" id="{29BAD6A8-145A-4FA9-8CE3-2668F22C5729}"/>
              </a:ext>
            </a:extLst>
          </p:cNvPr>
          <p:cNvPicPr>
            <a:picLocks noChangeAspect="1"/>
          </p:cNvPicPr>
          <p:nvPr/>
        </p:nvPicPr>
        <p:blipFill>
          <a:blip r:embed="rId3"/>
          <a:stretch>
            <a:fillRect/>
          </a:stretch>
        </p:blipFill>
        <p:spPr>
          <a:xfrm>
            <a:off x="8966200" y="1"/>
            <a:ext cx="3225800" cy="1637576"/>
          </a:xfrm>
          <a:prstGeom prst="rect">
            <a:avLst/>
          </a:prstGeom>
        </p:spPr>
      </p:pic>
    </p:spTree>
    <p:extLst>
      <p:ext uri="{BB962C8B-B14F-4D97-AF65-F5344CB8AC3E}">
        <p14:creationId xmlns:p14="http://schemas.microsoft.com/office/powerpoint/2010/main" val="182808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A2B5974-6E5B-41A5-A2B4-49A24C51D3D0}"/>
              </a:ext>
            </a:extLst>
          </p:cNvPr>
          <p:cNvPicPr>
            <a:picLocks noChangeAspect="1"/>
          </p:cNvPicPr>
          <p:nvPr/>
        </p:nvPicPr>
        <p:blipFill rotWithShape="1">
          <a:blip r:embed="rId2"/>
          <a:srcRect l="7112" r="4330"/>
          <a:stretch/>
        </p:blipFill>
        <p:spPr>
          <a:xfrm>
            <a:off x="0" y="-6945"/>
            <a:ext cx="4553339" cy="6858000"/>
          </a:xfrm>
          <a:prstGeom prst="rect">
            <a:avLst/>
          </a:prstGeom>
        </p:spPr>
      </p:pic>
      <p:pic>
        <p:nvPicPr>
          <p:cNvPr id="3" name="Obrázek 2">
            <a:extLst>
              <a:ext uri="{FF2B5EF4-FFF2-40B4-BE49-F238E27FC236}">
                <a16:creationId xmlns:a16="http://schemas.microsoft.com/office/drawing/2014/main" id="{97C1A882-6C1A-4F97-B66F-133DCC75554D}"/>
              </a:ext>
            </a:extLst>
          </p:cNvPr>
          <p:cNvPicPr>
            <a:picLocks noChangeAspect="1"/>
          </p:cNvPicPr>
          <p:nvPr/>
        </p:nvPicPr>
        <p:blipFill rotWithShape="1">
          <a:blip r:embed="rId3"/>
          <a:srcRect l="29252" t="9796" r="23203" b="16327"/>
          <a:stretch/>
        </p:blipFill>
        <p:spPr>
          <a:xfrm>
            <a:off x="8879632" y="-13890"/>
            <a:ext cx="3312368" cy="6864945"/>
          </a:xfrm>
          <a:prstGeom prst="rect">
            <a:avLst/>
          </a:prstGeom>
        </p:spPr>
      </p:pic>
      <p:pic>
        <p:nvPicPr>
          <p:cNvPr id="4" name="Obrázek 3">
            <a:extLst>
              <a:ext uri="{FF2B5EF4-FFF2-40B4-BE49-F238E27FC236}">
                <a16:creationId xmlns:a16="http://schemas.microsoft.com/office/drawing/2014/main" id="{2554FD49-6D81-49B7-B8D4-DB13514C5CCB}"/>
              </a:ext>
            </a:extLst>
          </p:cNvPr>
          <p:cNvPicPr>
            <a:picLocks noChangeAspect="1"/>
          </p:cNvPicPr>
          <p:nvPr/>
        </p:nvPicPr>
        <p:blipFill rotWithShape="1">
          <a:blip r:embed="rId4"/>
          <a:srcRect l="31429" t="6394" r="19997" b="15783"/>
          <a:stretch/>
        </p:blipFill>
        <p:spPr>
          <a:xfrm>
            <a:off x="5141166" y="19810"/>
            <a:ext cx="3200401" cy="6839207"/>
          </a:xfrm>
          <a:prstGeom prst="rect">
            <a:avLst/>
          </a:prstGeom>
        </p:spPr>
      </p:pic>
      <p:sp>
        <p:nvSpPr>
          <p:cNvPr id="5" name="TextovéPole 4">
            <a:extLst>
              <a:ext uri="{FF2B5EF4-FFF2-40B4-BE49-F238E27FC236}">
                <a16:creationId xmlns:a16="http://schemas.microsoft.com/office/drawing/2014/main" id="{FC4CB383-00F1-43F8-B0B5-DD592EC13B26}"/>
              </a:ext>
            </a:extLst>
          </p:cNvPr>
          <p:cNvSpPr txBox="1"/>
          <p:nvPr/>
        </p:nvSpPr>
        <p:spPr>
          <a:xfrm>
            <a:off x="8424333" y="855133"/>
            <a:ext cx="1151467" cy="369332"/>
          </a:xfrm>
          <a:prstGeom prst="rect">
            <a:avLst/>
          </a:prstGeom>
          <a:noFill/>
        </p:spPr>
        <p:txBody>
          <a:bodyPr wrap="square" rtlCol="0">
            <a:spAutoFit/>
          </a:bodyPr>
          <a:lstStyle/>
          <a:p>
            <a:r>
              <a:rPr lang="cs-CZ" dirty="0" err="1"/>
              <a:t>Naples</a:t>
            </a:r>
            <a:endParaRPr lang="cs-CZ" dirty="0"/>
          </a:p>
        </p:txBody>
      </p:sp>
    </p:spTree>
    <p:extLst>
      <p:ext uri="{BB962C8B-B14F-4D97-AF65-F5344CB8AC3E}">
        <p14:creationId xmlns:p14="http://schemas.microsoft.com/office/powerpoint/2010/main" val="4149839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286F764-7137-4105-BF24-A53CE4210606}"/>
              </a:ext>
            </a:extLst>
          </p:cNvPr>
          <p:cNvPicPr>
            <a:picLocks noChangeAspect="1"/>
          </p:cNvPicPr>
          <p:nvPr/>
        </p:nvPicPr>
        <p:blipFill rotWithShape="1">
          <a:blip r:embed="rId2"/>
          <a:srcRect t="7619" r="1244" b="13061"/>
          <a:stretch/>
        </p:blipFill>
        <p:spPr>
          <a:xfrm>
            <a:off x="2890044" y="0"/>
            <a:ext cx="6411911" cy="6869180"/>
          </a:xfrm>
          <a:prstGeom prst="rect">
            <a:avLst/>
          </a:prstGeom>
        </p:spPr>
      </p:pic>
      <p:sp>
        <p:nvSpPr>
          <p:cNvPr id="5" name="TextovéPole 4">
            <a:extLst>
              <a:ext uri="{FF2B5EF4-FFF2-40B4-BE49-F238E27FC236}">
                <a16:creationId xmlns:a16="http://schemas.microsoft.com/office/drawing/2014/main" id="{78F120C3-DECE-42B2-96A8-3BAC4EDD22F3}"/>
              </a:ext>
            </a:extLst>
          </p:cNvPr>
          <p:cNvSpPr txBox="1"/>
          <p:nvPr/>
        </p:nvSpPr>
        <p:spPr>
          <a:xfrm>
            <a:off x="10506269" y="74645"/>
            <a:ext cx="1511560" cy="923330"/>
          </a:xfrm>
          <a:prstGeom prst="rect">
            <a:avLst/>
          </a:prstGeom>
          <a:noFill/>
        </p:spPr>
        <p:txBody>
          <a:bodyPr wrap="square" rtlCol="0">
            <a:spAutoFit/>
          </a:bodyPr>
          <a:lstStyle/>
          <a:p>
            <a:r>
              <a:rPr lang="cs-CZ" dirty="0" err="1"/>
              <a:t>Pompei</a:t>
            </a:r>
            <a:endParaRPr lang="cs-CZ" dirty="0"/>
          </a:p>
          <a:p>
            <a:r>
              <a:rPr lang="cs-CZ" dirty="0"/>
              <a:t>(Arch. </a:t>
            </a:r>
            <a:r>
              <a:rPr lang="cs-CZ" dirty="0" err="1"/>
              <a:t>mus</a:t>
            </a:r>
            <a:r>
              <a:rPr lang="cs-CZ" dirty="0"/>
              <a:t>. in </a:t>
            </a:r>
            <a:r>
              <a:rPr lang="cs-CZ" dirty="0" err="1"/>
              <a:t>Naples</a:t>
            </a:r>
            <a:r>
              <a:rPr lang="cs-CZ" dirty="0"/>
              <a:t>)</a:t>
            </a:r>
          </a:p>
        </p:txBody>
      </p:sp>
    </p:spTree>
    <p:extLst>
      <p:ext uri="{BB962C8B-B14F-4D97-AF65-F5344CB8AC3E}">
        <p14:creationId xmlns:p14="http://schemas.microsoft.com/office/powerpoint/2010/main" val="3730865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825D622-E581-450E-9258-E72AA5BD1BC8}"/>
              </a:ext>
            </a:extLst>
          </p:cNvPr>
          <p:cNvPicPr>
            <a:picLocks noChangeAspect="1"/>
          </p:cNvPicPr>
          <p:nvPr/>
        </p:nvPicPr>
        <p:blipFill>
          <a:blip r:embed="rId2"/>
          <a:stretch>
            <a:fillRect/>
          </a:stretch>
        </p:blipFill>
        <p:spPr>
          <a:xfrm>
            <a:off x="2063442" y="4118"/>
            <a:ext cx="8060272" cy="6853882"/>
          </a:xfrm>
          <a:prstGeom prst="rect">
            <a:avLst/>
          </a:prstGeom>
        </p:spPr>
      </p:pic>
    </p:spTree>
    <p:extLst>
      <p:ext uri="{BB962C8B-B14F-4D97-AF65-F5344CB8AC3E}">
        <p14:creationId xmlns:p14="http://schemas.microsoft.com/office/powerpoint/2010/main" val="116139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2C502DA-19CE-4765-96A8-99733C506845}"/>
              </a:ext>
            </a:extLst>
          </p:cNvPr>
          <p:cNvPicPr>
            <a:picLocks noChangeAspect="1"/>
          </p:cNvPicPr>
          <p:nvPr/>
        </p:nvPicPr>
        <p:blipFill rotWithShape="1">
          <a:blip r:embed="rId2"/>
          <a:srcRect l="28890" t="7075" r="1425" b="21224"/>
          <a:stretch/>
        </p:blipFill>
        <p:spPr>
          <a:xfrm>
            <a:off x="3601227" y="6634"/>
            <a:ext cx="4992268" cy="6851366"/>
          </a:xfrm>
          <a:prstGeom prst="rect">
            <a:avLst/>
          </a:prstGeom>
        </p:spPr>
      </p:pic>
    </p:spTree>
    <p:extLst>
      <p:ext uri="{BB962C8B-B14F-4D97-AF65-F5344CB8AC3E}">
        <p14:creationId xmlns:p14="http://schemas.microsoft.com/office/powerpoint/2010/main" val="3638259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FD36559-F937-4886-95D9-29C1C90B766A}"/>
              </a:ext>
            </a:extLst>
          </p:cNvPr>
          <p:cNvPicPr>
            <a:picLocks noChangeAspect="1"/>
          </p:cNvPicPr>
          <p:nvPr/>
        </p:nvPicPr>
        <p:blipFill rotWithShape="1">
          <a:blip r:embed="rId2"/>
          <a:srcRect l="22729" t="3266" r="23511" b="38503"/>
          <a:stretch/>
        </p:blipFill>
        <p:spPr>
          <a:xfrm>
            <a:off x="1871751" y="-3400"/>
            <a:ext cx="8448498" cy="6861400"/>
          </a:xfrm>
          <a:prstGeom prst="rect">
            <a:avLst/>
          </a:prstGeom>
        </p:spPr>
      </p:pic>
    </p:spTree>
    <p:extLst>
      <p:ext uri="{BB962C8B-B14F-4D97-AF65-F5344CB8AC3E}">
        <p14:creationId xmlns:p14="http://schemas.microsoft.com/office/powerpoint/2010/main" val="1565523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93FF1E8-545D-4434-883D-1C0B019B9493}"/>
              </a:ext>
            </a:extLst>
          </p:cNvPr>
          <p:cNvPicPr>
            <a:picLocks noChangeAspect="1"/>
          </p:cNvPicPr>
          <p:nvPr/>
        </p:nvPicPr>
        <p:blipFill>
          <a:blip r:embed="rId2"/>
          <a:stretch>
            <a:fillRect/>
          </a:stretch>
        </p:blipFill>
        <p:spPr>
          <a:xfrm>
            <a:off x="5941819" y="0"/>
            <a:ext cx="5141618" cy="6858000"/>
          </a:xfrm>
          <a:prstGeom prst="rect">
            <a:avLst/>
          </a:prstGeom>
        </p:spPr>
      </p:pic>
      <p:pic>
        <p:nvPicPr>
          <p:cNvPr id="3" name="Obrázek 2">
            <a:extLst>
              <a:ext uri="{FF2B5EF4-FFF2-40B4-BE49-F238E27FC236}">
                <a16:creationId xmlns:a16="http://schemas.microsoft.com/office/drawing/2014/main" id="{2D856404-1DE6-491C-A3C3-C9799F5BB609}"/>
              </a:ext>
            </a:extLst>
          </p:cNvPr>
          <p:cNvPicPr>
            <a:picLocks noChangeAspect="1"/>
          </p:cNvPicPr>
          <p:nvPr/>
        </p:nvPicPr>
        <p:blipFill rotWithShape="1">
          <a:blip r:embed="rId3"/>
          <a:srcRect l="6748" t="1088" r="31007" b="7619"/>
          <a:stretch/>
        </p:blipFill>
        <p:spPr>
          <a:xfrm>
            <a:off x="2220686" y="-5196"/>
            <a:ext cx="3508310" cy="6863196"/>
          </a:xfrm>
          <a:prstGeom prst="rect">
            <a:avLst/>
          </a:prstGeom>
        </p:spPr>
      </p:pic>
      <p:sp>
        <p:nvSpPr>
          <p:cNvPr id="4" name="TextovéPole 3">
            <a:extLst>
              <a:ext uri="{FF2B5EF4-FFF2-40B4-BE49-F238E27FC236}">
                <a16:creationId xmlns:a16="http://schemas.microsoft.com/office/drawing/2014/main" id="{765B7303-6722-4C1D-B5CC-7DB57CAE4F9A}"/>
              </a:ext>
            </a:extLst>
          </p:cNvPr>
          <p:cNvSpPr txBox="1"/>
          <p:nvPr/>
        </p:nvSpPr>
        <p:spPr>
          <a:xfrm>
            <a:off x="121298" y="802433"/>
            <a:ext cx="1698171" cy="2031325"/>
          </a:xfrm>
          <a:prstGeom prst="rect">
            <a:avLst/>
          </a:prstGeom>
          <a:noFill/>
        </p:spPr>
        <p:txBody>
          <a:bodyPr wrap="square" rtlCol="0">
            <a:spAutoFit/>
          </a:bodyPr>
          <a:lstStyle/>
          <a:p>
            <a:r>
              <a:rPr lang="cs-CZ" dirty="0"/>
              <a:t>45-79 AD</a:t>
            </a:r>
          </a:p>
          <a:p>
            <a:r>
              <a:rPr lang="cs-CZ" dirty="0"/>
              <a:t>Elena ?</a:t>
            </a:r>
          </a:p>
          <a:p>
            <a:r>
              <a:rPr lang="cs-CZ" dirty="0" err="1"/>
              <a:t>Departure</a:t>
            </a:r>
            <a:r>
              <a:rPr lang="cs-CZ" dirty="0"/>
              <a:t> </a:t>
            </a:r>
            <a:r>
              <a:rPr lang="cs-CZ" dirty="0" err="1"/>
              <a:t>for</a:t>
            </a:r>
            <a:r>
              <a:rPr lang="cs-CZ" dirty="0"/>
              <a:t> </a:t>
            </a:r>
            <a:r>
              <a:rPr lang="cs-CZ" dirty="0" err="1"/>
              <a:t>Troy</a:t>
            </a:r>
            <a:r>
              <a:rPr lang="cs-CZ" dirty="0"/>
              <a:t> / </a:t>
            </a:r>
            <a:r>
              <a:rPr lang="cs-CZ" dirty="0" err="1"/>
              <a:t>bording</a:t>
            </a:r>
            <a:r>
              <a:rPr lang="cs-CZ" dirty="0"/>
              <a:t> on a </a:t>
            </a:r>
            <a:r>
              <a:rPr lang="cs-CZ" dirty="0" err="1"/>
              <a:t>ship</a:t>
            </a:r>
            <a:endParaRPr lang="cs-CZ" dirty="0"/>
          </a:p>
          <a:p>
            <a:endParaRPr lang="cs-CZ" dirty="0"/>
          </a:p>
          <a:p>
            <a:r>
              <a:rPr lang="cs-CZ" dirty="0" err="1"/>
              <a:t>The</a:t>
            </a:r>
            <a:r>
              <a:rPr lang="cs-CZ" dirty="0"/>
              <a:t> </a:t>
            </a:r>
            <a:r>
              <a:rPr lang="cs-CZ" dirty="0" err="1"/>
              <a:t>first</a:t>
            </a:r>
            <a:r>
              <a:rPr lang="cs-CZ" dirty="0"/>
              <a:t> step</a:t>
            </a:r>
          </a:p>
        </p:txBody>
      </p:sp>
    </p:spTree>
    <p:extLst>
      <p:ext uri="{BB962C8B-B14F-4D97-AF65-F5344CB8AC3E}">
        <p14:creationId xmlns:p14="http://schemas.microsoft.com/office/powerpoint/2010/main" val="566924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E47D18-847F-429C-A4ED-4251B05A20B0}"/>
              </a:ext>
            </a:extLst>
          </p:cNvPr>
          <p:cNvPicPr>
            <a:picLocks noChangeAspect="1"/>
          </p:cNvPicPr>
          <p:nvPr/>
        </p:nvPicPr>
        <p:blipFill>
          <a:blip r:embed="rId2"/>
          <a:stretch>
            <a:fillRect/>
          </a:stretch>
        </p:blipFill>
        <p:spPr>
          <a:xfrm>
            <a:off x="1522745" y="0"/>
            <a:ext cx="9146509" cy="6858000"/>
          </a:xfrm>
          <a:prstGeom prst="rect">
            <a:avLst/>
          </a:prstGeom>
        </p:spPr>
      </p:pic>
      <p:sp>
        <p:nvSpPr>
          <p:cNvPr id="3" name="TextovéPole 2">
            <a:extLst>
              <a:ext uri="{FF2B5EF4-FFF2-40B4-BE49-F238E27FC236}">
                <a16:creationId xmlns:a16="http://schemas.microsoft.com/office/drawing/2014/main" id="{DFA3E43A-B76A-4E92-9F4D-D54306166E57}"/>
              </a:ext>
            </a:extLst>
          </p:cNvPr>
          <p:cNvSpPr txBox="1"/>
          <p:nvPr/>
        </p:nvSpPr>
        <p:spPr>
          <a:xfrm>
            <a:off x="10888132" y="194733"/>
            <a:ext cx="1277213" cy="2308324"/>
          </a:xfrm>
          <a:prstGeom prst="rect">
            <a:avLst/>
          </a:prstGeom>
          <a:noFill/>
        </p:spPr>
        <p:txBody>
          <a:bodyPr wrap="square" rtlCol="0">
            <a:spAutoFit/>
          </a:bodyPr>
          <a:lstStyle/>
          <a:p>
            <a:r>
              <a:rPr lang="cs-CZ" dirty="0" err="1"/>
              <a:t>Hercules</a:t>
            </a:r>
            <a:r>
              <a:rPr lang="cs-CZ" dirty="0"/>
              <a:t> </a:t>
            </a:r>
            <a:r>
              <a:rPr lang="cs-CZ" dirty="0" err="1"/>
              <a:t>at</a:t>
            </a:r>
            <a:r>
              <a:rPr lang="cs-CZ" dirty="0"/>
              <a:t> </a:t>
            </a:r>
            <a:r>
              <a:rPr lang="cs-CZ" dirty="0" err="1"/>
              <a:t>the</a:t>
            </a:r>
            <a:r>
              <a:rPr lang="cs-CZ" dirty="0"/>
              <a:t> </a:t>
            </a:r>
            <a:r>
              <a:rPr lang="cs-CZ" dirty="0" err="1"/>
              <a:t>crossroads</a:t>
            </a:r>
            <a:r>
              <a:rPr lang="cs-CZ" dirty="0"/>
              <a:t>, 1625</a:t>
            </a:r>
          </a:p>
          <a:p>
            <a:r>
              <a:rPr lang="cs-CZ" dirty="0" err="1"/>
              <a:t>Dresden</a:t>
            </a:r>
            <a:endParaRPr lang="cs-CZ" dirty="0"/>
          </a:p>
          <a:p>
            <a:r>
              <a:rPr lang="cs-CZ" dirty="0"/>
              <a:t>Johann </a:t>
            </a:r>
            <a:r>
              <a:rPr lang="cs-CZ" dirty="0" err="1"/>
              <a:t>Liss</a:t>
            </a:r>
            <a:r>
              <a:rPr lang="cs-CZ" dirty="0"/>
              <a:t> (1597-1631)</a:t>
            </a:r>
          </a:p>
        </p:txBody>
      </p:sp>
    </p:spTree>
    <p:extLst>
      <p:ext uri="{BB962C8B-B14F-4D97-AF65-F5344CB8AC3E}">
        <p14:creationId xmlns:p14="http://schemas.microsoft.com/office/powerpoint/2010/main" val="3523489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4435EC2-0231-4A45-A5D7-4982D3DB17F4}"/>
              </a:ext>
            </a:extLst>
          </p:cNvPr>
          <p:cNvPicPr>
            <a:picLocks noChangeAspect="1"/>
          </p:cNvPicPr>
          <p:nvPr/>
        </p:nvPicPr>
        <p:blipFill>
          <a:blip r:embed="rId2"/>
          <a:stretch>
            <a:fillRect/>
          </a:stretch>
        </p:blipFill>
        <p:spPr>
          <a:xfrm>
            <a:off x="1591055" y="0"/>
            <a:ext cx="9009889" cy="6858000"/>
          </a:xfrm>
          <a:prstGeom prst="rect">
            <a:avLst/>
          </a:prstGeom>
        </p:spPr>
      </p:pic>
      <p:sp>
        <p:nvSpPr>
          <p:cNvPr id="3" name="TextovéPole 2">
            <a:extLst>
              <a:ext uri="{FF2B5EF4-FFF2-40B4-BE49-F238E27FC236}">
                <a16:creationId xmlns:a16="http://schemas.microsoft.com/office/drawing/2014/main" id="{C3693E4E-10B3-45FE-AFB0-B6C024AC45A0}"/>
              </a:ext>
            </a:extLst>
          </p:cNvPr>
          <p:cNvSpPr txBox="1"/>
          <p:nvPr/>
        </p:nvSpPr>
        <p:spPr>
          <a:xfrm>
            <a:off x="10684933" y="254000"/>
            <a:ext cx="1380067" cy="1200329"/>
          </a:xfrm>
          <a:prstGeom prst="rect">
            <a:avLst/>
          </a:prstGeom>
          <a:noFill/>
        </p:spPr>
        <p:txBody>
          <a:bodyPr wrap="square" rtlCol="0">
            <a:spAutoFit/>
          </a:bodyPr>
          <a:lstStyle/>
          <a:p>
            <a:r>
              <a:rPr lang="cs-CZ" dirty="0" err="1"/>
              <a:t>Comenius</a:t>
            </a:r>
            <a:r>
              <a:rPr lang="cs-CZ" dirty="0"/>
              <a:t>, </a:t>
            </a:r>
            <a:r>
              <a:rPr lang="cs-CZ" i="1" dirty="0"/>
              <a:t>Orbis </a:t>
            </a:r>
            <a:r>
              <a:rPr lang="cs-CZ" i="1" dirty="0" err="1"/>
              <a:t>sensualium</a:t>
            </a:r>
            <a:r>
              <a:rPr lang="cs-CZ" i="1" dirty="0"/>
              <a:t> pictus</a:t>
            </a:r>
            <a:r>
              <a:rPr lang="cs-CZ" dirty="0"/>
              <a:t>, 1658</a:t>
            </a:r>
          </a:p>
        </p:txBody>
      </p:sp>
    </p:spTree>
    <p:extLst>
      <p:ext uri="{BB962C8B-B14F-4D97-AF65-F5344CB8AC3E}">
        <p14:creationId xmlns:p14="http://schemas.microsoft.com/office/powerpoint/2010/main" val="1099864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BC5D17A-2CC9-4919-86F6-E75A82457E5E}"/>
              </a:ext>
            </a:extLst>
          </p:cNvPr>
          <p:cNvPicPr>
            <a:picLocks noChangeAspect="1"/>
          </p:cNvPicPr>
          <p:nvPr/>
        </p:nvPicPr>
        <p:blipFill>
          <a:blip r:embed="rId2"/>
          <a:stretch>
            <a:fillRect/>
          </a:stretch>
        </p:blipFill>
        <p:spPr>
          <a:xfrm>
            <a:off x="3734153" y="0"/>
            <a:ext cx="5141618" cy="6858000"/>
          </a:xfrm>
          <a:prstGeom prst="rect">
            <a:avLst/>
          </a:prstGeom>
        </p:spPr>
      </p:pic>
      <p:sp>
        <p:nvSpPr>
          <p:cNvPr id="3" name="TextovéPole 2">
            <a:extLst>
              <a:ext uri="{FF2B5EF4-FFF2-40B4-BE49-F238E27FC236}">
                <a16:creationId xmlns:a16="http://schemas.microsoft.com/office/drawing/2014/main" id="{AE6947B5-9889-4949-99B6-927D6E13B124}"/>
              </a:ext>
            </a:extLst>
          </p:cNvPr>
          <p:cNvSpPr txBox="1"/>
          <p:nvPr/>
        </p:nvSpPr>
        <p:spPr>
          <a:xfrm>
            <a:off x="9017000" y="304800"/>
            <a:ext cx="1921933" cy="1477328"/>
          </a:xfrm>
          <a:prstGeom prst="rect">
            <a:avLst/>
          </a:prstGeom>
          <a:noFill/>
        </p:spPr>
        <p:txBody>
          <a:bodyPr wrap="square" rtlCol="0">
            <a:spAutoFit/>
          </a:bodyPr>
          <a:lstStyle/>
          <a:p>
            <a:r>
              <a:rPr lang="cs-CZ" dirty="0"/>
              <a:t>Hieronymus / Saint </a:t>
            </a:r>
            <a:r>
              <a:rPr lang="cs-CZ" dirty="0" err="1"/>
              <a:t>Jerome</a:t>
            </a:r>
            <a:r>
              <a:rPr lang="cs-CZ" dirty="0"/>
              <a:t>. Daniel </a:t>
            </a:r>
            <a:r>
              <a:rPr lang="cs-CZ" dirty="0" err="1"/>
              <a:t>Seiter</a:t>
            </a:r>
            <a:r>
              <a:rPr lang="cs-CZ" dirty="0"/>
              <a:t> (1647-1708), 1680/90</a:t>
            </a:r>
          </a:p>
        </p:txBody>
      </p:sp>
      <p:pic>
        <p:nvPicPr>
          <p:cNvPr id="4" name="Obrázek 3">
            <a:extLst>
              <a:ext uri="{FF2B5EF4-FFF2-40B4-BE49-F238E27FC236}">
                <a16:creationId xmlns:a16="http://schemas.microsoft.com/office/drawing/2014/main" id="{BD846F3A-8FB4-4AE8-9074-A895809E1E4D}"/>
              </a:ext>
            </a:extLst>
          </p:cNvPr>
          <p:cNvPicPr>
            <a:picLocks noChangeAspect="1"/>
          </p:cNvPicPr>
          <p:nvPr/>
        </p:nvPicPr>
        <p:blipFill rotWithShape="1">
          <a:blip r:embed="rId3"/>
          <a:srcRect l="19207" t="7407" r="10973"/>
          <a:stretch/>
        </p:blipFill>
        <p:spPr>
          <a:xfrm>
            <a:off x="3058" y="0"/>
            <a:ext cx="3589867" cy="6350000"/>
          </a:xfrm>
          <a:prstGeom prst="rect">
            <a:avLst/>
          </a:prstGeom>
        </p:spPr>
      </p:pic>
      <p:sp>
        <p:nvSpPr>
          <p:cNvPr id="5" name="TextovéPole 4">
            <a:extLst>
              <a:ext uri="{FF2B5EF4-FFF2-40B4-BE49-F238E27FC236}">
                <a16:creationId xmlns:a16="http://schemas.microsoft.com/office/drawing/2014/main" id="{9593A38B-134F-4418-BE47-56EAF69F8D9C}"/>
              </a:ext>
            </a:extLst>
          </p:cNvPr>
          <p:cNvSpPr txBox="1"/>
          <p:nvPr/>
        </p:nvSpPr>
        <p:spPr>
          <a:xfrm>
            <a:off x="0" y="6443133"/>
            <a:ext cx="3589867" cy="369332"/>
          </a:xfrm>
          <a:prstGeom prst="rect">
            <a:avLst/>
          </a:prstGeom>
          <a:noFill/>
        </p:spPr>
        <p:txBody>
          <a:bodyPr wrap="square" rtlCol="0">
            <a:spAutoFit/>
          </a:bodyPr>
          <a:lstStyle/>
          <a:p>
            <a:r>
              <a:rPr lang="cs-CZ" dirty="0"/>
              <a:t>Saint </a:t>
            </a:r>
            <a:r>
              <a:rPr lang="cs-CZ" dirty="0" err="1"/>
              <a:t>Jerome</a:t>
            </a:r>
            <a:r>
              <a:rPr lang="cs-CZ" dirty="0"/>
              <a:t>(?) ZV3628 </a:t>
            </a:r>
            <a:r>
              <a:rPr lang="cs-CZ" dirty="0" err="1"/>
              <a:t>Dresden</a:t>
            </a:r>
            <a:endParaRPr lang="cs-CZ" dirty="0"/>
          </a:p>
        </p:txBody>
      </p:sp>
      <p:pic>
        <p:nvPicPr>
          <p:cNvPr id="6" name="Obrázek 5">
            <a:extLst>
              <a:ext uri="{FF2B5EF4-FFF2-40B4-BE49-F238E27FC236}">
                <a16:creationId xmlns:a16="http://schemas.microsoft.com/office/drawing/2014/main" id="{8E803499-F518-43A1-ADE9-7F6C74EEED3F}"/>
              </a:ext>
            </a:extLst>
          </p:cNvPr>
          <p:cNvPicPr>
            <a:picLocks noChangeAspect="1"/>
          </p:cNvPicPr>
          <p:nvPr/>
        </p:nvPicPr>
        <p:blipFill rotWithShape="1">
          <a:blip r:embed="rId4"/>
          <a:srcRect l="28696" t="2777" r="12950" b="40833"/>
          <a:stretch/>
        </p:blipFill>
        <p:spPr>
          <a:xfrm>
            <a:off x="9528511" y="3429000"/>
            <a:ext cx="2660431" cy="3429000"/>
          </a:xfrm>
          <a:prstGeom prst="rect">
            <a:avLst/>
          </a:prstGeom>
        </p:spPr>
      </p:pic>
      <p:sp>
        <p:nvSpPr>
          <p:cNvPr id="7" name="TextovéPole 6">
            <a:extLst>
              <a:ext uri="{FF2B5EF4-FFF2-40B4-BE49-F238E27FC236}">
                <a16:creationId xmlns:a16="http://schemas.microsoft.com/office/drawing/2014/main" id="{7D0D4080-0949-46AF-BE15-0E38FCACE9B8}"/>
              </a:ext>
            </a:extLst>
          </p:cNvPr>
          <p:cNvSpPr txBox="1"/>
          <p:nvPr/>
        </p:nvSpPr>
        <p:spPr>
          <a:xfrm>
            <a:off x="9267824" y="2381250"/>
            <a:ext cx="2660431" cy="646331"/>
          </a:xfrm>
          <a:prstGeom prst="rect">
            <a:avLst/>
          </a:prstGeom>
          <a:noFill/>
        </p:spPr>
        <p:txBody>
          <a:bodyPr wrap="square" rtlCol="0">
            <a:spAutoFit/>
          </a:bodyPr>
          <a:lstStyle/>
          <a:p>
            <a:r>
              <a:rPr lang="cs-CZ" dirty="0" err="1"/>
              <a:t>searching</a:t>
            </a:r>
            <a:r>
              <a:rPr lang="cs-CZ" dirty="0"/>
              <a:t>, </a:t>
            </a:r>
            <a:r>
              <a:rPr lang="cs-CZ" dirty="0" err="1"/>
              <a:t>seeking</a:t>
            </a:r>
            <a:r>
              <a:rPr lang="cs-CZ" dirty="0"/>
              <a:t>, </a:t>
            </a:r>
            <a:r>
              <a:rPr lang="cs-CZ" dirty="0" err="1"/>
              <a:t>decision</a:t>
            </a:r>
            <a:r>
              <a:rPr lang="cs-CZ" dirty="0"/>
              <a:t> </a:t>
            </a:r>
            <a:r>
              <a:rPr lang="cs-CZ" dirty="0" err="1"/>
              <a:t>making</a:t>
            </a:r>
            <a:endParaRPr lang="cs-CZ" dirty="0"/>
          </a:p>
        </p:txBody>
      </p:sp>
    </p:spTree>
    <p:extLst>
      <p:ext uri="{BB962C8B-B14F-4D97-AF65-F5344CB8AC3E}">
        <p14:creationId xmlns:p14="http://schemas.microsoft.com/office/powerpoint/2010/main" val="240132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EEAE6-9593-40D5-9740-602087282749}"/>
              </a:ext>
            </a:extLst>
          </p:cNvPr>
          <p:cNvSpPr>
            <a:spLocks noGrp="1"/>
          </p:cNvSpPr>
          <p:nvPr>
            <p:ph type="title"/>
          </p:nvPr>
        </p:nvSpPr>
        <p:spPr>
          <a:xfrm>
            <a:off x="4341845" y="1736725"/>
            <a:ext cx="3508310" cy="2900589"/>
          </a:xfrm>
        </p:spPr>
        <p:txBody>
          <a:bodyPr>
            <a:normAutofit fontScale="90000"/>
          </a:bodyPr>
          <a:lstStyle/>
          <a:p>
            <a:pPr algn="ctr"/>
            <a:r>
              <a:rPr lang="cs-CZ" dirty="0" err="1"/>
              <a:t>Interpretations</a:t>
            </a:r>
            <a:r>
              <a:rPr lang="cs-CZ" dirty="0"/>
              <a:t>?</a:t>
            </a:r>
            <a:br>
              <a:rPr lang="cs-CZ" dirty="0"/>
            </a:br>
            <a:r>
              <a:rPr lang="cs-CZ" dirty="0" err="1"/>
              <a:t>Why</a:t>
            </a:r>
            <a:r>
              <a:rPr lang="cs-CZ" dirty="0"/>
              <a:t>?</a:t>
            </a:r>
            <a:br>
              <a:rPr lang="cs-CZ" dirty="0"/>
            </a:br>
            <a:r>
              <a:rPr lang="cs-CZ" dirty="0" err="1"/>
              <a:t>Who</a:t>
            </a:r>
            <a:r>
              <a:rPr lang="cs-CZ" dirty="0"/>
              <a:t>?</a:t>
            </a:r>
            <a:br>
              <a:rPr lang="cs-CZ" dirty="0"/>
            </a:br>
            <a:r>
              <a:rPr lang="cs-CZ" dirty="0" err="1"/>
              <a:t>How</a:t>
            </a:r>
            <a:r>
              <a:rPr lang="cs-CZ" dirty="0"/>
              <a:t>?</a:t>
            </a:r>
            <a:br>
              <a:rPr lang="cs-CZ" dirty="0"/>
            </a:br>
            <a:r>
              <a:rPr lang="cs-CZ" dirty="0" err="1"/>
              <a:t>When</a:t>
            </a:r>
            <a:r>
              <a:rPr lang="cs-CZ" dirty="0"/>
              <a:t>?</a:t>
            </a:r>
            <a:br>
              <a:rPr lang="cs-CZ" dirty="0"/>
            </a:br>
            <a:endParaRPr lang="cs-CZ" dirty="0"/>
          </a:p>
        </p:txBody>
      </p:sp>
    </p:spTree>
    <p:extLst>
      <p:ext uri="{BB962C8B-B14F-4D97-AF65-F5344CB8AC3E}">
        <p14:creationId xmlns:p14="http://schemas.microsoft.com/office/powerpoint/2010/main" val="1844045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55E5449-49BC-48A3-9C77-B3B4A94149CE}"/>
              </a:ext>
            </a:extLst>
          </p:cNvPr>
          <p:cNvPicPr>
            <a:picLocks noChangeAspect="1"/>
          </p:cNvPicPr>
          <p:nvPr/>
        </p:nvPicPr>
        <p:blipFill rotWithShape="1">
          <a:blip r:embed="rId2"/>
          <a:srcRect l="16244" t="17161" r="19536" b="21482"/>
          <a:stretch/>
        </p:blipFill>
        <p:spPr>
          <a:xfrm>
            <a:off x="3405551" y="0"/>
            <a:ext cx="5380898" cy="6857197"/>
          </a:xfrm>
          <a:prstGeom prst="rect">
            <a:avLst/>
          </a:prstGeom>
        </p:spPr>
      </p:pic>
      <p:sp>
        <p:nvSpPr>
          <p:cNvPr id="3" name="TextovéPole 2">
            <a:extLst>
              <a:ext uri="{FF2B5EF4-FFF2-40B4-BE49-F238E27FC236}">
                <a16:creationId xmlns:a16="http://schemas.microsoft.com/office/drawing/2014/main" id="{0BCD1A38-E3D9-46FB-A25B-7EDC85E11798}"/>
              </a:ext>
            </a:extLst>
          </p:cNvPr>
          <p:cNvSpPr txBox="1"/>
          <p:nvPr/>
        </p:nvSpPr>
        <p:spPr>
          <a:xfrm>
            <a:off x="8881533" y="321733"/>
            <a:ext cx="2345267" cy="923330"/>
          </a:xfrm>
          <a:prstGeom prst="rect">
            <a:avLst/>
          </a:prstGeom>
          <a:noFill/>
        </p:spPr>
        <p:txBody>
          <a:bodyPr wrap="square" rtlCol="0">
            <a:spAutoFit/>
          </a:bodyPr>
          <a:lstStyle/>
          <a:p>
            <a:r>
              <a:rPr lang="cs-CZ" dirty="0" err="1"/>
              <a:t>Abraham´s</a:t>
            </a:r>
            <a:r>
              <a:rPr lang="cs-CZ" dirty="0"/>
              <a:t> </a:t>
            </a:r>
            <a:r>
              <a:rPr lang="cs-CZ" dirty="0" err="1"/>
              <a:t>sacrifice</a:t>
            </a:r>
            <a:r>
              <a:rPr lang="cs-CZ" dirty="0"/>
              <a:t>, 1529/30, Andrea </a:t>
            </a:r>
            <a:r>
              <a:rPr lang="cs-CZ" dirty="0" err="1"/>
              <a:t>del</a:t>
            </a:r>
            <a:r>
              <a:rPr lang="cs-CZ" dirty="0"/>
              <a:t> </a:t>
            </a:r>
            <a:r>
              <a:rPr lang="cs-CZ" dirty="0" err="1"/>
              <a:t>Sarto</a:t>
            </a:r>
            <a:r>
              <a:rPr lang="cs-CZ" dirty="0"/>
              <a:t> (1486-1530)</a:t>
            </a:r>
          </a:p>
        </p:txBody>
      </p:sp>
    </p:spTree>
    <p:extLst>
      <p:ext uri="{BB962C8B-B14F-4D97-AF65-F5344CB8AC3E}">
        <p14:creationId xmlns:p14="http://schemas.microsoft.com/office/powerpoint/2010/main" val="1138175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2A399F1-7C6F-4116-976D-193B28051C32}"/>
              </a:ext>
            </a:extLst>
          </p:cNvPr>
          <p:cNvPicPr>
            <a:picLocks noChangeAspect="1"/>
          </p:cNvPicPr>
          <p:nvPr/>
        </p:nvPicPr>
        <p:blipFill rotWithShape="1">
          <a:blip r:embed="rId2"/>
          <a:srcRect t="1358"/>
          <a:stretch/>
        </p:blipFill>
        <p:spPr>
          <a:xfrm>
            <a:off x="0" y="-16933"/>
            <a:ext cx="9272429" cy="6857999"/>
          </a:xfrm>
          <a:prstGeom prst="rect">
            <a:avLst/>
          </a:prstGeom>
        </p:spPr>
      </p:pic>
      <p:sp>
        <p:nvSpPr>
          <p:cNvPr id="3" name="TextovéPole 2">
            <a:extLst>
              <a:ext uri="{FF2B5EF4-FFF2-40B4-BE49-F238E27FC236}">
                <a16:creationId xmlns:a16="http://schemas.microsoft.com/office/drawing/2014/main" id="{8A4EC03A-7D3D-4D4C-ADBF-D2B65C6E0FD6}"/>
              </a:ext>
            </a:extLst>
          </p:cNvPr>
          <p:cNvSpPr txBox="1"/>
          <p:nvPr/>
        </p:nvSpPr>
        <p:spPr>
          <a:xfrm>
            <a:off x="9355667" y="160867"/>
            <a:ext cx="2616200" cy="1477328"/>
          </a:xfrm>
          <a:prstGeom prst="rect">
            <a:avLst/>
          </a:prstGeom>
          <a:noFill/>
        </p:spPr>
        <p:txBody>
          <a:bodyPr wrap="square" rtlCol="0">
            <a:spAutoFit/>
          </a:bodyPr>
          <a:lstStyle/>
          <a:p>
            <a:r>
              <a:rPr lang="cs-CZ" dirty="0"/>
              <a:t>Diogenes </a:t>
            </a:r>
            <a:r>
              <a:rPr lang="cs-CZ" dirty="0" err="1"/>
              <a:t>with</a:t>
            </a:r>
            <a:r>
              <a:rPr lang="cs-CZ" dirty="0"/>
              <a:t> a </a:t>
            </a:r>
            <a:r>
              <a:rPr lang="cs-CZ" dirty="0" err="1"/>
              <a:t>lantern</a:t>
            </a:r>
            <a:r>
              <a:rPr lang="cs-CZ" dirty="0"/>
              <a:t> </a:t>
            </a:r>
            <a:r>
              <a:rPr lang="cs-CZ" dirty="0" err="1"/>
              <a:t>searching</a:t>
            </a:r>
            <a:r>
              <a:rPr lang="cs-CZ" dirty="0"/>
              <a:t> </a:t>
            </a:r>
            <a:r>
              <a:rPr lang="cs-CZ" dirty="0" err="1"/>
              <a:t>for</a:t>
            </a:r>
            <a:r>
              <a:rPr lang="cs-CZ" dirty="0"/>
              <a:t> a </a:t>
            </a:r>
            <a:r>
              <a:rPr lang="cs-CZ" dirty="0" err="1"/>
              <a:t>true</a:t>
            </a:r>
            <a:r>
              <a:rPr lang="cs-CZ" dirty="0"/>
              <a:t> </a:t>
            </a:r>
            <a:r>
              <a:rPr lang="cs-CZ" dirty="0" err="1"/>
              <a:t>human</a:t>
            </a:r>
            <a:r>
              <a:rPr lang="cs-CZ" dirty="0"/>
              <a:t> </a:t>
            </a:r>
            <a:r>
              <a:rPr lang="cs-CZ" dirty="0" err="1"/>
              <a:t>being</a:t>
            </a:r>
            <a:r>
              <a:rPr lang="cs-CZ" dirty="0"/>
              <a:t> on </a:t>
            </a:r>
            <a:r>
              <a:rPr lang="cs-CZ" dirty="0" err="1"/>
              <a:t>the</a:t>
            </a:r>
            <a:r>
              <a:rPr lang="cs-CZ" dirty="0"/>
              <a:t> market place, 1642, Jacob </a:t>
            </a:r>
            <a:r>
              <a:rPr lang="cs-CZ" dirty="0" err="1"/>
              <a:t>Jordaens</a:t>
            </a:r>
            <a:r>
              <a:rPr lang="cs-CZ" dirty="0"/>
              <a:t> (1593-1678)</a:t>
            </a:r>
          </a:p>
        </p:txBody>
      </p:sp>
      <p:pic>
        <p:nvPicPr>
          <p:cNvPr id="4" name="Obrázek 3">
            <a:extLst>
              <a:ext uri="{FF2B5EF4-FFF2-40B4-BE49-F238E27FC236}">
                <a16:creationId xmlns:a16="http://schemas.microsoft.com/office/drawing/2014/main" id="{71F42170-B7F2-455A-972F-358F432CEF5C}"/>
              </a:ext>
            </a:extLst>
          </p:cNvPr>
          <p:cNvPicPr>
            <a:picLocks noChangeAspect="1"/>
          </p:cNvPicPr>
          <p:nvPr/>
        </p:nvPicPr>
        <p:blipFill rotWithShape="1">
          <a:blip r:embed="rId3"/>
          <a:srcRect l="10171" t="9583" r="11467" b="17361"/>
          <a:stretch/>
        </p:blipFill>
        <p:spPr>
          <a:xfrm>
            <a:off x="9622059" y="3638550"/>
            <a:ext cx="2575407" cy="3202516"/>
          </a:xfrm>
          <a:prstGeom prst="rect">
            <a:avLst/>
          </a:prstGeom>
        </p:spPr>
      </p:pic>
      <p:sp>
        <p:nvSpPr>
          <p:cNvPr id="5" name="TextovéPole 4">
            <a:extLst>
              <a:ext uri="{FF2B5EF4-FFF2-40B4-BE49-F238E27FC236}">
                <a16:creationId xmlns:a16="http://schemas.microsoft.com/office/drawing/2014/main" id="{2C97C02D-927F-46A3-88F3-DD99434D096F}"/>
              </a:ext>
            </a:extLst>
          </p:cNvPr>
          <p:cNvSpPr txBox="1"/>
          <p:nvPr/>
        </p:nvSpPr>
        <p:spPr>
          <a:xfrm>
            <a:off x="9690562" y="2992219"/>
            <a:ext cx="2438400" cy="646331"/>
          </a:xfrm>
          <a:prstGeom prst="rect">
            <a:avLst/>
          </a:prstGeom>
          <a:noFill/>
        </p:spPr>
        <p:txBody>
          <a:bodyPr wrap="square" rtlCol="0">
            <a:spAutoFit/>
          </a:bodyPr>
          <a:lstStyle/>
          <a:p>
            <a:r>
              <a:rPr lang="cs-CZ" dirty="0"/>
              <a:t>Diogenes, 1637, </a:t>
            </a:r>
            <a:r>
              <a:rPr lang="cs-CZ" dirty="0" err="1"/>
              <a:t>Jusepe</a:t>
            </a:r>
            <a:r>
              <a:rPr lang="cs-CZ" dirty="0"/>
              <a:t> de </a:t>
            </a:r>
            <a:r>
              <a:rPr lang="cs-CZ" dirty="0" err="1"/>
              <a:t>Ribera</a:t>
            </a:r>
            <a:r>
              <a:rPr lang="cs-CZ" dirty="0"/>
              <a:t> (1591-1652) </a:t>
            </a:r>
          </a:p>
        </p:txBody>
      </p:sp>
    </p:spTree>
    <p:extLst>
      <p:ext uri="{BB962C8B-B14F-4D97-AF65-F5344CB8AC3E}">
        <p14:creationId xmlns:p14="http://schemas.microsoft.com/office/powerpoint/2010/main" val="468148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C9460E1D-E0E6-42D5-8F3F-DFBCE8141167}"/>
              </a:ext>
            </a:extLst>
          </p:cNvPr>
          <p:cNvPicPr>
            <a:picLocks noChangeAspect="1"/>
          </p:cNvPicPr>
          <p:nvPr/>
        </p:nvPicPr>
        <p:blipFill rotWithShape="1">
          <a:blip r:embed="rId2"/>
          <a:srcRect l="20444" t="16282" r="19334" b="15759"/>
          <a:stretch/>
        </p:blipFill>
        <p:spPr>
          <a:xfrm>
            <a:off x="4558242" y="1485713"/>
            <a:ext cx="3075515" cy="3132257"/>
          </a:xfrm>
          <a:prstGeom prst="ellipse">
            <a:avLst/>
          </a:prstGeom>
          <a:ln w="3175" cap="rnd">
            <a:solidFill>
              <a:schemeClr val="bg1"/>
            </a:solidFill>
          </a:ln>
          <a:effectLst>
            <a:outerShdw blurRad="381000" dist="292100" dir="5400000" sx="-80000" sy="-18000" rotWithShape="0">
              <a:schemeClr val="bg1">
                <a:alpha val="22000"/>
              </a:schemeClr>
            </a:outerShdw>
          </a:effectLst>
          <a:scene3d>
            <a:camera prst="orthographicFront"/>
            <a:lightRig rig="contrasting" dir="t">
              <a:rot lat="0" lon="0" rev="3000000"/>
            </a:lightRig>
          </a:scene3d>
          <a:sp3d contourW="7620">
            <a:bevelT w="95250" h="31750"/>
            <a:contourClr>
              <a:srgbClr val="333333"/>
            </a:contourClr>
          </a:sp3d>
        </p:spPr>
      </p:pic>
      <p:pic>
        <p:nvPicPr>
          <p:cNvPr id="2" name="Obrázek 1">
            <a:extLst>
              <a:ext uri="{FF2B5EF4-FFF2-40B4-BE49-F238E27FC236}">
                <a16:creationId xmlns:a16="http://schemas.microsoft.com/office/drawing/2014/main" id="{812058E8-AF50-4553-A099-768791CA51FF}"/>
              </a:ext>
            </a:extLst>
          </p:cNvPr>
          <p:cNvPicPr>
            <a:picLocks noChangeAspect="1"/>
          </p:cNvPicPr>
          <p:nvPr/>
        </p:nvPicPr>
        <p:blipFill>
          <a:blip r:embed="rId3"/>
          <a:stretch>
            <a:fillRect/>
          </a:stretch>
        </p:blipFill>
        <p:spPr>
          <a:xfrm>
            <a:off x="7743825" y="0"/>
            <a:ext cx="4448174" cy="3254761"/>
          </a:xfrm>
          <a:prstGeom prst="rect">
            <a:avLst/>
          </a:prstGeom>
        </p:spPr>
      </p:pic>
      <p:pic>
        <p:nvPicPr>
          <p:cNvPr id="3" name="Obrázek 2">
            <a:extLst>
              <a:ext uri="{FF2B5EF4-FFF2-40B4-BE49-F238E27FC236}">
                <a16:creationId xmlns:a16="http://schemas.microsoft.com/office/drawing/2014/main" id="{EB02A7EE-746A-4ED9-87B8-FA7BFCC97EB5}"/>
              </a:ext>
            </a:extLst>
          </p:cNvPr>
          <p:cNvPicPr>
            <a:picLocks noChangeAspect="1"/>
          </p:cNvPicPr>
          <p:nvPr/>
        </p:nvPicPr>
        <p:blipFill>
          <a:blip r:embed="rId4"/>
          <a:stretch>
            <a:fillRect/>
          </a:stretch>
        </p:blipFill>
        <p:spPr>
          <a:xfrm>
            <a:off x="-1" y="0"/>
            <a:ext cx="4368801" cy="2971427"/>
          </a:xfrm>
          <a:prstGeom prst="rect">
            <a:avLst/>
          </a:prstGeom>
        </p:spPr>
      </p:pic>
      <p:pic>
        <p:nvPicPr>
          <p:cNvPr id="4" name="Obrázek 3">
            <a:extLst>
              <a:ext uri="{FF2B5EF4-FFF2-40B4-BE49-F238E27FC236}">
                <a16:creationId xmlns:a16="http://schemas.microsoft.com/office/drawing/2014/main" id="{2C15656B-E44D-43FD-BE04-5825770CDCFA}"/>
              </a:ext>
            </a:extLst>
          </p:cNvPr>
          <p:cNvPicPr>
            <a:picLocks noChangeAspect="1"/>
          </p:cNvPicPr>
          <p:nvPr/>
        </p:nvPicPr>
        <p:blipFill>
          <a:blip r:embed="rId5"/>
          <a:stretch>
            <a:fillRect/>
          </a:stretch>
        </p:blipFill>
        <p:spPr>
          <a:xfrm>
            <a:off x="-1" y="4230510"/>
            <a:ext cx="3458635" cy="2627490"/>
          </a:xfrm>
          <a:prstGeom prst="rect">
            <a:avLst/>
          </a:prstGeom>
        </p:spPr>
      </p:pic>
      <p:pic>
        <p:nvPicPr>
          <p:cNvPr id="5" name="Obrázek 4">
            <a:extLst>
              <a:ext uri="{FF2B5EF4-FFF2-40B4-BE49-F238E27FC236}">
                <a16:creationId xmlns:a16="http://schemas.microsoft.com/office/drawing/2014/main" id="{F0E42675-6261-4267-9C7B-315A8C208F6E}"/>
              </a:ext>
            </a:extLst>
          </p:cNvPr>
          <p:cNvPicPr>
            <a:picLocks noChangeAspect="1"/>
          </p:cNvPicPr>
          <p:nvPr/>
        </p:nvPicPr>
        <p:blipFill>
          <a:blip r:embed="rId6"/>
          <a:stretch>
            <a:fillRect/>
          </a:stretch>
        </p:blipFill>
        <p:spPr>
          <a:xfrm>
            <a:off x="7194932" y="4230510"/>
            <a:ext cx="4997068" cy="2627490"/>
          </a:xfrm>
          <a:prstGeom prst="rect">
            <a:avLst/>
          </a:prstGeom>
        </p:spPr>
      </p:pic>
    </p:spTree>
    <p:extLst>
      <p:ext uri="{BB962C8B-B14F-4D97-AF65-F5344CB8AC3E}">
        <p14:creationId xmlns:p14="http://schemas.microsoft.com/office/powerpoint/2010/main" val="1575203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D20E7-3905-4B57-8A11-1D50B0047CC2}"/>
              </a:ext>
            </a:extLst>
          </p:cNvPr>
          <p:cNvSpPr>
            <a:spLocks noGrp="1"/>
          </p:cNvSpPr>
          <p:nvPr>
            <p:ph type="title"/>
          </p:nvPr>
        </p:nvSpPr>
        <p:spPr/>
        <p:txBody>
          <a:bodyPr/>
          <a:lstStyle/>
          <a:p>
            <a:r>
              <a:rPr lang="cs-CZ" dirty="0" err="1"/>
              <a:t>Searching</a:t>
            </a:r>
            <a:r>
              <a:rPr lang="cs-CZ" dirty="0"/>
              <a:t> </a:t>
            </a:r>
            <a:r>
              <a:rPr lang="cs-CZ" dirty="0" err="1"/>
              <a:t>for</a:t>
            </a:r>
            <a:r>
              <a:rPr lang="cs-CZ" dirty="0"/>
              <a:t>…</a:t>
            </a:r>
          </a:p>
        </p:txBody>
      </p:sp>
      <p:sp>
        <p:nvSpPr>
          <p:cNvPr id="3" name="Zástupný obsah 2">
            <a:extLst>
              <a:ext uri="{FF2B5EF4-FFF2-40B4-BE49-F238E27FC236}">
                <a16:creationId xmlns:a16="http://schemas.microsoft.com/office/drawing/2014/main" id="{97952E98-C32D-4676-BD94-96E997EA6986}"/>
              </a:ext>
            </a:extLst>
          </p:cNvPr>
          <p:cNvSpPr>
            <a:spLocks noGrp="1"/>
          </p:cNvSpPr>
          <p:nvPr>
            <p:ph idx="1"/>
          </p:nvPr>
        </p:nvSpPr>
        <p:spPr/>
        <p:txBody>
          <a:bodyPr/>
          <a:lstStyle/>
          <a:p>
            <a:pPr marL="0" indent="0">
              <a:buNone/>
            </a:pPr>
            <a:endParaRPr lang="cs-CZ" dirty="0"/>
          </a:p>
          <a:p>
            <a:pPr marL="0" indent="0">
              <a:buNone/>
            </a:pPr>
            <a:r>
              <a:rPr lang="en-US" dirty="0"/>
              <a:t>“</a:t>
            </a:r>
            <a:r>
              <a:rPr lang="en-US" i="1" dirty="0"/>
              <a:t>For my whole heart,</a:t>
            </a:r>
            <a:endParaRPr lang="cs-CZ" i="1" dirty="0"/>
          </a:p>
          <a:p>
            <a:pPr marL="0" indent="0">
              <a:buNone/>
            </a:pPr>
            <a:r>
              <a:rPr lang="en-US" i="1" dirty="0"/>
              <a:t>which is guilty of stealing glances at her,</a:t>
            </a:r>
            <a:endParaRPr lang="cs-CZ" i="1" dirty="0"/>
          </a:p>
          <a:p>
            <a:pPr marL="0" indent="0">
              <a:buNone/>
            </a:pPr>
            <a:r>
              <a:rPr lang="en-US" i="1" dirty="0"/>
              <a:t>longs for that </a:t>
            </a:r>
            <a:r>
              <a:rPr lang="en-US" b="1" i="1" dirty="0"/>
              <a:t>form to become a person</a:t>
            </a:r>
            <a:r>
              <a:rPr lang="en-US" i="1" dirty="0"/>
              <a:t>.</a:t>
            </a:r>
            <a:r>
              <a:rPr lang="en-US" dirty="0"/>
              <a:t>” </a:t>
            </a:r>
          </a:p>
          <a:p>
            <a:pPr marL="0" indent="0">
              <a:buNone/>
            </a:pPr>
            <a:endParaRPr lang="cs-CZ" dirty="0"/>
          </a:p>
          <a:p>
            <a:pPr marL="0" indent="0">
              <a:buNone/>
            </a:pPr>
            <a:r>
              <a:rPr lang="cs-CZ" dirty="0"/>
              <a:t>Thomas Mann: </a:t>
            </a:r>
            <a:r>
              <a:rPr lang="de-DE" i="1" dirty="0"/>
              <a:t>Die vertauschten Köpfe - Eine indische Legende</a:t>
            </a:r>
            <a:r>
              <a:rPr lang="de-DE" dirty="0"/>
              <a:t>, 1940</a:t>
            </a:r>
            <a:endParaRPr lang="cs-CZ" dirty="0"/>
          </a:p>
        </p:txBody>
      </p:sp>
    </p:spTree>
    <p:extLst>
      <p:ext uri="{BB962C8B-B14F-4D97-AF65-F5344CB8AC3E}">
        <p14:creationId xmlns:p14="http://schemas.microsoft.com/office/powerpoint/2010/main" val="910762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FD490D7-0826-4D47-8A56-24C126C481DA}"/>
              </a:ext>
            </a:extLst>
          </p:cNvPr>
          <p:cNvPicPr>
            <a:picLocks noChangeAspect="1"/>
          </p:cNvPicPr>
          <p:nvPr/>
        </p:nvPicPr>
        <p:blipFill rotWithShape="1">
          <a:blip r:embed="rId2"/>
          <a:srcRect l="5724" t="10556" r="908" b="1944"/>
          <a:stretch/>
        </p:blipFill>
        <p:spPr>
          <a:xfrm>
            <a:off x="1917382" y="0"/>
            <a:ext cx="5499735" cy="6874669"/>
          </a:xfrm>
          <a:prstGeom prst="rect">
            <a:avLst/>
          </a:prstGeom>
        </p:spPr>
      </p:pic>
      <p:pic>
        <p:nvPicPr>
          <p:cNvPr id="4" name="Obrázek 3">
            <a:extLst>
              <a:ext uri="{FF2B5EF4-FFF2-40B4-BE49-F238E27FC236}">
                <a16:creationId xmlns:a16="http://schemas.microsoft.com/office/drawing/2014/main" id="{1E623348-7737-4311-94B7-936CFDDA48C5}"/>
              </a:ext>
            </a:extLst>
          </p:cNvPr>
          <p:cNvPicPr>
            <a:picLocks noChangeAspect="1"/>
          </p:cNvPicPr>
          <p:nvPr/>
        </p:nvPicPr>
        <p:blipFill rotWithShape="1">
          <a:blip r:embed="rId3"/>
          <a:srcRect l="21842" t="10417" r="19433" b="14723"/>
          <a:stretch/>
        </p:blipFill>
        <p:spPr>
          <a:xfrm>
            <a:off x="7953375" y="0"/>
            <a:ext cx="4038601" cy="6866893"/>
          </a:xfrm>
          <a:prstGeom prst="rect">
            <a:avLst/>
          </a:prstGeom>
        </p:spPr>
      </p:pic>
      <p:sp>
        <p:nvSpPr>
          <p:cNvPr id="5" name="TextovéPole 4">
            <a:extLst>
              <a:ext uri="{FF2B5EF4-FFF2-40B4-BE49-F238E27FC236}">
                <a16:creationId xmlns:a16="http://schemas.microsoft.com/office/drawing/2014/main" id="{71A4B53D-50B0-4A4E-8B12-92CF78FEC58B}"/>
              </a:ext>
            </a:extLst>
          </p:cNvPr>
          <p:cNvSpPr txBox="1"/>
          <p:nvPr/>
        </p:nvSpPr>
        <p:spPr>
          <a:xfrm>
            <a:off x="200024" y="190500"/>
            <a:ext cx="1562101" cy="1200329"/>
          </a:xfrm>
          <a:prstGeom prst="rect">
            <a:avLst/>
          </a:prstGeom>
          <a:noFill/>
        </p:spPr>
        <p:txBody>
          <a:bodyPr wrap="square" rtlCol="0">
            <a:spAutoFit/>
          </a:bodyPr>
          <a:lstStyle/>
          <a:p>
            <a:r>
              <a:rPr lang="cs-CZ" dirty="0"/>
              <a:t>Saint Andrew</a:t>
            </a:r>
          </a:p>
          <a:p>
            <a:r>
              <a:rPr lang="cs-CZ" dirty="0"/>
              <a:t>„</a:t>
            </a:r>
            <a:r>
              <a:rPr lang="cs-CZ" dirty="0" err="1"/>
              <a:t>Protokletos</a:t>
            </a:r>
            <a:r>
              <a:rPr lang="cs-CZ" dirty="0"/>
              <a:t>“ – „</a:t>
            </a:r>
            <a:r>
              <a:rPr lang="cs-CZ" dirty="0" err="1"/>
              <a:t>the</a:t>
            </a:r>
            <a:r>
              <a:rPr lang="cs-CZ" dirty="0"/>
              <a:t> </a:t>
            </a:r>
            <a:r>
              <a:rPr lang="cs-CZ" dirty="0" err="1"/>
              <a:t>first</a:t>
            </a:r>
            <a:r>
              <a:rPr lang="cs-CZ" dirty="0"/>
              <a:t> </a:t>
            </a:r>
            <a:r>
              <a:rPr lang="cs-CZ" dirty="0" err="1"/>
              <a:t>called</a:t>
            </a:r>
            <a:r>
              <a:rPr lang="cs-CZ" dirty="0"/>
              <a:t>“ </a:t>
            </a:r>
          </a:p>
        </p:txBody>
      </p:sp>
    </p:spTree>
    <p:extLst>
      <p:ext uri="{BB962C8B-B14F-4D97-AF65-F5344CB8AC3E}">
        <p14:creationId xmlns:p14="http://schemas.microsoft.com/office/powerpoint/2010/main" val="1087217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69CE9C-136D-44CD-8D0D-D74585019E52}"/>
              </a:ext>
            </a:extLst>
          </p:cNvPr>
          <p:cNvPicPr>
            <a:picLocks noChangeAspect="1"/>
          </p:cNvPicPr>
          <p:nvPr/>
        </p:nvPicPr>
        <p:blipFill rotWithShape="1">
          <a:blip r:embed="rId2"/>
          <a:srcRect l="10727" r="10170" b="28889"/>
          <a:stretch/>
        </p:blipFill>
        <p:spPr>
          <a:xfrm>
            <a:off x="0" y="0"/>
            <a:ext cx="5719466" cy="6858000"/>
          </a:xfrm>
          <a:prstGeom prst="rect">
            <a:avLst/>
          </a:prstGeom>
        </p:spPr>
      </p:pic>
      <p:pic>
        <p:nvPicPr>
          <p:cNvPr id="3" name="Obrázek 2">
            <a:extLst>
              <a:ext uri="{FF2B5EF4-FFF2-40B4-BE49-F238E27FC236}">
                <a16:creationId xmlns:a16="http://schemas.microsoft.com/office/drawing/2014/main" id="{2EABF8B0-A25D-4E29-8568-28090634C673}"/>
              </a:ext>
            </a:extLst>
          </p:cNvPr>
          <p:cNvPicPr>
            <a:picLocks noChangeAspect="1"/>
          </p:cNvPicPr>
          <p:nvPr/>
        </p:nvPicPr>
        <p:blipFill rotWithShape="1">
          <a:blip r:embed="rId3"/>
          <a:srcRect l="5169" t="8611" r="2947" b="8611"/>
          <a:stretch/>
        </p:blipFill>
        <p:spPr>
          <a:xfrm>
            <a:off x="6484671" y="0"/>
            <a:ext cx="5707330" cy="6858000"/>
          </a:xfrm>
          <a:prstGeom prst="rect">
            <a:avLst/>
          </a:prstGeom>
        </p:spPr>
      </p:pic>
    </p:spTree>
    <p:extLst>
      <p:ext uri="{BB962C8B-B14F-4D97-AF65-F5344CB8AC3E}">
        <p14:creationId xmlns:p14="http://schemas.microsoft.com/office/powerpoint/2010/main" val="1180122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5F1299E-5B66-45F8-9B7C-53FA441B0E3E}"/>
              </a:ext>
            </a:extLst>
          </p:cNvPr>
          <p:cNvPicPr>
            <a:picLocks noChangeAspect="1"/>
          </p:cNvPicPr>
          <p:nvPr/>
        </p:nvPicPr>
        <p:blipFill rotWithShape="1">
          <a:blip r:embed="rId2"/>
          <a:srcRect l="14431" t="37361" r="53520" b="31389"/>
          <a:stretch/>
        </p:blipFill>
        <p:spPr>
          <a:xfrm>
            <a:off x="8687901" y="2228850"/>
            <a:ext cx="3429085" cy="4459794"/>
          </a:xfrm>
          <a:prstGeom prst="rect">
            <a:avLst/>
          </a:prstGeom>
        </p:spPr>
      </p:pic>
      <p:pic>
        <p:nvPicPr>
          <p:cNvPr id="3" name="Obrázek 2">
            <a:extLst>
              <a:ext uri="{FF2B5EF4-FFF2-40B4-BE49-F238E27FC236}">
                <a16:creationId xmlns:a16="http://schemas.microsoft.com/office/drawing/2014/main" id="{B18EBFD2-4FAE-4EEE-9329-50E2B8F03292}"/>
              </a:ext>
            </a:extLst>
          </p:cNvPr>
          <p:cNvPicPr>
            <a:picLocks noChangeAspect="1"/>
          </p:cNvPicPr>
          <p:nvPr/>
        </p:nvPicPr>
        <p:blipFill rotWithShape="1">
          <a:blip r:embed="rId3"/>
          <a:srcRect l="8874" t="22361" r="9429" b="16944"/>
          <a:stretch/>
        </p:blipFill>
        <p:spPr>
          <a:xfrm>
            <a:off x="3740622" y="2230944"/>
            <a:ext cx="4498503" cy="4457700"/>
          </a:xfrm>
          <a:prstGeom prst="rect">
            <a:avLst/>
          </a:prstGeom>
        </p:spPr>
      </p:pic>
      <p:pic>
        <p:nvPicPr>
          <p:cNvPr id="4" name="Obrázek 3">
            <a:extLst>
              <a:ext uri="{FF2B5EF4-FFF2-40B4-BE49-F238E27FC236}">
                <a16:creationId xmlns:a16="http://schemas.microsoft.com/office/drawing/2014/main" id="{1F41B9FD-68A7-4FB9-96CE-732BD19B90C2}"/>
              </a:ext>
            </a:extLst>
          </p:cNvPr>
          <p:cNvPicPr>
            <a:picLocks noChangeAspect="1"/>
          </p:cNvPicPr>
          <p:nvPr/>
        </p:nvPicPr>
        <p:blipFill rotWithShape="1">
          <a:blip r:embed="rId4"/>
          <a:srcRect l="23138" t="3889" r="25732" b="42222"/>
          <a:stretch/>
        </p:blipFill>
        <p:spPr>
          <a:xfrm>
            <a:off x="75014" y="2243092"/>
            <a:ext cx="3162300" cy="4445552"/>
          </a:xfrm>
          <a:prstGeom prst="rect">
            <a:avLst/>
          </a:prstGeom>
        </p:spPr>
      </p:pic>
    </p:spTree>
    <p:extLst>
      <p:ext uri="{BB962C8B-B14F-4D97-AF65-F5344CB8AC3E}">
        <p14:creationId xmlns:p14="http://schemas.microsoft.com/office/powerpoint/2010/main" val="972216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C3B76DD-C73C-440A-A950-DB111EC50B76}"/>
              </a:ext>
            </a:extLst>
          </p:cNvPr>
          <p:cNvPicPr>
            <a:picLocks noChangeAspect="1"/>
          </p:cNvPicPr>
          <p:nvPr/>
        </p:nvPicPr>
        <p:blipFill rotWithShape="1">
          <a:blip r:embed="rId2"/>
          <a:srcRect l="2394" t="13144" r="3422" b="20926"/>
          <a:stretch/>
        </p:blipFill>
        <p:spPr>
          <a:xfrm>
            <a:off x="2410133" y="0"/>
            <a:ext cx="7371734" cy="6883003"/>
          </a:xfrm>
          <a:prstGeom prst="rect">
            <a:avLst/>
          </a:prstGeom>
        </p:spPr>
      </p:pic>
    </p:spTree>
    <p:extLst>
      <p:ext uri="{BB962C8B-B14F-4D97-AF65-F5344CB8AC3E}">
        <p14:creationId xmlns:p14="http://schemas.microsoft.com/office/powerpoint/2010/main" val="3131185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673DA35-49CC-4ADA-8563-BA2ADE0A03FE}"/>
              </a:ext>
            </a:extLst>
          </p:cNvPr>
          <p:cNvPicPr>
            <a:picLocks noChangeAspect="1"/>
          </p:cNvPicPr>
          <p:nvPr/>
        </p:nvPicPr>
        <p:blipFill rotWithShape="1">
          <a:blip r:embed="rId2"/>
          <a:srcRect l="14061"/>
          <a:stretch/>
        </p:blipFill>
        <p:spPr>
          <a:xfrm>
            <a:off x="4248149" y="0"/>
            <a:ext cx="4418659" cy="6858000"/>
          </a:xfrm>
          <a:prstGeom prst="rect">
            <a:avLst/>
          </a:prstGeom>
        </p:spPr>
      </p:pic>
      <p:pic>
        <p:nvPicPr>
          <p:cNvPr id="3" name="Obrázek 2">
            <a:extLst>
              <a:ext uri="{FF2B5EF4-FFF2-40B4-BE49-F238E27FC236}">
                <a16:creationId xmlns:a16="http://schemas.microsoft.com/office/drawing/2014/main" id="{389148F7-60D8-4CE7-9D77-4F50387D3890}"/>
              </a:ext>
            </a:extLst>
          </p:cNvPr>
          <p:cNvPicPr>
            <a:picLocks noChangeAspect="1"/>
          </p:cNvPicPr>
          <p:nvPr/>
        </p:nvPicPr>
        <p:blipFill rotWithShape="1">
          <a:blip r:embed="rId3"/>
          <a:srcRect l="7577" t="31944" r="50000" b="30695"/>
          <a:stretch/>
        </p:blipFill>
        <p:spPr>
          <a:xfrm>
            <a:off x="152400" y="1219200"/>
            <a:ext cx="3895725" cy="4576201"/>
          </a:xfrm>
          <a:prstGeom prst="rect">
            <a:avLst/>
          </a:prstGeom>
        </p:spPr>
      </p:pic>
      <p:sp>
        <p:nvSpPr>
          <p:cNvPr id="4" name="TextovéPole 3">
            <a:extLst>
              <a:ext uri="{FF2B5EF4-FFF2-40B4-BE49-F238E27FC236}">
                <a16:creationId xmlns:a16="http://schemas.microsoft.com/office/drawing/2014/main" id="{2C443885-F303-4C03-B33F-2BA6A46B18E5}"/>
              </a:ext>
            </a:extLst>
          </p:cNvPr>
          <p:cNvSpPr txBox="1"/>
          <p:nvPr/>
        </p:nvSpPr>
        <p:spPr>
          <a:xfrm>
            <a:off x="9191625" y="1104900"/>
            <a:ext cx="1876425" cy="646331"/>
          </a:xfrm>
          <a:prstGeom prst="rect">
            <a:avLst/>
          </a:prstGeom>
          <a:noFill/>
        </p:spPr>
        <p:txBody>
          <a:bodyPr wrap="square" rtlCol="0">
            <a:spAutoFit/>
          </a:bodyPr>
          <a:lstStyle/>
          <a:p>
            <a:r>
              <a:rPr lang="cs-CZ" dirty="0"/>
              <a:t>Job/</a:t>
            </a:r>
            <a:r>
              <a:rPr lang="cs-CZ" dirty="0" err="1"/>
              <a:t>Hiob</a:t>
            </a:r>
            <a:r>
              <a:rPr lang="cs-CZ" dirty="0"/>
              <a:t> </a:t>
            </a:r>
            <a:r>
              <a:rPr lang="cs-CZ" dirty="0" err="1"/>
              <a:t>with</a:t>
            </a:r>
            <a:r>
              <a:rPr lang="cs-CZ" dirty="0"/>
              <a:t> „</a:t>
            </a:r>
            <a:r>
              <a:rPr lang="cs-CZ" dirty="0" err="1"/>
              <a:t>friends</a:t>
            </a:r>
            <a:r>
              <a:rPr lang="cs-CZ" dirty="0"/>
              <a:t>“</a:t>
            </a:r>
          </a:p>
        </p:txBody>
      </p:sp>
    </p:spTree>
    <p:extLst>
      <p:ext uri="{BB962C8B-B14F-4D97-AF65-F5344CB8AC3E}">
        <p14:creationId xmlns:p14="http://schemas.microsoft.com/office/powerpoint/2010/main" val="1152161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98AF-9768-FCD2-DF72-7781CB48DE22}"/>
              </a:ext>
            </a:extLst>
          </p:cNvPr>
          <p:cNvSpPr>
            <a:spLocks noGrp="1"/>
          </p:cNvSpPr>
          <p:nvPr>
            <p:ph type="title"/>
          </p:nvPr>
        </p:nvSpPr>
        <p:spPr>
          <a:xfrm>
            <a:off x="3280833" y="192832"/>
            <a:ext cx="5630333" cy="1143000"/>
          </a:xfrm>
        </p:spPr>
        <p:txBody>
          <a:bodyPr/>
          <a:lstStyle/>
          <a:p>
            <a:r>
              <a:rPr lang="en-US" dirty="0"/>
              <a:t>Is something calling us?</a:t>
            </a:r>
          </a:p>
        </p:txBody>
      </p:sp>
      <p:sp>
        <p:nvSpPr>
          <p:cNvPr id="3" name="Content Placeholder 2">
            <a:extLst>
              <a:ext uri="{FF2B5EF4-FFF2-40B4-BE49-F238E27FC236}">
                <a16:creationId xmlns:a16="http://schemas.microsoft.com/office/drawing/2014/main" id="{4A7554B6-57C2-6616-F5F7-985A9735D935}"/>
              </a:ext>
            </a:extLst>
          </p:cNvPr>
          <p:cNvSpPr>
            <a:spLocks noGrp="1"/>
          </p:cNvSpPr>
          <p:nvPr>
            <p:ph idx="1"/>
          </p:nvPr>
        </p:nvSpPr>
        <p:spPr>
          <a:xfrm>
            <a:off x="1981200" y="1196752"/>
            <a:ext cx="8229600" cy="5607496"/>
          </a:xfrm>
        </p:spPr>
        <p:txBody>
          <a:bodyPr>
            <a:normAutofit/>
          </a:bodyPr>
          <a:lstStyle/>
          <a:p>
            <a:pPr marL="0" indent="0">
              <a:buNone/>
            </a:pPr>
            <a:endParaRPr lang="en-US" dirty="0"/>
          </a:p>
          <a:p>
            <a:pPr marL="0" indent="0" algn="ctr">
              <a:buNone/>
            </a:pPr>
            <a:r>
              <a:rPr lang="en-US" dirty="0"/>
              <a:t>“</a:t>
            </a:r>
            <a:r>
              <a:rPr lang="en-US" i="1" dirty="0"/>
              <a:t>There is an inner voice, trying to speak to you, calm down, listen to your heart, this is the right thing for you to do</a:t>
            </a:r>
            <a:r>
              <a:rPr lang="en-US" dirty="0"/>
              <a:t>” (Fromm, 1956)</a:t>
            </a:r>
          </a:p>
          <a:p>
            <a:pPr marL="0" indent="0" algn="ctr">
              <a:buNone/>
            </a:pPr>
            <a:endParaRPr lang="en-US" dirty="0"/>
          </a:p>
          <a:p>
            <a:pPr marL="0" indent="0" algn="ctr">
              <a:buNone/>
            </a:pPr>
            <a:endParaRPr lang="en-US" dirty="0"/>
          </a:p>
          <a:p>
            <a:pPr marL="0" indent="0" algn="r">
              <a:buNone/>
            </a:pPr>
            <a:r>
              <a:rPr lang="en-US" dirty="0"/>
              <a:t>The clouds preceded us.</a:t>
            </a:r>
          </a:p>
          <a:p>
            <a:pPr marL="0" indent="0" algn="r">
              <a:buNone/>
            </a:pPr>
            <a:r>
              <a:rPr lang="en-US" dirty="0"/>
              <a:t>There was a muddy </a:t>
            </a:r>
            <a:r>
              <a:rPr lang="en-US" dirty="0" err="1"/>
              <a:t>centre</a:t>
            </a:r>
            <a:r>
              <a:rPr lang="en-US" dirty="0"/>
              <a:t> before we breathed.</a:t>
            </a:r>
          </a:p>
          <a:p>
            <a:pPr marL="0" indent="0" algn="r">
              <a:buNone/>
            </a:pPr>
            <a:r>
              <a:rPr lang="en-US" dirty="0"/>
              <a:t>There was a myth before the myth began.</a:t>
            </a:r>
          </a:p>
          <a:p>
            <a:pPr marL="0" indent="0" algn="r">
              <a:buNone/>
            </a:pPr>
            <a:r>
              <a:rPr lang="en-US" dirty="0"/>
              <a:t>Venerable and articulate and complete.</a:t>
            </a:r>
          </a:p>
          <a:p>
            <a:pPr marL="0" indent="0" algn="r">
              <a:buNone/>
            </a:pPr>
            <a:r>
              <a:rPr lang="en-US" dirty="0"/>
              <a:t>- Wallace Stevens</a:t>
            </a:r>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1035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5AF97D-7107-4156-BCC0-0B89C726A4C1}"/>
              </a:ext>
            </a:extLst>
          </p:cNvPr>
          <p:cNvSpPr>
            <a:spLocks noGrp="1"/>
          </p:cNvSpPr>
          <p:nvPr>
            <p:ph type="title"/>
          </p:nvPr>
        </p:nvSpPr>
        <p:spPr>
          <a:xfrm>
            <a:off x="1482012" y="1785796"/>
            <a:ext cx="9227976" cy="2506285"/>
          </a:xfrm>
        </p:spPr>
        <p:txBody>
          <a:bodyPr>
            <a:normAutofit/>
          </a:bodyPr>
          <a:lstStyle/>
          <a:p>
            <a:r>
              <a:rPr lang="cs-CZ" dirty="0" err="1"/>
              <a:t>Introduction</a:t>
            </a:r>
            <a:r>
              <a:rPr lang="cs-CZ" dirty="0"/>
              <a:t> to </a:t>
            </a:r>
            <a:r>
              <a:rPr lang="cs-CZ" dirty="0" err="1"/>
              <a:t>the</a:t>
            </a:r>
            <a:r>
              <a:rPr lang="cs-CZ" dirty="0"/>
              <a:t> art </a:t>
            </a:r>
            <a:r>
              <a:rPr lang="cs-CZ" dirty="0" err="1"/>
              <a:t>of</a:t>
            </a:r>
            <a:r>
              <a:rPr lang="cs-CZ" dirty="0"/>
              <a:t> </a:t>
            </a:r>
            <a:r>
              <a:rPr lang="cs-CZ" dirty="0" err="1"/>
              <a:t>interpretation</a:t>
            </a:r>
            <a:endParaRPr lang="cs-CZ" dirty="0"/>
          </a:p>
        </p:txBody>
      </p:sp>
    </p:spTree>
    <p:extLst>
      <p:ext uri="{BB962C8B-B14F-4D97-AF65-F5344CB8AC3E}">
        <p14:creationId xmlns:p14="http://schemas.microsoft.com/office/powerpoint/2010/main" val="2738358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Ella Fitzgerald: Every Time We Say Goodbye (1965)">
            <a:hlinkClick r:id="" action="ppaction://media"/>
            <a:extLst>
              <a:ext uri="{FF2B5EF4-FFF2-40B4-BE49-F238E27FC236}">
                <a16:creationId xmlns:a16="http://schemas.microsoft.com/office/drawing/2014/main" id="{4F742A3D-40F5-C4CF-0344-E441A2435507}"/>
              </a:ext>
            </a:extLst>
          </p:cNvPr>
          <p:cNvPicPr>
            <a:picLocks noGrp="1" noRot="1" noChangeAspect="1"/>
          </p:cNvPicPr>
          <p:nvPr>
            <p:ph idx="1"/>
            <a:videoFile r:link="rId1"/>
          </p:nvPr>
        </p:nvPicPr>
        <p:blipFill>
          <a:blip r:embed="rId4"/>
          <a:stretch>
            <a:fillRect/>
          </a:stretch>
        </p:blipFill>
        <p:spPr>
          <a:xfrm>
            <a:off x="2387588" y="647691"/>
            <a:ext cx="7416824" cy="5562618"/>
          </a:xfrm>
          <a:prstGeom prst="rect">
            <a:avLst/>
          </a:prstGeom>
        </p:spPr>
      </p:pic>
    </p:spTree>
    <p:extLst>
      <p:ext uri="{BB962C8B-B14F-4D97-AF65-F5344CB8AC3E}">
        <p14:creationId xmlns:p14="http://schemas.microsoft.com/office/powerpoint/2010/main" val="125856340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CF69-8E31-5C2F-C101-F7427C4D2D70}"/>
              </a:ext>
            </a:extLst>
          </p:cNvPr>
          <p:cNvSpPr>
            <a:spLocks noGrp="1"/>
          </p:cNvSpPr>
          <p:nvPr>
            <p:ph type="title"/>
          </p:nvPr>
        </p:nvSpPr>
        <p:spPr>
          <a:xfrm>
            <a:off x="1788856" y="23375"/>
            <a:ext cx="4392484" cy="1708242"/>
          </a:xfrm>
        </p:spPr>
        <p:txBody>
          <a:bodyPr anchor="ctr">
            <a:normAutofit/>
          </a:bodyPr>
          <a:lstStyle/>
          <a:p>
            <a:r>
              <a:rPr lang="en-US" sz="3500" dirty="0"/>
              <a:t>November 21</a:t>
            </a:r>
            <a:r>
              <a:rPr lang="en-US" sz="3500" baseline="30000" dirty="0"/>
              <a:t>st</a:t>
            </a:r>
            <a:r>
              <a:rPr lang="en-US" sz="3500" dirty="0"/>
              <a:t>, 1934 </a:t>
            </a:r>
          </a:p>
        </p:txBody>
      </p:sp>
      <p:sp>
        <p:nvSpPr>
          <p:cNvPr id="3" name="Content Placeholder 2">
            <a:extLst>
              <a:ext uri="{FF2B5EF4-FFF2-40B4-BE49-F238E27FC236}">
                <a16:creationId xmlns:a16="http://schemas.microsoft.com/office/drawing/2014/main" id="{8BFD88B5-803D-D698-9A30-0AC240A1B288}"/>
              </a:ext>
            </a:extLst>
          </p:cNvPr>
          <p:cNvSpPr>
            <a:spLocks noGrp="1"/>
          </p:cNvSpPr>
          <p:nvPr>
            <p:ph idx="1"/>
          </p:nvPr>
        </p:nvSpPr>
        <p:spPr>
          <a:xfrm>
            <a:off x="1781518" y="1412776"/>
            <a:ext cx="4557687" cy="4968552"/>
          </a:xfrm>
        </p:spPr>
        <p:txBody>
          <a:bodyPr anchor="ctr">
            <a:normAutofit/>
          </a:bodyPr>
          <a:lstStyle/>
          <a:p>
            <a:pPr marL="0" indent="0" algn="ctr">
              <a:buNone/>
            </a:pPr>
            <a:r>
              <a:rPr lang="en-US" sz="2400" i="1" dirty="0"/>
              <a:t>“The next contestant is a young lady named Ella Fitzgerald…Miss Fitzgerald here is </a:t>
            </a:r>
            <a:r>
              <a:rPr lang="en-US" sz="2400" i="1" dirty="0" err="1"/>
              <a:t>gonna</a:t>
            </a:r>
            <a:r>
              <a:rPr lang="en-US" sz="2400" i="1" dirty="0"/>
              <a:t> dance for us…Hold it, hold it. Now what’s your problem, honey?...</a:t>
            </a:r>
          </a:p>
          <a:p>
            <a:pPr marL="0" indent="0" algn="ctr">
              <a:buNone/>
            </a:pPr>
            <a:r>
              <a:rPr lang="en-US" sz="2400" i="1" dirty="0"/>
              <a:t>Correction, folks. Miss Fitzgerald has changed her mind. She’s not </a:t>
            </a:r>
            <a:r>
              <a:rPr lang="en-US" sz="2400" i="1" dirty="0" err="1"/>
              <a:t>gonna</a:t>
            </a:r>
            <a:r>
              <a:rPr lang="en-US" sz="2400" i="1" dirty="0"/>
              <a:t> dance, she’s </a:t>
            </a:r>
            <a:r>
              <a:rPr lang="en-US" sz="2400" i="1" dirty="0" err="1"/>
              <a:t>gonna</a:t>
            </a:r>
            <a:r>
              <a:rPr lang="en-US" sz="2400" i="1" dirty="0"/>
              <a:t> sing”</a:t>
            </a:r>
          </a:p>
          <a:p>
            <a:pPr marL="0" indent="0" algn="ctr">
              <a:buNone/>
            </a:pPr>
            <a:endParaRPr lang="en-US" sz="2400" i="1" dirty="0"/>
          </a:p>
          <a:p>
            <a:pPr marL="0" indent="0" algn="ctr">
              <a:buNone/>
            </a:pPr>
            <a:r>
              <a:rPr lang="en-US" sz="2400" i="1" dirty="0"/>
              <a:t>“It was a bet…we just put our names in…we never thought we’d get the call” - </a:t>
            </a:r>
            <a:r>
              <a:rPr lang="en-US" sz="2400" dirty="0"/>
              <a:t>Ella</a:t>
            </a:r>
          </a:p>
        </p:txBody>
      </p:sp>
      <p:pic>
        <p:nvPicPr>
          <p:cNvPr id="1026" name="Picture 2">
            <a:extLst>
              <a:ext uri="{FF2B5EF4-FFF2-40B4-BE49-F238E27FC236}">
                <a16:creationId xmlns:a16="http://schemas.microsoft.com/office/drawing/2014/main" id="{7CAFF217-4979-BC3D-2321-EABECD3E3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28" r="27062" b="-1"/>
          <a:stretch/>
        </p:blipFill>
        <p:spPr bwMode="auto">
          <a:xfrm>
            <a:off x="6667348" y="-10886"/>
            <a:ext cx="4000653"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5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3083-CD1F-899C-9023-4ED50C17CDC7}"/>
              </a:ext>
            </a:extLst>
          </p:cNvPr>
          <p:cNvSpPr>
            <a:spLocks noGrp="1"/>
          </p:cNvSpPr>
          <p:nvPr>
            <p:ph type="title"/>
          </p:nvPr>
        </p:nvSpPr>
        <p:spPr>
          <a:xfrm>
            <a:off x="4555067" y="25400"/>
            <a:ext cx="2971800" cy="1143000"/>
          </a:xfrm>
        </p:spPr>
        <p:txBody>
          <a:bodyPr/>
          <a:lstStyle/>
          <a:p>
            <a:r>
              <a:rPr lang="en-US" i="1" dirty="0"/>
              <a:t>Es muss sein</a:t>
            </a:r>
            <a:endParaRPr lang="en-US" dirty="0"/>
          </a:p>
        </p:txBody>
      </p:sp>
      <p:sp>
        <p:nvSpPr>
          <p:cNvPr id="3" name="Content Placeholder 2">
            <a:extLst>
              <a:ext uri="{FF2B5EF4-FFF2-40B4-BE49-F238E27FC236}">
                <a16:creationId xmlns:a16="http://schemas.microsoft.com/office/drawing/2014/main" id="{FB6E0138-4546-7BB3-1A2A-218081F01846}"/>
              </a:ext>
            </a:extLst>
          </p:cNvPr>
          <p:cNvSpPr>
            <a:spLocks noGrp="1"/>
          </p:cNvSpPr>
          <p:nvPr>
            <p:ph idx="1"/>
          </p:nvPr>
        </p:nvSpPr>
        <p:spPr>
          <a:xfrm>
            <a:off x="516467" y="1018531"/>
            <a:ext cx="11049000" cy="5841776"/>
          </a:xfrm>
        </p:spPr>
        <p:txBody>
          <a:bodyPr>
            <a:normAutofit fontScale="62500" lnSpcReduction="20000"/>
          </a:bodyPr>
          <a:lstStyle/>
          <a:p>
            <a:pPr marL="0" indent="0" algn="ctr">
              <a:buNone/>
            </a:pPr>
            <a:r>
              <a:rPr lang="en-US" sz="3500" i="1" dirty="0"/>
              <a:t>My father had plenty of books, and…one day when I was eight years old curiosity moved me to take down a little black book lettered on its spine “Kant’s Theory of Ethics.”…as I began reading it, my small form wedged between the bookcase and the table, I was attacked by a strange succession of emotions. First came an intense excitement. I felt that things of the highest importance were being said about matters of the utmost urgency: things which at all costs I must understand. Then, with a wave of indignation, came the discovery that I could not understand them. Disgraceful to confess, here was a book whose words were English and whose sentences were grammatical, but whose meanings baffled me. Then, third and last, came the strangest emotion of all. I felt that the contents of this book, although I could not understand it, where somehow my business: a matter personal to myself, or rather to some future self of my own…there was no desire in it; I did not, in any natural sense of the word, ‘want’ to master the Kantian ethics when I should be old enough; but I felt as if a veil had been lifted and my destiny revealed. </a:t>
            </a:r>
          </a:p>
          <a:p>
            <a:pPr marL="0" indent="0" algn="ctr">
              <a:buNone/>
            </a:pPr>
            <a:r>
              <a:rPr lang="en-US" sz="3500" i="1" dirty="0"/>
              <a:t>There came upon me by degrees, after this, a sense of being burdened with a task whose nature I could not define except by saying, “I must think.” What I was to think about I did not know; and when, obeying this command, I fell silent and absent-minded…There were no particular questions that I asked myself; there were no special objects upon which I directed my mind; there was only a formless and aimless intellectual disturbance, as if I were wrestling with a fog…I know now that the problems of my life’s work were taking, deep down inside me, their first embryonic shape.</a:t>
            </a:r>
          </a:p>
          <a:p>
            <a:pPr marL="0" indent="0" algn="ctr">
              <a:buNone/>
            </a:pPr>
            <a:r>
              <a:rPr lang="en-US" sz="3500" i="1" dirty="0"/>
              <a:t>- R.G. Collingwood (1939)</a:t>
            </a:r>
          </a:p>
          <a:p>
            <a:pPr marL="0" indent="0">
              <a:buNone/>
            </a:pPr>
            <a:endParaRPr lang="en-US" dirty="0"/>
          </a:p>
        </p:txBody>
      </p:sp>
    </p:spTree>
    <p:extLst>
      <p:ext uri="{BB962C8B-B14F-4D97-AF65-F5344CB8AC3E}">
        <p14:creationId xmlns:p14="http://schemas.microsoft.com/office/powerpoint/2010/main" val="7240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A6FA23D-1BAE-0543-878C-3485B209A66D}"/>
              </a:ext>
            </a:extLst>
          </p:cNvPr>
          <p:cNvSpPr txBox="1"/>
          <p:nvPr/>
        </p:nvSpPr>
        <p:spPr>
          <a:xfrm>
            <a:off x="1703513" y="6597352"/>
            <a:ext cx="8850856" cy="369332"/>
          </a:xfrm>
          <a:prstGeom prst="rect">
            <a:avLst/>
          </a:prstGeom>
          <a:noFill/>
        </p:spPr>
        <p:txBody>
          <a:bodyPr wrap="square" rtlCol="0">
            <a:spAutoFit/>
          </a:bodyPr>
          <a:lstStyle/>
          <a:p>
            <a:pPr algn="ctr">
              <a:defRPr/>
            </a:pPr>
            <a:r>
              <a:rPr lang="en-GB" sz="900" dirty="0">
                <a:solidFill>
                  <a:prstClr val="black"/>
                </a:solidFill>
                <a:latin typeface="Calibri"/>
              </a:rPr>
              <a:t>Adapted from Barnard, P. J., &amp; Teasdale, J. D. (1991). Interacting cognitive subsystems: a systemic approach to cognitive-affective interaction and change. </a:t>
            </a:r>
            <a:r>
              <a:rPr lang="en-GB" sz="900" i="1" dirty="0">
                <a:solidFill>
                  <a:prstClr val="black"/>
                </a:solidFill>
                <a:latin typeface="Calibri"/>
              </a:rPr>
              <a:t>Cognition and Emotion, 5</a:t>
            </a:r>
            <a:r>
              <a:rPr lang="en-GB" sz="900" dirty="0">
                <a:solidFill>
                  <a:prstClr val="black"/>
                </a:solidFill>
                <a:latin typeface="Calibri"/>
              </a:rPr>
              <a:t>, 1–39. </a:t>
            </a:r>
            <a:br>
              <a:rPr lang="en-GB" sz="900" dirty="0">
                <a:solidFill>
                  <a:prstClr val="black"/>
                </a:solidFill>
                <a:latin typeface="Calibri"/>
              </a:rPr>
            </a:br>
            <a:endParaRPr lang="en-GB" sz="900" dirty="0">
              <a:solidFill>
                <a:prstClr val="black"/>
              </a:solidFill>
              <a:latin typeface="Calibri"/>
            </a:endParaRPr>
          </a:p>
        </p:txBody>
      </p:sp>
      <p:grpSp>
        <p:nvGrpSpPr>
          <p:cNvPr id="3" name="Group 2">
            <a:extLst>
              <a:ext uri="{FF2B5EF4-FFF2-40B4-BE49-F238E27FC236}">
                <a16:creationId xmlns:a16="http://schemas.microsoft.com/office/drawing/2014/main" id="{C398A790-2C67-C9AB-5DD6-2AB25F9C4FE0}"/>
              </a:ext>
            </a:extLst>
          </p:cNvPr>
          <p:cNvGrpSpPr/>
          <p:nvPr/>
        </p:nvGrpSpPr>
        <p:grpSpPr>
          <a:xfrm>
            <a:off x="2855640" y="836712"/>
            <a:ext cx="6074408" cy="3604962"/>
            <a:chOff x="2411760" y="1223239"/>
            <a:chExt cx="6141851" cy="4411521"/>
          </a:xfrm>
        </p:grpSpPr>
        <p:sp>
          <p:nvSpPr>
            <p:cNvPr id="6" name="Rounded Rectangle 5">
              <a:extLst>
                <a:ext uri="{FF2B5EF4-FFF2-40B4-BE49-F238E27FC236}">
                  <a16:creationId xmlns:a16="http://schemas.microsoft.com/office/drawing/2014/main" id="{E48902F4-D441-7341-81B0-8F09C72A65B6}"/>
                </a:ext>
              </a:extLst>
            </p:cNvPr>
            <p:cNvSpPr/>
            <p:nvPr/>
          </p:nvSpPr>
          <p:spPr>
            <a:xfrm>
              <a:off x="3216004" y="2374071"/>
              <a:ext cx="2694221" cy="96221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dirty="0">
                  <a:solidFill>
                    <a:srgbClr val="000000"/>
                  </a:solidFill>
                  <a:latin typeface="Calibri"/>
                  <a:ea typeface="SimSun" panose="02010600030101010101" pitchFamily="2" charset="-122"/>
                  <a:cs typeface="Arial" panose="020B0604020202020204" pitchFamily="34" charset="0"/>
                </a:rPr>
                <a:t>Holistic Meanings</a:t>
              </a:r>
              <a:endParaRPr lang="en-GB" sz="2400" dirty="0">
                <a:solidFill>
                  <a:prstClr val="white"/>
                </a:solidFill>
                <a:latin typeface="Times New Roman" panose="02020603050405020304" pitchFamily="18" charset="0"/>
                <a:ea typeface="SimSun" panose="02010600030101010101" pitchFamily="2" charset="-122"/>
              </a:endParaRPr>
            </a:p>
          </p:txBody>
        </p:sp>
        <p:sp>
          <p:nvSpPr>
            <p:cNvPr id="7" name="Rounded Rectangle 6">
              <a:extLst>
                <a:ext uri="{FF2B5EF4-FFF2-40B4-BE49-F238E27FC236}">
                  <a16:creationId xmlns:a16="http://schemas.microsoft.com/office/drawing/2014/main" id="{58508F5C-5C3C-FF46-ADBB-DBF14ACBA303}"/>
                </a:ext>
              </a:extLst>
            </p:cNvPr>
            <p:cNvSpPr/>
            <p:nvPr/>
          </p:nvSpPr>
          <p:spPr>
            <a:xfrm>
              <a:off x="3268395" y="3716707"/>
              <a:ext cx="2633760" cy="90249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dirty="0">
                  <a:solidFill>
                    <a:srgbClr val="000000"/>
                  </a:solidFill>
                  <a:latin typeface="Calibri"/>
                  <a:ea typeface="SimSun" panose="02010600030101010101" pitchFamily="2" charset="-122"/>
                  <a:cs typeface="Arial" panose="020B0604020202020204" pitchFamily="34" charset="0"/>
                </a:rPr>
                <a:t>Specific meanings </a:t>
              </a:r>
              <a:endParaRPr lang="en-GB" sz="2400" dirty="0">
                <a:solidFill>
                  <a:prstClr val="white"/>
                </a:solidFill>
                <a:latin typeface="Times New Roman" panose="02020603050405020304" pitchFamily="18" charset="0"/>
                <a:ea typeface="SimSun" panose="02010600030101010101" pitchFamily="2" charset="-122"/>
              </a:endParaRPr>
            </a:p>
          </p:txBody>
        </p:sp>
        <p:sp>
          <p:nvSpPr>
            <p:cNvPr id="8" name="Curved Left Arrow 7">
              <a:extLst>
                <a:ext uri="{FF2B5EF4-FFF2-40B4-BE49-F238E27FC236}">
                  <a16:creationId xmlns:a16="http://schemas.microsoft.com/office/drawing/2014/main" id="{5C2B3F34-4DFD-EB42-8C14-4E2CCF0294C9}"/>
                </a:ext>
              </a:extLst>
            </p:cNvPr>
            <p:cNvSpPr/>
            <p:nvPr/>
          </p:nvSpPr>
          <p:spPr>
            <a:xfrm>
              <a:off x="5902156" y="3072154"/>
              <a:ext cx="772104" cy="1471585"/>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9" name="Curved Left Arrow 8">
              <a:extLst>
                <a:ext uri="{FF2B5EF4-FFF2-40B4-BE49-F238E27FC236}">
                  <a16:creationId xmlns:a16="http://schemas.microsoft.com/office/drawing/2014/main" id="{5317F730-58A2-9C43-BB8C-64D02B98515D}"/>
                </a:ext>
              </a:extLst>
            </p:cNvPr>
            <p:cNvSpPr/>
            <p:nvPr/>
          </p:nvSpPr>
          <p:spPr>
            <a:xfrm>
              <a:off x="4986707" y="4694670"/>
              <a:ext cx="723821" cy="848991"/>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0" name="Rounded Rectangle 9">
              <a:extLst>
                <a:ext uri="{FF2B5EF4-FFF2-40B4-BE49-F238E27FC236}">
                  <a16:creationId xmlns:a16="http://schemas.microsoft.com/office/drawing/2014/main" id="{A16DF182-E834-B244-85F7-54D585537BFA}"/>
                </a:ext>
              </a:extLst>
            </p:cNvPr>
            <p:cNvSpPr/>
            <p:nvPr/>
          </p:nvSpPr>
          <p:spPr>
            <a:xfrm>
              <a:off x="3939826" y="4852491"/>
              <a:ext cx="1046882" cy="78226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400">
                  <a:solidFill>
                    <a:srgbClr val="000000"/>
                  </a:solidFill>
                  <a:latin typeface="Calibri"/>
                  <a:ea typeface="SimSun" panose="02010600030101010101" pitchFamily="2" charset="-122"/>
                  <a:cs typeface="Arial" panose="020B0604020202020204" pitchFamily="34" charset="0"/>
                </a:rPr>
                <a:t>Thoughts &amp; images</a:t>
              </a:r>
              <a:endParaRPr lang="en-GB" sz="1400">
                <a:solidFill>
                  <a:prstClr val="white"/>
                </a:solidFill>
                <a:latin typeface="Times New Roman" panose="02020603050405020304" pitchFamily="18" charset="0"/>
                <a:ea typeface="SimSun" panose="02010600030101010101" pitchFamily="2" charset="-122"/>
              </a:endParaRPr>
            </a:p>
          </p:txBody>
        </p:sp>
        <p:sp>
          <p:nvSpPr>
            <p:cNvPr id="11" name="Curved Left Arrow 10">
              <a:extLst>
                <a:ext uri="{FF2B5EF4-FFF2-40B4-BE49-F238E27FC236}">
                  <a16:creationId xmlns:a16="http://schemas.microsoft.com/office/drawing/2014/main" id="{B0EAAFD3-7619-E549-BA84-C9A013F5FB63}"/>
                </a:ext>
              </a:extLst>
            </p:cNvPr>
            <p:cNvSpPr/>
            <p:nvPr/>
          </p:nvSpPr>
          <p:spPr>
            <a:xfrm rot="10800000">
              <a:off x="3203996" y="4619205"/>
              <a:ext cx="735829" cy="810651"/>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2" name="Right Arrow 11">
              <a:extLst>
                <a:ext uri="{FF2B5EF4-FFF2-40B4-BE49-F238E27FC236}">
                  <a16:creationId xmlns:a16="http://schemas.microsoft.com/office/drawing/2014/main" id="{F4A44C63-D345-474A-A23F-13310C7863A3}"/>
                </a:ext>
              </a:extLst>
            </p:cNvPr>
            <p:cNvSpPr/>
            <p:nvPr/>
          </p:nvSpPr>
          <p:spPr>
            <a:xfrm>
              <a:off x="5951801" y="2694824"/>
              <a:ext cx="1124581" cy="301864"/>
            </a:xfrm>
            <a:prstGeom prst="rightArrow">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4" name="Curved Right Arrow 13">
              <a:extLst>
                <a:ext uri="{FF2B5EF4-FFF2-40B4-BE49-F238E27FC236}">
                  <a16:creationId xmlns:a16="http://schemas.microsoft.com/office/drawing/2014/main" id="{8F3FADDD-1DE7-C146-8297-A734B47E451C}"/>
                </a:ext>
              </a:extLst>
            </p:cNvPr>
            <p:cNvSpPr/>
            <p:nvPr/>
          </p:nvSpPr>
          <p:spPr>
            <a:xfrm>
              <a:off x="2411760" y="1498708"/>
              <a:ext cx="711811" cy="1282920"/>
            </a:xfrm>
            <a:prstGeom prst="curvedRightArrow">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5" name="Rounded Rectangle 14">
              <a:extLst>
                <a:ext uri="{FF2B5EF4-FFF2-40B4-BE49-F238E27FC236}">
                  <a16:creationId xmlns:a16="http://schemas.microsoft.com/office/drawing/2014/main" id="{B6D82C71-4EAD-1640-8028-064BC0B8864F}"/>
                </a:ext>
              </a:extLst>
            </p:cNvPr>
            <p:cNvSpPr/>
            <p:nvPr/>
          </p:nvSpPr>
          <p:spPr>
            <a:xfrm>
              <a:off x="3216004" y="1223239"/>
              <a:ext cx="1085731" cy="84608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a:solidFill>
                    <a:srgbClr val="000000"/>
                  </a:solidFill>
                  <a:latin typeface="Calibri"/>
                  <a:ea typeface="SimSun" panose="02010600030101010101" pitchFamily="2" charset="-122"/>
                  <a:cs typeface="Arial" panose="020B0604020202020204" pitchFamily="34" charset="0"/>
                </a:rPr>
                <a:t>Sensory data</a:t>
              </a:r>
              <a:endParaRPr lang="en-GB" sz="2400">
                <a:solidFill>
                  <a:prstClr val="white"/>
                </a:solidFill>
                <a:latin typeface="Times New Roman" panose="02020603050405020304" pitchFamily="18" charset="0"/>
                <a:ea typeface="SimSun" panose="02010600030101010101" pitchFamily="2" charset="-122"/>
              </a:endParaRPr>
            </a:p>
          </p:txBody>
        </p:sp>
        <p:sp>
          <p:nvSpPr>
            <p:cNvPr id="16" name="Rounded Rectangle 15">
              <a:extLst>
                <a:ext uri="{FF2B5EF4-FFF2-40B4-BE49-F238E27FC236}">
                  <a16:creationId xmlns:a16="http://schemas.microsoft.com/office/drawing/2014/main" id="{89ED89D6-AB40-4743-8AC4-9131991D0A5D}"/>
                </a:ext>
              </a:extLst>
            </p:cNvPr>
            <p:cNvSpPr/>
            <p:nvPr/>
          </p:nvSpPr>
          <p:spPr>
            <a:xfrm>
              <a:off x="4824494" y="1223239"/>
              <a:ext cx="1085731" cy="84628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a:solidFill>
                    <a:srgbClr val="000000"/>
                  </a:solidFill>
                  <a:latin typeface="Calibri"/>
                  <a:ea typeface="SimSun" panose="02010600030101010101" pitchFamily="2" charset="-122"/>
                  <a:cs typeface="Arial" panose="020B0604020202020204" pitchFamily="34" charset="0"/>
                </a:rPr>
                <a:t>Bodily changes</a:t>
              </a:r>
              <a:endParaRPr lang="en-GB" sz="2400">
                <a:solidFill>
                  <a:prstClr val="white"/>
                </a:solidFill>
                <a:latin typeface="Times New Roman" panose="02020603050405020304" pitchFamily="18" charset="0"/>
                <a:ea typeface="SimSun" panose="02010600030101010101" pitchFamily="2" charset="-122"/>
              </a:endParaRPr>
            </a:p>
          </p:txBody>
        </p:sp>
        <p:sp>
          <p:nvSpPr>
            <p:cNvPr id="17" name="Left Arrow 16">
              <a:extLst>
                <a:ext uri="{FF2B5EF4-FFF2-40B4-BE49-F238E27FC236}">
                  <a16:creationId xmlns:a16="http://schemas.microsoft.com/office/drawing/2014/main" id="{90C2F724-2952-9341-AD5E-F75099E76E87}"/>
                </a:ext>
              </a:extLst>
            </p:cNvPr>
            <p:cNvSpPr/>
            <p:nvPr/>
          </p:nvSpPr>
          <p:spPr>
            <a:xfrm>
              <a:off x="4341948" y="1498709"/>
              <a:ext cx="423209" cy="252791"/>
            </a:xfrm>
            <a:prstGeom prst="leftArrow">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8" name="Curved Right Arrow 17">
              <a:extLst>
                <a:ext uri="{FF2B5EF4-FFF2-40B4-BE49-F238E27FC236}">
                  <a16:creationId xmlns:a16="http://schemas.microsoft.com/office/drawing/2014/main" id="{5AFA5EA3-F7E0-8F42-BC58-C3263BC6C793}"/>
                </a:ext>
              </a:extLst>
            </p:cNvPr>
            <p:cNvSpPr/>
            <p:nvPr/>
          </p:nvSpPr>
          <p:spPr>
            <a:xfrm rot="10800000">
              <a:off x="5953492" y="1498707"/>
              <a:ext cx="708754" cy="1196116"/>
            </a:xfrm>
            <a:prstGeom prst="curvedRightArrow">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9" name="Curved Left Arrow 18">
              <a:extLst>
                <a:ext uri="{FF2B5EF4-FFF2-40B4-BE49-F238E27FC236}">
                  <a16:creationId xmlns:a16="http://schemas.microsoft.com/office/drawing/2014/main" id="{11954197-1647-3843-B01D-B4AF74DD1F3F}"/>
                </a:ext>
              </a:extLst>
            </p:cNvPr>
            <p:cNvSpPr/>
            <p:nvPr/>
          </p:nvSpPr>
          <p:spPr>
            <a:xfrm rot="10612083">
              <a:off x="2454026" y="2939915"/>
              <a:ext cx="772104" cy="1471585"/>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20" name="Rounded Rectangle 19">
              <a:extLst>
                <a:ext uri="{FF2B5EF4-FFF2-40B4-BE49-F238E27FC236}">
                  <a16:creationId xmlns:a16="http://schemas.microsoft.com/office/drawing/2014/main" id="{2D127326-CCA5-C9D7-6352-54798F6C1A3E}"/>
                </a:ext>
              </a:extLst>
            </p:cNvPr>
            <p:cNvSpPr/>
            <p:nvPr/>
          </p:nvSpPr>
          <p:spPr>
            <a:xfrm>
              <a:off x="6895207" y="2140168"/>
              <a:ext cx="1658404" cy="147158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2800" i="1" dirty="0">
                  <a:solidFill>
                    <a:srgbClr val="000000"/>
                  </a:solidFill>
                  <a:latin typeface="Calibri"/>
                  <a:ea typeface="SimSun" panose="02010600030101010101" pitchFamily="2" charset="-122"/>
                  <a:cs typeface="Arial" panose="020B0604020202020204" pitchFamily="34" charset="0"/>
                </a:rPr>
                <a:t>Affect</a:t>
              </a:r>
              <a:endParaRPr lang="en-GB" sz="4000" i="1" dirty="0">
                <a:solidFill>
                  <a:prstClr val="white"/>
                </a:solidFill>
                <a:latin typeface="Times New Roman" panose="02020603050405020304" pitchFamily="18" charset="0"/>
                <a:ea typeface="SimSun" panose="02010600030101010101" pitchFamily="2" charset="-122"/>
              </a:endParaRPr>
            </a:p>
          </p:txBody>
        </p:sp>
      </p:grpSp>
      <p:sp>
        <p:nvSpPr>
          <p:cNvPr id="4" name="TextBox 3">
            <a:extLst>
              <a:ext uri="{FF2B5EF4-FFF2-40B4-BE49-F238E27FC236}">
                <a16:creationId xmlns:a16="http://schemas.microsoft.com/office/drawing/2014/main" id="{5FEA9D4B-787F-0115-DEE7-231501AD12C1}"/>
              </a:ext>
            </a:extLst>
          </p:cNvPr>
          <p:cNvSpPr txBox="1"/>
          <p:nvPr/>
        </p:nvSpPr>
        <p:spPr>
          <a:xfrm>
            <a:off x="1605699" y="4790182"/>
            <a:ext cx="8964487" cy="2462213"/>
          </a:xfrm>
          <a:prstGeom prst="rect">
            <a:avLst/>
          </a:prstGeom>
          <a:noFill/>
        </p:spPr>
        <p:txBody>
          <a:bodyPr wrap="square" rtlCol="0">
            <a:spAutoFit/>
          </a:bodyPr>
          <a:lstStyle/>
          <a:p>
            <a:pPr>
              <a:defRPr/>
            </a:pPr>
            <a:r>
              <a:rPr lang="en-GB" sz="2000" dirty="0">
                <a:solidFill>
                  <a:prstClr val="black"/>
                </a:solidFill>
                <a:latin typeface="Calibri"/>
              </a:rPr>
              <a:t>Two types of human knowing represent qualitatively different meanings</a:t>
            </a:r>
          </a:p>
          <a:p>
            <a:pPr marL="742950" lvl="1" indent="-285750">
              <a:buFont typeface="Arial" panose="020B0604020202020204" pitchFamily="34" charset="0"/>
              <a:buChar char="•"/>
              <a:defRPr/>
            </a:pPr>
            <a:r>
              <a:rPr lang="en-GB" sz="2000" dirty="0">
                <a:solidFill>
                  <a:prstClr val="black"/>
                </a:solidFill>
                <a:latin typeface="Calibri"/>
                <a:sym typeface="Wingdings" pitchFamily="2" charset="2"/>
              </a:rPr>
              <a:t>Conceptual mind is characterised by a certain narrowness</a:t>
            </a:r>
          </a:p>
          <a:p>
            <a:pPr marL="742950" lvl="1" indent="-285750">
              <a:buFont typeface="Arial" panose="020B0604020202020204" pitchFamily="34" charset="0"/>
              <a:buChar char="•"/>
              <a:defRPr/>
            </a:pPr>
            <a:r>
              <a:rPr lang="en-GB" sz="2000" dirty="0">
                <a:solidFill>
                  <a:prstClr val="black"/>
                </a:solidFill>
                <a:latin typeface="Calibri"/>
                <a:sym typeface="Wingdings" pitchFamily="2" charset="2"/>
              </a:rPr>
              <a:t>Holistic mind: Embraces implicit &amp; explicit dimensions of experience </a:t>
            </a:r>
          </a:p>
          <a:p>
            <a:pPr marL="742950" lvl="1" indent="-285750">
              <a:buFont typeface="Arial" panose="020B0604020202020204" pitchFamily="34" charset="0"/>
              <a:buChar char="•"/>
              <a:defRPr/>
            </a:pPr>
            <a:r>
              <a:rPr lang="en-GB" sz="2000" dirty="0">
                <a:solidFill>
                  <a:prstClr val="black"/>
                </a:solidFill>
                <a:latin typeface="Calibri"/>
                <a:sym typeface="Wingdings" pitchFamily="2" charset="2"/>
              </a:rPr>
              <a:t>Layers of reality can be felt in and derived from the body  Content, valuing</a:t>
            </a:r>
          </a:p>
          <a:p>
            <a:pPr marL="1200150" lvl="2" indent="-285750">
              <a:buFont typeface="Arial" panose="020B0604020202020204" pitchFamily="34" charset="0"/>
              <a:buChar char="•"/>
              <a:defRPr/>
            </a:pPr>
            <a:r>
              <a:rPr lang="en-GB" sz="2000" dirty="0">
                <a:solidFill>
                  <a:prstClr val="black"/>
                </a:solidFill>
                <a:latin typeface="Calibri"/>
                <a:sym typeface="Wingdings" pitchFamily="2" charset="2"/>
              </a:rPr>
              <a:t>Ancient idea: ‘Diaphragm’ (</a:t>
            </a:r>
            <a:r>
              <a:rPr lang="en-GB" sz="2000" i="1" dirty="0" err="1">
                <a:solidFill>
                  <a:prstClr val="black"/>
                </a:solidFill>
                <a:latin typeface="Calibri"/>
                <a:sym typeface="Wingdings" pitchFamily="2" charset="2"/>
              </a:rPr>
              <a:t>phren</a:t>
            </a:r>
            <a:r>
              <a:rPr lang="en-GB" sz="2000" i="1" dirty="0">
                <a:solidFill>
                  <a:prstClr val="black"/>
                </a:solidFill>
                <a:latin typeface="Calibri"/>
                <a:sym typeface="Wingdings" pitchFamily="2" charset="2"/>
              </a:rPr>
              <a:t>=mind</a:t>
            </a:r>
            <a:r>
              <a:rPr lang="en-GB" sz="2000" dirty="0">
                <a:solidFill>
                  <a:prstClr val="black"/>
                </a:solidFill>
                <a:latin typeface="Calibri"/>
                <a:sym typeface="Wingdings" pitchFamily="2" charset="2"/>
              </a:rPr>
              <a:t>)  Location of contemplation</a:t>
            </a:r>
          </a:p>
          <a:p>
            <a:pPr lvl="1">
              <a:defRPr/>
            </a:pPr>
            <a:endParaRPr lang="en-GB" sz="2600" dirty="0">
              <a:solidFill>
                <a:prstClr val="black"/>
              </a:solidFill>
              <a:latin typeface="Calibri"/>
              <a:sym typeface="Wingdings" pitchFamily="2" charset="2"/>
            </a:endParaRPr>
          </a:p>
          <a:p>
            <a:pPr marL="742950" lvl="1" indent="-285750">
              <a:buFont typeface="Arial" panose="020B0604020202020204" pitchFamily="34" charset="0"/>
              <a:buChar char="•"/>
              <a:defRPr/>
            </a:pPr>
            <a:endParaRPr lang="en-GB" sz="2800" dirty="0">
              <a:solidFill>
                <a:prstClr val="black"/>
              </a:solidFill>
              <a:latin typeface="Calibri"/>
            </a:endParaRPr>
          </a:p>
        </p:txBody>
      </p:sp>
      <p:sp>
        <p:nvSpPr>
          <p:cNvPr id="5" name="Title 1">
            <a:extLst>
              <a:ext uri="{FF2B5EF4-FFF2-40B4-BE49-F238E27FC236}">
                <a16:creationId xmlns:a16="http://schemas.microsoft.com/office/drawing/2014/main" id="{ED9BCC1F-CA13-6AFF-E277-0CC028D83B05}"/>
              </a:ext>
            </a:extLst>
          </p:cNvPr>
          <p:cNvSpPr>
            <a:spLocks noGrp="1"/>
          </p:cNvSpPr>
          <p:nvPr>
            <p:ph type="title"/>
          </p:nvPr>
        </p:nvSpPr>
        <p:spPr>
          <a:xfrm>
            <a:off x="1973142" y="116632"/>
            <a:ext cx="8229600" cy="1143000"/>
          </a:xfrm>
        </p:spPr>
        <p:txBody>
          <a:bodyPr>
            <a:normAutofit/>
          </a:bodyPr>
          <a:lstStyle/>
          <a:p>
            <a:r>
              <a:rPr lang="en-GB" sz="3100" dirty="0">
                <a:solidFill>
                  <a:prstClr val="black"/>
                </a:solidFill>
                <a:latin typeface="Calibri"/>
                <a:ea typeface="+mn-ea"/>
                <a:cs typeface="+mn-cs"/>
              </a:rPr>
              <a:t>Psychological Integrity</a:t>
            </a:r>
            <a:br>
              <a:rPr lang="en-GB" dirty="0">
                <a:solidFill>
                  <a:prstClr val="black"/>
                </a:solidFill>
                <a:latin typeface="Calibri"/>
                <a:ea typeface="+mn-ea"/>
                <a:cs typeface="+mn-cs"/>
              </a:rPr>
            </a:br>
            <a:endParaRPr lang="en-US" dirty="0"/>
          </a:p>
        </p:txBody>
      </p:sp>
    </p:spTree>
    <p:extLst>
      <p:ext uri="{BB962C8B-B14F-4D97-AF65-F5344CB8AC3E}">
        <p14:creationId xmlns:p14="http://schemas.microsoft.com/office/powerpoint/2010/main" val="959686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F506-81CC-372B-2845-D5AFC269F46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E600F8D-2F62-C10C-B806-DF3F3E09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488" y="908721"/>
            <a:ext cx="4889032" cy="1809881"/>
          </a:xfrm>
          <a:prstGeom prst="rect">
            <a:avLst/>
          </a:prstGeom>
        </p:spPr>
      </p:pic>
      <p:sp>
        <p:nvSpPr>
          <p:cNvPr id="21" name="TextBox 20">
            <a:extLst>
              <a:ext uri="{FF2B5EF4-FFF2-40B4-BE49-F238E27FC236}">
                <a16:creationId xmlns:a16="http://schemas.microsoft.com/office/drawing/2014/main" id="{117FB427-FD31-0D3B-D7B7-0D6D0ECC9F92}"/>
              </a:ext>
            </a:extLst>
          </p:cNvPr>
          <p:cNvSpPr txBox="1"/>
          <p:nvPr/>
        </p:nvSpPr>
        <p:spPr>
          <a:xfrm>
            <a:off x="1703513" y="6669360"/>
            <a:ext cx="8850856" cy="369332"/>
          </a:xfrm>
          <a:prstGeom prst="rect">
            <a:avLst/>
          </a:prstGeom>
          <a:noFill/>
        </p:spPr>
        <p:txBody>
          <a:bodyPr wrap="square" rtlCol="0">
            <a:spAutoFit/>
          </a:bodyPr>
          <a:lstStyle/>
          <a:p>
            <a:pPr algn="ctr">
              <a:defRPr/>
            </a:pPr>
            <a:br>
              <a:rPr lang="en-GB" sz="900" dirty="0">
                <a:solidFill>
                  <a:prstClr val="black"/>
                </a:solidFill>
                <a:latin typeface="Calibri"/>
              </a:rPr>
            </a:br>
            <a:endParaRPr lang="en-GB" sz="900" dirty="0">
              <a:solidFill>
                <a:prstClr val="black"/>
              </a:solidFill>
              <a:latin typeface="Calibri"/>
            </a:endParaRPr>
          </a:p>
        </p:txBody>
      </p:sp>
      <p:grpSp>
        <p:nvGrpSpPr>
          <p:cNvPr id="3" name="Group 2">
            <a:extLst>
              <a:ext uri="{FF2B5EF4-FFF2-40B4-BE49-F238E27FC236}">
                <a16:creationId xmlns:a16="http://schemas.microsoft.com/office/drawing/2014/main" id="{5DC862A2-D3BC-1063-1419-4E0B0D465A4C}"/>
              </a:ext>
            </a:extLst>
          </p:cNvPr>
          <p:cNvGrpSpPr/>
          <p:nvPr/>
        </p:nvGrpSpPr>
        <p:grpSpPr>
          <a:xfrm>
            <a:off x="1936451" y="332657"/>
            <a:ext cx="4235532" cy="3712803"/>
            <a:chOff x="2411760" y="1223239"/>
            <a:chExt cx="4664622" cy="4411521"/>
          </a:xfrm>
        </p:grpSpPr>
        <p:sp>
          <p:nvSpPr>
            <p:cNvPr id="6" name="Rounded Rectangle 5">
              <a:extLst>
                <a:ext uri="{FF2B5EF4-FFF2-40B4-BE49-F238E27FC236}">
                  <a16:creationId xmlns:a16="http://schemas.microsoft.com/office/drawing/2014/main" id="{5F676280-DCC9-C61A-27AA-A7B15C5B790F}"/>
                </a:ext>
              </a:extLst>
            </p:cNvPr>
            <p:cNvSpPr/>
            <p:nvPr/>
          </p:nvSpPr>
          <p:spPr>
            <a:xfrm>
              <a:off x="3216004" y="2374071"/>
              <a:ext cx="2694221" cy="96221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dirty="0">
                  <a:solidFill>
                    <a:srgbClr val="000000"/>
                  </a:solidFill>
                  <a:latin typeface="Calibri"/>
                  <a:ea typeface="SimSun" panose="02010600030101010101" pitchFamily="2" charset="-122"/>
                  <a:cs typeface="Arial" panose="020B0604020202020204" pitchFamily="34" charset="0"/>
                </a:rPr>
                <a:t>H</a:t>
              </a:r>
              <a:r>
                <a:rPr lang="en-GB" sz="1600" dirty="0" err="1">
                  <a:solidFill>
                    <a:srgbClr val="000000"/>
                  </a:solidFill>
                  <a:latin typeface="Calibri"/>
                  <a:ea typeface="SimSun" panose="02010600030101010101" pitchFamily="2" charset="-122"/>
                  <a:cs typeface="Arial" panose="020B0604020202020204" pitchFamily="34" charset="0"/>
                </a:rPr>
                <a:t>olistic</a:t>
              </a:r>
              <a:r>
                <a:rPr lang="en-GB" sz="1600" dirty="0">
                  <a:solidFill>
                    <a:srgbClr val="000000"/>
                  </a:solidFill>
                  <a:latin typeface="Calibri"/>
                  <a:ea typeface="SimSun" panose="02010600030101010101" pitchFamily="2" charset="-122"/>
                  <a:cs typeface="Arial" panose="020B0604020202020204" pitchFamily="34" charset="0"/>
                </a:rPr>
                <a:t> meanings</a:t>
              </a:r>
              <a:endParaRPr lang="en-GB" sz="2400" dirty="0">
                <a:solidFill>
                  <a:prstClr val="white"/>
                </a:solidFill>
                <a:latin typeface="Times New Roman" panose="02020603050405020304" pitchFamily="18" charset="0"/>
                <a:ea typeface="SimSun" panose="02010600030101010101" pitchFamily="2" charset="-122"/>
              </a:endParaRPr>
            </a:p>
          </p:txBody>
        </p:sp>
        <p:sp>
          <p:nvSpPr>
            <p:cNvPr id="7" name="Rounded Rectangle 6">
              <a:extLst>
                <a:ext uri="{FF2B5EF4-FFF2-40B4-BE49-F238E27FC236}">
                  <a16:creationId xmlns:a16="http://schemas.microsoft.com/office/drawing/2014/main" id="{ED823328-1AE4-712F-462F-DED4A90F1B25}"/>
                </a:ext>
              </a:extLst>
            </p:cNvPr>
            <p:cNvSpPr/>
            <p:nvPr/>
          </p:nvSpPr>
          <p:spPr>
            <a:xfrm>
              <a:off x="3268395" y="3716707"/>
              <a:ext cx="2633760" cy="90249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dirty="0">
                  <a:solidFill>
                    <a:srgbClr val="000000"/>
                  </a:solidFill>
                  <a:latin typeface="Calibri"/>
                  <a:ea typeface="SimSun" panose="02010600030101010101" pitchFamily="2" charset="-122"/>
                  <a:cs typeface="Arial" panose="020B0604020202020204" pitchFamily="34" charset="0"/>
                </a:rPr>
                <a:t>S</a:t>
              </a:r>
              <a:r>
                <a:rPr lang="en-GB" sz="1600" dirty="0" err="1">
                  <a:solidFill>
                    <a:srgbClr val="000000"/>
                  </a:solidFill>
                  <a:latin typeface="Calibri"/>
                  <a:ea typeface="SimSun" panose="02010600030101010101" pitchFamily="2" charset="-122"/>
                  <a:cs typeface="Arial" panose="020B0604020202020204" pitchFamily="34" charset="0"/>
                </a:rPr>
                <a:t>pecific</a:t>
              </a:r>
              <a:r>
                <a:rPr lang="en-GB" sz="1600" dirty="0">
                  <a:solidFill>
                    <a:srgbClr val="000000"/>
                  </a:solidFill>
                  <a:latin typeface="Calibri"/>
                  <a:ea typeface="SimSun" panose="02010600030101010101" pitchFamily="2" charset="-122"/>
                  <a:cs typeface="Arial" panose="020B0604020202020204" pitchFamily="34" charset="0"/>
                </a:rPr>
                <a:t> meanings </a:t>
              </a:r>
              <a:endParaRPr lang="en-GB" sz="2400" dirty="0">
                <a:solidFill>
                  <a:prstClr val="white"/>
                </a:solidFill>
                <a:latin typeface="Times New Roman" panose="02020603050405020304" pitchFamily="18" charset="0"/>
                <a:ea typeface="SimSun" panose="02010600030101010101" pitchFamily="2" charset="-122"/>
              </a:endParaRPr>
            </a:p>
          </p:txBody>
        </p:sp>
        <p:sp>
          <p:nvSpPr>
            <p:cNvPr id="8" name="Curved Left Arrow 7">
              <a:extLst>
                <a:ext uri="{FF2B5EF4-FFF2-40B4-BE49-F238E27FC236}">
                  <a16:creationId xmlns:a16="http://schemas.microsoft.com/office/drawing/2014/main" id="{4F50E9A3-BF0C-396B-276A-666DA01A8C07}"/>
                </a:ext>
              </a:extLst>
            </p:cNvPr>
            <p:cNvSpPr/>
            <p:nvPr/>
          </p:nvSpPr>
          <p:spPr>
            <a:xfrm>
              <a:off x="5902156" y="3072154"/>
              <a:ext cx="772104" cy="1471585"/>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9" name="Curved Left Arrow 8">
              <a:extLst>
                <a:ext uri="{FF2B5EF4-FFF2-40B4-BE49-F238E27FC236}">
                  <a16:creationId xmlns:a16="http://schemas.microsoft.com/office/drawing/2014/main" id="{C3FD402E-D21E-C6A5-6212-4733B58B3EC7}"/>
                </a:ext>
              </a:extLst>
            </p:cNvPr>
            <p:cNvSpPr/>
            <p:nvPr/>
          </p:nvSpPr>
          <p:spPr>
            <a:xfrm>
              <a:off x="4986707" y="4694670"/>
              <a:ext cx="723821" cy="848991"/>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0" name="Rounded Rectangle 9">
              <a:extLst>
                <a:ext uri="{FF2B5EF4-FFF2-40B4-BE49-F238E27FC236}">
                  <a16:creationId xmlns:a16="http://schemas.microsoft.com/office/drawing/2014/main" id="{F5D39591-5CF2-E607-666F-B77F7FDA5C5B}"/>
                </a:ext>
              </a:extLst>
            </p:cNvPr>
            <p:cNvSpPr/>
            <p:nvPr/>
          </p:nvSpPr>
          <p:spPr>
            <a:xfrm>
              <a:off x="3939826" y="4852491"/>
              <a:ext cx="1046882" cy="78226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400" dirty="0">
                  <a:solidFill>
                    <a:srgbClr val="000000"/>
                  </a:solidFill>
                  <a:latin typeface="Calibri"/>
                  <a:ea typeface="SimSun" panose="02010600030101010101" pitchFamily="2" charset="-122"/>
                  <a:cs typeface="Arial" panose="020B0604020202020204" pitchFamily="34" charset="0"/>
                </a:rPr>
                <a:t>Thoughts &amp; images</a:t>
              </a:r>
              <a:endParaRPr lang="en-GB" sz="1400" dirty="0">
                <a:solidFill>
                  <a:prstClr val="white"/>
                </a:solidFill>
                <a:latin typeface="Times New Roman" panose="02020603050405020304" pitchFamily="18" charset="0"/>
                <a:ea typeface="SimSun" panose="02010600030101010101" pitchFamily="2" charset="-122"/>
              </a:endParaRPr>
            </a:p>
          </p:txBody>
        </p:sp>
        <p:sp>
          <p:nvSpPr>
            <p:cNvPr id="11" name="Curved Left Arrow 10">
              <a:extLst>
                <a:ext uri="{FF2B5EF4-FFF2-40B4-BE49-F238E27FC236}">
                  <a16:creationId xmlns:a16="http://schemas.microsoft.com/office/drawing/2014/main" id="{3847B230-103C-B01C-6D24-62C383511E0F}"/>
                </a:ext>
              </a:extLst>
            </p:cNvPr>
            <p:cNvSpPr/>
            <p:nvPr/>
          </p:nvSpPr>
          <p:spPr>
            <a:xfrm rot="10800000">
              <a:off x="3203996" y="4619205"/>
              <a:ext cx="735829" cy="810651"/>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2" name="Right Arrow 11">
              <a:extLst>
                <a:ext uri="{FF2B5EF4-FFF2-40B4-BE49-F238E27FC236}">
                  <a16:creationId xmlns:a16="http://schemas.microsoft.com/office/drawing/2014/main" id="{3EC86D23-1CAC-D4A3-A8A4-3E5594484716}"/>
                </a:ext>
              </a:extLst>
            </p:cNvPr>
            <p:cNvSpPr/>
            <p:nvPr/>
          </p:nvSpPr>
          <p:spPr>
            <a:xfrm>
              <a:off x="5951801" y="2694824"/>
              <a:ext cx="1124581" cy="301864"/>
            </a:xfrm>
            <a:prstGeom prst="rightArrow">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4" name="Curved Right Arrow 13">
              <a:extLst>
                <a:ext uri="{FF2B5EF4-FFF2-40B4-BE49-F238E27FC236}">
                  <a16:creationId xmlns:a16="http://schemas.microsoft.com/office/drawing/2014/main" id="{357BF5F1-BB31-9756-1D1D-C3DB16A1E46B}"/>
                </a:ext>
              </a:extLst>
            </p:cNvPr>
            <p:cNvSpPr/>
            <p:nvPr/>
          </p:nvSpPr>
          <p:spPr>
            <a:xfrm>
              <a:off x="2411760" y="1498708"/>
              <a:ext cx="711811" cy="1282920"/>
            </a:xfrm>
            <a:prstGeom prst="curvedRightArrow">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5" name="Rounded Rectangle 14">
              <a:extLst>
                <a:ext uri="{FF2B5EF4-FFF2-40B4-BE49-F238E27FC236}">
                  <a16:creationId xmlns:a16="http://schemas.microsoft.com/office/drawing/2014/main" id="{4B26D521-9A82-CEAA-E2F6-6A8F19995050}"/>
                </a:ext>
              </a:extLst>
            </p:cNvPr>
            <p:cNvSpPr/>
            <p:nvPr/>
          </p:nvSpPr>
          <p:spPr>
            <a:xfrm>
              <a:off x="3216004" y="1223239"/>
              <a:ext cx="1085731" cy="84608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dirty="0">
                  <a:solidFill>
                    <a:srgbClr val="000000"/>
                  </a:solidFill>
                  <a:latin typeface="Calibri"/>
                  <a:ea typeface="SimSun" panose="02010600030101010101" pitchFamily="2" charset="-122"/>
                  <a:cs typeface="Arial" panose="020B0604020202020204" pitchFamily="34" charset="0"/>
                </a:rPr>
                <a:t>Sensory data</a:t>
              </a:r>
              <a:endParaRPr lang="en-GB" sz="2400" dirty="0">
                <a:solidFill>
                  <a:prstClr val="white"/>
                </a:solidFill>
                <a:latin typeface="Times New Roman" panose="02020603050405020304" pitchFamily="18" charset="0"/>
                <a:ea typeface="SimSun" panose="02010600030101010101" pitchFamily="2" charset="-122"/>
              </a:endParaRPr>
            </a:p>
          </p:txBody>
        </p:sp>
        <p:sp>
          <p:nvSpPr>
            <p:cNvPr id="16" name="Rounded Rectangle 15">
              <a:extLst>
                <a:ext uri="{FF2B5EF4-FFF2-40B4-BE49-F238E27FC236}">
                  <a16:creationId xmlns:a16="http://schemas.microsoft.com/office/drawing/2014/main" id="{21EF3D51-B75E-BDD3-E18F-0BA70399387A}"/>
                </a:ext>
              </a:extLst>
            </p:cNvPr>
            <p:cNvSpPr/>
            <p:nvPr/>
          </p:nvSpPr>
          <p:spPr>
            <a:xfrm>
              <a:off x="4824494" y="1223239"/>
              <a:ext cx="1085731" cy="84628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GB" sz="1600" dirty="0">
                  <a:solidFill>
                    <a:srgbClr val="000000"/>
                  </a:solidFill>
                  <a:latin typeface="Calibri"/>
                  <a:ea typeface="SimSun" panose="02010600030101010101" pitchFamily="2" charset="-122"/>
                  <a:cs typeface="Arial" panose="020B0604020202020204" pitchFamily="34" charset="0"/>
                </a:rPr>
                <a:t>Bodily changes</a:t>
              </a:r>
              <a:endParaRPr lang="en-GB" sz="2400" dirty="0">
                <a:solidFill>
                  <a:prstClr val="white"/>
                </a:solidFill>
                <a:latin typeface="Times New Roman" panose="02020603050405020304" pitchFamily="18" charset="0"/>
                <a:ea typeface="SimSun" panose="02010600030101010101" pitchFamily="2" charset="-122"/>
              </a:endParaRPr>
            </a:p>
          </p:txBody>
        </p:sp>
        <p:sp>
          <p:nvSpPr>
            <p:cNvPr id="17" name="Left Arrow 16">
              <a:extLst>
                <a:ext uri="{FF2B5EF4-FFF2-40B4-BE49-F238E27FC236}">
                  <a16:creationId xmlns:a16="http://schemas.microsoft.com/office/drawing/2014/main" id="{D14A7425-94EE-4BD1-4500-AEB27D23E9A2}"/>
                </a:ext>
              </a:extLst>
            </p:cNvPr>
            <p:cNvSpPr/>
            <p:nvPr/>
          </p:nvSpPr>
          <p:spPr>
            <a:xfrm>
              <a:off x="4341948" y="1498709"/>
              <a:ext cx="423209" cy="252791"/>
            </a:xfrm>
            <a:prstGeom prst="leftArrow">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8" name="Curved Right Arrow 17">
              <a:extLst>
                <a:ext uri="{FF2B5EF4-FFF2-40B4-BE49-F238E27FC236}">
                  <a16:creationId xmlns:a16="http://schemas.microsoft.com/office/drawing/2014/main" id="{562F7CEA-F19A-D3ED-2475-15D309D74F82}"/>
                </a:ext>
              </a:extLst>
            </p:cNvPr>
            <p:cNvSpPr/>
            <p:nvPr/>
          </p:nvSpPr>
          <p:spPr>
            <a:xfrm rot="10800000">
              <a:off x="5953492" y="1498707"/>
              <a:ext cx="708754" cy="1196116"/>
            </a:xfrm>
            <a:prstGeom prst="curvedRightArrow">
              <a:avLst/>
            </a:prstGeom>
            <a:solidFill>
              <a:srgbClr val="00B05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sp>
          <p:nvSpPr>
            <p:cNvPr id="19" name="Curved Left Arrow 18">
              <a:extLst>
                <a:ext uri="{FF2B5EF4-FFF2-40B4-BE49-F238E27FC236}">
                  <a16:creationId xmlns:a16="http://schemas.microsoft.com/office/drawing/2014/main" id="{64F7E040-0E47-91EB-AC2C-06B922995444}"/>
                </a:ext>
              </a:extLst>
            </p:cNvPr>
            <p:cNvSpPr/>
            <p:nvPr/>
          </p:nvSpPr>
          <p:spPr>
            <a:xfrm rot="10612083">
              <a:off x="2454026" y="2939915"/>
              <a:ext cx="772104" cy="1471585"/>
            </a:xfrm>
            <a:prstGeom prst="curvedLeftArrow">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a:solidFill>
                  <a:prstClr val="white"/>
                </a:solidFill>
                <a:latin typeface="Calibri"/>
              </a:endParaRPr>
            </a:p>
          </p:txBody>
        </p:sp>
      </p:grpSp>
      <p:sp>
        <p:nvSpPr>
          <p:cNvPr id="5" name="Title 1">
            <a:extLst>
              <a:ext uri="{FF2B5EF4-FFF2-40B4-BE49-F238E27FC236}">
                <a16:creationId xmlns:a16="http://schemas.microsoft.com/office/drawing/2014/main" id="{0C9DF312-D7C5-3E80-F452-3EDA3EEF1FC1}"/>
              </a:ext>
            </a:extLst>
          </p:cNvPr>
          <p:cNvSpPr>
            <a:spLocks noGrp="1"/>
          </p:cNvSpPr>
          <p:nvPr>
            <p:ph type="title"/>
          </p:nvPr>
        </p:nvSpPr>
        <p:spPr>
          <a:xfrm>
            <a:off x="1973142" y="44624"/>
            <a:ext cx="8229600" cy="1143000"/>
          </a:xfrm>
        </p:spPr>
        <p:txBody>
          <a:bodyPr>
            <a:normAutofit fontScale="90000"/>
          </a:bodyPr>
          <a:lstStyle/>
          <a:p>
            <a:br>
              <a:rPr lang="en-GB" dirty="0">
                <a:solidFill>
                  <a:prstClr val="black"/>
                </a:solidFill>
                <a:latin typeface="Calibri"/>
                <a:ea typeface="+mn-ea"/>
                <a:cs typeface="+mn-cs"/>
              </a:rPr>
            </a:br>
            <a:endParaRPr lang="en-US" dirty="0"/>
          </a:p>
        </p:txBody>
      </p:sp>
      <p:sp>
        <p:nvSpPr>
          <p:cNvPr id="2" name="TextBox 1">
            <a:extLst>
              <a:ext uri="{FF2B5EF4-FFF2-40B4-BE49-F238E27FC236}">
                <a16:creationId xmlns:a16="http://schemas.microsoft.com/office/drawing/2014/main" id="{72ECE381-74BD-0564-16FD-F5E26610C2DB}"/>
              </a:ext>
            </a:extLst>
          </p:cNvPr>
          <p:cNvSpPr txBox="1"/>
          <p:nvPr/>
        </p:nvSpPr>
        <p:spPr>
          <a:xfrm>
            <a:off x="414867" y="5593304"/>
            <a:ext cx="11328400" cy="1508105"/>
          </a:xfrm>
          <a:prstGeom prst="rect">
            <a:avLst/>
          </a:prstGeom>
          <a:noFill/>
        </p:spPr>
        <p:txBody>
          <a:bodyPr wrap="square" rtlCol="0">
            <a:spAutoFit/>
          </a:bodyPr>
          <a:lstStyle/>
          <a:p>
            <a:pPr algn="ctr">
              <a:defRPr/>
            </a:pPr>
            <a:r>
              <a:rPr lang="en-US" dirty="0">
                <a:solidFill>
                  <a:prstClr val="black"/>
                </a:solidFill>
                <a:latin typeface="Calibri"/>
              </a:rPr>
              <a:t>‘</a:t>
            </a:r>
            <a:r>
              <a:rPr lang="en-US" i="1" dirty="0">
                <a:solidFill>
                  <a:prstClr val="black"/>
                </a:solidFill>
                <a:latin typeface="Calibri"/>
              </a:rPr>
              <a:t>Scholarliness alone is not enough; there is a knowledge of the heart that gives deeper insight.</a:t>
            </a:r>
            <a:endParaRPr lang="cs-CZ" i="1" dirty="0">
              <a:solidFill>
                <a:prstClr val="black"/>
              </a:solidFill>
              <a:latin typeface="Calibri"/>
            </a:endParaRPr>
          </a:p>
          <a:p>
            <a:pPr algn="ctr">
              <a:defRPr/>
            </a:pPr>
            <a:r>
              <a:rPr lang="en-US" i="1" dirty="0">
                <a:solidFill>
                  <a:prstClr val="black"/>
                </a:solidFill>
                <a:latin typeface="Calibri"/>
              </a:rPr>
              <a:t>The knowledge of the heart is in no book and is not to be found in the mouth of any teacher,</a:t>
            </a:r>
            <a:endParaRPr lang="cs-CZ" i="1" dirty="0">
              <a:solidFill>
                <a:prstClr val="black"/>
              </a:solidFill>
              <a:latin typeface="Calibri"/>
            </a:endParaRPr>
          </a:p>
          <a:p>
            <a:pPr algn="ctr">
              <a:defRPr/>
            </a:pPr>
            <a:r>
              <a:rPr lang="en-US" i="1" dirty="0">
                <a:solidFill>
                  <a:prstClr val="black"/>
                </a:solidFill>
                <a:latin typeface="Calibri"/>
              </a:rPr>
              <a:t>but grows out of you like the green seed from the dark earth.</a:t>
            </a:r>
            <a:r>
              <a:rPr lang="en-US" dirty="0">
                <a:solidFill>
                  <a:prstClr val="black"/>
                </a:solidFill>
                <a:latin typeface="Calibri"/>
              </a:rPr>
              <a:t>’</a:t>
            </a:r>
            <a:endParaRPr lang="cs-CZ" dirty="0">
              <a:solidFill>
                <a:prstClr val="black"/>
              </a:solidFill>
              <a:latin typeface="Calibri"/>
            </a:endParaRPr>
          </a:p>
          <a:p>
            <a:pPr algn="ctr">
              <a:defRPr/>
            </a:pPr>
            <a:r>
              <a:rPr lang="en-US" dirty="0">
                <a:solidFill>
                  <a:prstClr val="black"/>
                </a:solidFill>
                <a:latin typeface="Calibri"/>
              </a:rPr>
              <a:t>(Jung, The Red Book, p. 233). </a:t>
            </a:r>
            <a:endParaRPr lang="en-GB" sz="900" dirty="0">
              <a:solidFill>
                <a:prstClr val="black"/>
              </a:solidFill>
              <a:latin typeface="Calibri"/>
              <a:sym typeface="Wingdings" pitchFamily="2" charset="2"/>
            </a:endParaRPr>
          </a:p>
          <a:p>
            <a:pPr>
              <a:defRPr/>
            </a:pPr>
            <a:endParaRPr lang="en-US" sz="2000" dirty="0">
              <a:solidFill>
                <a:prstClr val="white"/>
              </a:solidFill>
              <a:latin typeface="Calibri"/>
            </a:endParaRPr>
          </a:p>
        </p:txBody>
      </p:sp>
      <p:sp>
        <p:nvSpPr>
          <p:cNvPr id="22" name="Content Placeholder 2">
            <a:extLst>
              <a:ext uri="{FF2B5EF4-FFF2-40B4-BE49-F238E27FC236}">
                <a16:creationId xmlns:a16="http://schemas.microsoft.com/office/drawing/2014/main" id="{9232554D-48F6-3C11-16BB-EDF571E9A603}"/>
              </a:ext>
            </a:extLst>
          </p:cNvPr>
          <p:cNvSpPr>
            <a:spLocks noGrp="1"/>
          </p:cNvSpPr>
          <p:nvPr>
            <p:ph idx="1"/>
          </p:nvPr>
        </p:nvSpPr>
        <p:spPr>
          <a:xfrm>
            <a:off x="6339384" y="2780929"/>
            <a:ext cx="4437136" cy="2598093"/>
          </a:xfrm>
        </p:spPr>
        <p:txBody>
          <a:bodyPr>
            <a:normAutofit fontScale="62500" lnSpcReduction="20000"/>
          </a:bodyPr>
          <a:lstStyle/>
          <a:p>
            <a:pPr marL="0" indent="0" algn="ctr">
              <a:buNone/>
            </a:pPr>
            <a:r>
              <a:rPr lang="en-GB" sz="3400" dirty="0">
                <a:solidFill>
                  <a:schemeClr val="accent5">
                    <a:lumMod val="75000"/>
                  </a:schemeClr>
                </a:solidFill>
              </a:rPr>
              <a:t>“</a:t>
            </a:r>
            <a:r>
              <a:rPr lang="en-GB" sz="3400" i="1" dirty="0">
                <a:solidFill>
                  <a:schemeClr val="accent5">
                    <a:lumMod val="75000"/>
                  </a:schemeClr>
                </a:solidFill>
              </a:rPr>
              <a:t>…high level Implicational meanings cannot be communicated by single sentences. Traditionally, such meanings have been communicated by poems, parables and stories…A poem conveys ‘holistic’ meanings…with appropriate direct sensory contributions from the sounds of the words, the rhythms and metres of the whole, and from the visual imagery elicited.</a:t>
            </a:r>
            <a:r>
              <a:rPr lang="en-GB" sz="3400" dirty="0">
                <a:solidFill>
                  <a:schemeClr val="accent5">
                    <a:lumMod val="75000"/>
                  </a:schemeClr>
                </a:solidFill>
              </a:rPr>
              <a:t>” (Teasdale, 1993, p. 345)</a:t>
            </a:r>
          </a:p>
          <a:p>
            <a:pPr marL="0" indent="0" algn="ctr">
              <a:buNone/>
            </a:pPr>
            <a:endParaRPr lang="en-GB" sz="2400" dirty="0">
              <a:solidFill>
                <a:schemeClr val="accent5">
                  <a:lumMod val="75000"/>
                </a:schemeClr>
              </a:solidFill>
            </a:endParaRPr>
          </a:p>
          <a:p>
            <a:endParaRPr lang="en-GB" dirty="0"/>
          </a:p>
        </p:txBody>
      </p:sp>
      <p:sp>
        <p:nvSpPr>
          <p:cNvPr id="4" name="TextBox 3">
            <a:extLst>
              <a:ext uri="{FF2B5EF4-FFF2-40B4-BE49-F238E27FC236}">
                <a16:creationId xmlns:a16="http://schemas.microsoft.com/office/drawing/2014/main" id="{8E8DEC89-7463-D411-C336-9AB5B2BA23E5}"/>
              </a:ext>
            </a:extLst>
          </p:cNvPr>
          <p:cNvSpPr txBox="1"/>
          <p:nvPr/>
        </p:nvSpPr>
        <p:spPr>
          <a:xfrm>
            <a:off x="6171984" y="385500"/>
            <a:ext cx="4207391" cy="523220"/>
          </a:xfrm>
          <a:prstGeom prst="rect">
            <a:avLst/>
          </a:prstGeom>
          <a:noFill/>
        </p:spPr>
        <p:txBody>
          <a:bodyPr wrap="square" rtlCol="0">
            <a:spAutoFit/>
          </a:bodyPr>
          <a:lstStyle/>
          <a:p>
            <a:pPr algn="ctr">
              <a:defRPr/>
            </a:pPr>
            <a:r>
              <a:rPr lang="en-US" sz="2800" i="1" dirty="0">
                <a:solidFill>
                  <a:prstClr val="black"/>
                </a:solidFill>
                <a:latin typeface="Calibri"/>
              </a:rPr>
              <a:t>Ways of knowing</a:t>
            </a:r>
          </a:p>
        </p:txBody>
      </p:sp>
    </p:spTree>
    <p:extLst>
      <p:ext uri="{BB962C8B-B14F-4D97-AF65-F5344CB8AC3E}">
        <p14:creationId xmlns:p14="http://schemas.microsoft.com/office/powerpoint/2010/main" val="215572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82B20-DE0F-978C-2D36-D072665E6526}"/>
              </a:ext>
            </a:extLst>
          </p:cNvPr>
          <p:cNvSpPr>
            <a:spLocks noGrp="1"/>
          </p:cNvSpPr>
          <p:nvPr>
            <p:ph idx="1"/>
          </p:nvPr>
        </p:nvSpPr>
        <p:spPr>
          <a:xfrm>
            <a:off x="491067" y="332656"/>
            <a:ext cx="11235266" cy="6525344"/>
          </a:xfrm>
        </p:spPr>
        <p:txBody>
          <a:bodyPr>
            <a:normAutofit/>
          </a:bodyPr>
          <a:lstStyle/>
          <a:p>
            <a:r>
              <a:rPr lang="en-US" dirty="0"/>
              <a:t>Feelings bring forward dimensions of soul which we are to embody, but they need to be re-cognized</a:t>
            </a:r>
          </a:p>
          <a:p>
            <a:pPr marL="0" indent="0">
              <a:buNone/>
            </a:pPr>
            <a:endParaRPr lang="en-US" dirty="0"/>
          </a:p>
          <a:p>
            <a:pPr marL="0" indent="0" algn="ctr">
              <a:buNone/>
            </a:pPr>
            <a:r>
              <a:rPr lang="en-US" dirty="0"/>
              <a:t>“</a:t>
            </a:r>
            <a:r>
              <a:rPr lang="en-US" i="1" dirty="0"/>
              <a:t>I go to the attic of my childhood home to find a black box. I put my hand in and feel the quivering, warm body of my pet bird. I cry because I have forgotten him and left him alone to die. I am afraid of what I may see when I take him out of the box, but I do so. As my tears fall over his tiny skeletal body, he turns into a tiny baby, and says ‘I only wanted to sing my song</a:t>
            </a:r>
            <a:r>
              <a:rPr lang="en-US" dirty="0"/>
              <a:t>’.” </a:t>
            </a:r>
          </a:p>
          <a:p>
            <a:pPr marL="0" indent="0" algn="ctr">
              <a:buNone/>
            </a:pPr>
            <a:endParaRPr lang="en-US" dirty="0"/>
          </a:p>
          <a:p>
            <a:pPr marL="0" indent="0" algn="ctr">
              <a:buNone/>
            </a:pPr>
            <a:r>
              <a:rPr lang="en-US" i="1" dirty="0"/>
              <a:t>There is sacredness of tears, there are not the mark of weakness, but of power. They speak more eloquently than ten thousand tongues. They are the messengers of overwhelming grief, of deep contrition and of unspeakable love </a:t>
            </a:r>
            <a:r>
              <a:rPr lang="en-US" dirty="0"/>
              <a:t>– Washington Irving</a:t>
            </a:r>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a:p>
            <a:pPr algn="r">
              <a:buFontTx/>
              <a:buChar char="-"/>
            </a:pPr>
            <a:endParaRPr lang="en-US" dirty="0"/>
          </a:p>
          <a:p>
            <a:pPr>
              <a:buFontTx/>
              <a:buChar char="-"/>
            </a:pPr>
            <a:endParaRPr lang="en-US" dirty="0"/>
          </a:p>
          <a:p>
            <a:pPr>
              <a:buFontTx/>
              <a:buChar char="-"/>
            </a:pPr>
            <a:endParaRPr lang="en-US" dirty="0"/>
          </a:p>
        </p:txBody>
      </p:sp>
    </p:spTree>
    <p:extLst>
      <p:ext uri="{BB962C8B-B14F-4D97-AF65-F5344CB8AC3E}">
        <p14:creationId xmlns:p14="http://schemas.microsoft.com/office/powerpoint/2010/main" val="35734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19966BC-5FD5-41B0-BD09-5F31FFC75F73}"/>
              </a:ext>
            </a:extLst>
          </p:cNvPr>
          <p:cNvPicPr>
            <a:picLocks noChangeAspect="1"/>
          </p:cNvPicPr>
          <p:nvPr/>
        </p:nvPicPr>
        <p:blipFill rotWithShape="1">
          <a:blip r:embed="rId2"/>
          <a:srcRect l="31611" t="5714" b="33061"/>
          <a:stretch/>
        </p:blipFill>
        <p:spPr>
          <a:xfrm>
            <a:off x="6399021" y="0"/>
            <a:ext cx="5792979" cy="6917311"/>
          </a:xfrm>
          <a:prstGeom prst="rect">
            <a:avLst/>
          </a:prstGeom>
        </p:spPr>
      </p:pic>
      <p:pic>
        <p:nvPicPr>
          <p:cNvPr id="3" name="Obrázek 2">
            <a:extLst>
              <a:ext uri="{FF2B5EF4-FFF2-40B4-BE49-F238E27FC236}">
                <a16:creationId xmlns:a16="http://schemas.microsoft.com/office/drawing/2014/main" id="{63E33579-0289-4ECF-A9D3-C85B5C4048FB}"/>
              </a:ext>
            </a:extLst>
          </p:cNvPr>
          <p:cNvPicPr>
            <a:picLocks noChangeAspect="1"/>
          </p:cNvPicPr>
          <p:nvPr/>
        </p:nvPicPr>
        <p:blipFill>
          <a:blip r:embed="rId3"/>
          <a:stretch>
            <a:fillRect/>
          </a:stretch>
        </p:blipFill>
        <p:spPr>
          <a:xfrm>
            <a:off x="1033918" y="0"/>
            <a:ext cx="5141618" cy="6858000"/>
          </a:xfrm>
          <a:prstGeom prst="rect">
            <a:avLst/>
          </a:prstGeom>
        </p:spPr>
      </p:pic>
    </p:spTree>
    <p:extLst>
      <p:ext uri="{BB962C8B-B14F-4D97-AF65-F5344CB8AC3E}">
        <p14:creationId xmlns:p14="http://schemas.microsoft.com/office/powerpoint/2010/main" val="254829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AFB009-28F9-63BC-A3EC-2BA8F0DCF891}"/>
              </a:ext>
            </a:extLst>
          </p:cNvPr>
          <p:cNvSpPr>
            <a:spLocks noGrp="1"/>
          </p:cNvSpPr>
          <p:nvPr>
            <p:ph type="title"/>
          </p:nvPr>
        </p:nvSpPr>
        <p:spPr>
          <a:xfrm>
            <a:off x="838199" y="365125"/>
            <a:ext cx="11091729" cy="1325563"/>
          </a:xfrm>
        </p:spPr>
        <p:txBody>
          <a:bodyPr/>
          <a:lstStyle/>
          <a:p>
            <a:r>
              <a:rPr lang="cs-CZ" dirty="0"/>
              <a:t>T</a:t>
            </a:r>
            <a:r>
              <a:rPr lang="en-US" dirty="0" err="1"/>
              <a:t>ext</a:t>
            </a:r>
            <a:r>
              <a:rPr lang="cs-CZ" dirty="0"/>
              <a:t> </a:t>
            </a:r>
            <a:r>
              <a:rPr lang="en-US" dirty="0"/>
              <a:t>comprehension </a:t>
            </a:r>
            <a:r>
              <a:rPr lang="cs-CZ" dirty="0"/>
              <a:t>and r</a:t>
            </a:r>
            <a:r>
              <a:rPr lang="en-US" dirty="0" err="1"/>
              <a:t>eader’s</a:t>
            </a:r>
            <a:r>
              <a:rPr lang="cs-CZ" dirty="0"/>
              <a:t> </a:t>
            </a:r>
            <a:r>
              <a:rPr lang="en-US" dirty="0"/>
              <a:t>interpretation</a:t>
            </a:r>
            <a:endParaRPr lang="en-CA" dirty="0"/>
          </a:p>
        </p:txBody>
      </p:sp>
      <p:sp>
        <p:nvSpPr>
          <p:cNvPr id="3" name="Zástupný obsah 2">
            <a:extLst>
              <a:ext uri="{FF2B5EF4-FFF2-40B4-BE49-F238E27FC236}">
                <a16:creationId xmlns:a16="http://schemas.microsoft.com/office/drawing/2014/main" id="{F3699610-09C0-95F4-EB47-A699FBAF3E4F}"/>
              </a:ext>
            </a:extLst>
          </p:cNvPr>
          <p:cNvSpPr>
            <a:spLocks noGrp="1"/>
          </p:cNvSpPr>
          <p:nvPr>
            <p:ph idx="1"/>
          </p:nvPr>
        </p:nvSpPr>
        <p:spPr/>
        <p:txBody>
          <a:bodyPr>
            <a:normAutofit/>
          </a:bodyPr>
          <a:lstStyle/>
          <a:p>
            <a:r>
              <a:rPr lang="en-CA" dirty="0"/>
              <a:t>perception</a:t>
            </a:r>
            <a:r>
              <a:rPr lang="cs-CZ" dirty="0"/>
              <a:t> – </a:t>
            </a:r>
            <a:r>
              <a:rPr lang="en-CA" dirty="0"/>
              <a:t>understanding </a:t>
            </a:r>
            <a:r>
              <a:rPr lang="cs-CZ" dirty="0"/>
              <a:t>–</a:t>
            </a:r>
            <a:r>
              <a:rPr lang="en-CA" dirty="0"/>
              <a:t> comprehension</a:t>
            </a:r>
            <a:r>
              <a:rPr lang="cs-CZ" dirty="0"/>
              <a:t> – </a:t>
            </a:r>
            <a:r>
              <a:rPr lang="cs-CZ" dirty="0" err="1"/>
              <a:t>interpretation</a:t>
            </a:r>
            <a:endParaRPr lang="en-CA" dirty="0"/>
          </a:p>
          <a:p>
            <a:r>
              <a:rPr lang="cs-CZ" dirty="0" err="1"/>
              <a:t>perception</a:t>
            </a:r>
            <a:r>
              <a:rPr lang="cs-CZ" dirty="0"/>
              <a:t> – </a:t>
            </a:r>
            <a:r>
              <a:rPr lang="cs-CZ" dirty="0" err="1"/>
              <a:t>comprehension</a:t>
            </a:r>
            <a:r>
              <a:rPr lang="cs-CZ" dirty="0"/>
              <a:t> – </a:t>
            </a:r>
            <a:r>
              <a:rPr lang="cs-CZ" dirty="0" err="1"/>
              <a:t>interpretation</a:t>
            </a:r>
            <a:endParaRPr lang="cs-CZ" dirty="0"/>
          </a:p>
          <a:p>
            <a:r>
              <a:rPr lang="en-CA" dirty="0"/>
              <a:t>perception as a psychological process </a:t>
            </a:r>
            <a:r>
              <a:rPr lang="cs-CZ" dirty="0"/>
              <a:t>(</a:t>
            </a:r>
            <a:r>
              <a:rPr lang="en-CA" dirty="0"/>
              <a:t>?</a:t>
            </a:r>
            <a:r>
              <a:rPr lang="cs-CZ" dirty="0"/>
              <a:t>)</a:t>
            </a:r>
            <a:endParaRPr lang="en-CA" dirty="0"/>
          </a:p>
          <a:p>
            <a:r>
              <a:rPr lang="en-US" dirty="0"/>
              <a:t>comprehension </a:t>
            </a:r>
            <a:r>
              <a:rPr lang="cs-CZ" dirty="0"/>
              <a:t>– a </a:t>
            </a:r>
            <a:r>
              <a:rPr lang="cs-CZ" dirty="0" err="1"/>
              <a:t>paradigm</a:t>
            </a:r>
            <a:r>
              <a:rPr lang="cs-CZ" dirty="0"/>
              <a:t> </a:t>
            </a:r>
            <a:r>
              <a:rPr lang="cs-CZ" dirty="0" err="1"/>
              <a:t>for</a:t>
            </a:r>
            <a:r>
              <a:rPr lang="cs-CZ" dirty="0"/>
              <a:t> </a:t>
            </a:r>
            <a:r>
              <a:rPr lang="cs-CZ" dirty="0" err="1"/>
              <a:t>cognition</a:t>
            </a:r>
            <a:r>
              <a:rPr lang="cs-CZ" dirty="0"/>
              <a:t>, a non-</a:t>
            </a:r>
            <a:r>
              <a:rPr lang="cs-CZ" dirty="0" err="1"/>
              <a:t>verbal</a:t>
            </a:r>
            <a:r>
              <a:rPr lang="cs-CZ" dirty="0"/>
              <a:t> </a:t>
            </a:r>
            <a:r>
              <a:rPr lang="cs-CZ" dirty="0" err="1"/>
              <a:t>process</a:t>
            </a:r>
            <a:r>
              <a:rPr lang="cs-CZ" dirty="0"/>
              <a:t>, </a:t>
            </a:r>
            <a:r>
              <a:rPr lang="en-CA" dirty="0"/>
              <a:t>insight </a:t>
            </a:r>
            <a:r>
              <a:rPr lang="en-US" dirty="0"/>
              <a:t>through the analysis of the verbal form</a:t>
            </a:r>
            <a:r>
              <a:rPr lang="cs-CZ" dirty="0"/>
              <a:t>; </a:t>
            </a:r>
            <a:r>
              <a:rPr lang="en-US" dirty="0"/>
              <a:t>the ability to perceive the meaning of a text</a:t>
            </a:r>
            <a:endParaRPr lang="cs-CZ" dirty="0"/>
          </a:p>
          <a:p>
            <a:r>
              <a:rPr lang="cs-CZ" dirty="0"/>
              <a:t>i</a:t>
            </a:r>
            <a:r>
              <a:rPr lang="en-US" dirty="0" err="1"/>
              <a:t>nterpretation</a:t>
            </a:r>
            <a:r>
              <a:rPr lang="en-US" dirty="0"/>
              <a:t> </a:t>
            </a:r>
            <a:r>
              <a:rPr lang="cs-CZ" dirty="0"/>
              <a:t>– </a:t>
            </a:r>
            <a:r>
              <a:rPr lang="en-US" dirty="0"/>
              <a:t>a verbalized stage</a:t>
            </a:r>
            <a:r>
              <a:rPr lang="cs-CZ" dirty="0"/>
              <a:t> (</a:t>
            </a:r>
            <a:r>
              <a:rPr lang="en-US" dirty="0"/>
              <a:t>explanation</a:t>
            </a:r>
            <a:r>
              <a:rPr lang="cs-CZ" dirty="0"/>
              <a:t>,</a:t>
            </a:r>
            <a:r>
              <a:rPr lang="en-US" dirty="0"/>
              <a:t> critical analysis</a:t>
            </a:r>
            <a:r>
              <a:rPr lang="cs-CZ" dirty="0"/>
              <a:t>, ...; </a:t>
            </a:r>
            <a:r>
              <a:rPr lang="cs-CZ" dirty="0" err="1"/>
              <a:t>interpretation</a:t>
            </a:r>
            <a:r>
              <a:rPr lang="cs-CZ" dirty="0"/>
              <a:t> as </a:t>
            </a:r>
            <a:r>
              <a:rPr lang="cs-CZ" dirty="0" err="1"/>
              <a:t>explanation</a:t>
            </a:r>
            <a:r>
              <a:rPr lang="cs-CZ" dirty="0"/>
              <a:t>)</a:t>
            </a:r>
          </a:p>
          <a:p>
            <a:endParaRPr lang="en-CA" dirty="0"/>
          </a:p>
          <a:p>
            <a:endParaRPr lang="en-CA" dirty="0"/>
          </a:p>
        </p:txBody>
      </p:sp>
    </p:spTree>
    <p:extLst>
      <p:ext uri="{BB962C8B-B14F-4D97-AF65-F5344CB8AC3E}">
        <p14:creationId xmlns:p14="http://schemas.microsoft.com/office/powerpoint/2010/main" val="74903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91FB3D-1F49-C6CD-949A-8F1C1A947565}"/>
              </a:ext>
            </a:extLst>
          </p:cNvPr>
          <p:cNvSpPr>
            <a:spLocks noGrp="1"/>
          </p:cNvSpPr>
          <p:nvPr>
            <p:ph type="title"/>
          </p:nvPr>
        </p:nvSpPr>
        <p:spPr/>
        <p:txBody>
          <a:bodyPr/>
          <a:lstStyle/>
          <a:p>
            <a:r>
              <a:rPr lang="cs-CZ" dirty="0"/>
              <a:t>A</a:t>
            </a:r>
            <a:r>
              <a:rPr lang="en-US" dirty="0" err="1"/>
              <a:t>pproach</a:t>
            </a:r>
            <a:r>
              <a:rPr lang="cs-CZ" dirty="0"/>
              <a:t>es</a:t>
            </a:r>
            <a:r>
              <a:rPr lang="en-US" dirty="0"/>
              <a:t> to text comprehension</a:t>
            </a:r>
            <a:endParaRPr lang="en-CA" dirty="0"/>
          </a:p>
        </p:txBody>
      </p:sp>
      <p:sp>
        <p:nvSpPr>
          <p:cNvPr id="3" name="Zástupný obsah 2">
            <a:extLst>
              <a:ext uri="{FF2B5EF4-FFF2-40B4-BE49-F238E27FC236}">
                <a16:creationId xmlns:a16="http://schemas.microsoft.com/office/drawing/2014/main" id="{07D66982-303B-EA85-043C-4E6BB7CFEECD}"/>
              </a:ext>
            </a:extLst>
          </p:cNvPr>
          <p:cNvSpPr>
            <a:spLocks noGrp="1"/>
          </p:cNvSpPr>
          <p:nvPr>
            <p:ph idx="1"/>
          </p:nvPr>
        </p:nvSpPr>
        <p:spPr/>
        <p:txBody>
          <a:bodyPr>
            <a:normAutofit fontScale="92500" lnSpcReduction="20000"/>
          </a:bodyPr>
          <a:lstStyle/>
          <a:p>
            <a:r>
              <a:rPr lang="en-US" dirty="0"/>
              <a:t>logical-linguistic</a:t>
            </a:r>
            <a:r>
              <a:rPr lang="cs-CZ" dirty="0"/>
              <a:t> (</a:t>
            </a:r>
            <a:r>
              <a:rPr lang="en-US" dirty="0" err="1"/>
              <a:t>observ</a:t>
            </a:r>
            <a:r>
              <a:rPr lang="cs-CZ" dirty="0" err="1"/>
              <a:t>ation</a:t>
            </a:r>
            <a:r>
              <a:rPr lang="cs-CZ" dirty="0"/>
              <a:t> </a:t>
            </a:r>
            <a:r>
              <a:rPr lang="cs-CZ" dirty="0" err="1"/>
              <a:t>of</a:t>
            </a:r>
            <a:r>
              <a:rPr lang="en-US" dirty="0"/>
              <a:t> a principal pragmatic-semantic postulate of argumentation</a:t>
            </a:r>
            <a:r>
              <a:rPr lang="cs-CZ" dirty="0"/>
              <a:t>)</a:t>
            </a:r>
          </a:p>
          <a:p>
            <a:r>
              <a:rPr lang="en-US" dirty="0"/>
              <a:t>systemic-semiotic</a:t>
            </a:r>
            <a:r>
              <a:rPr lang="cs-CZ" dirty="0"/>
              <a:t> (</a:t>
            </a:r>
            <a:r>
              <a:rPr lang="en-US" dirty="0"/>
              <a:t>a sign as a cultural phenomenon</a:t>
            </a:r>
            <a:r>
              <a:rPr lang="cs-CZ" dirty="0"/>
              <a:t>;</a:t>
            </a:r>
            <a:r>
              <a:rPr lang="en-US" dirty="0"/>
              <a:t> inter-cultural communication; an infinite interpretation of signs</a:t>
            </a:r>
            <a:r>
              <a:rPr lang="cs-CZ" dirty="0"/>
              <a:t>; </a:t>
            </a:r>
            <a:r>
              <a:rPr lang="cs-CZ" dirty="0" err="1"/>
              <a:t>signification</a:t>
            </a:r>
            <a:r>
              <a:rPr lang="cs-CZ" dirty="0"/>
              <a:t> </a:t>
            </a:r>
            <a:r>
              <a:rPr lang="cs-CZ" dirty="0" err="1"/>
              <a:t>of</a:t>
            </a:r>
            <a:r>
              <a:rPr lang="cs-CZ" dirty="0"/>
              <a:t> sign </a:t>
            </a:r>
            <a:r>
              <a:rPr lang="cs-CZ" dirty="0" err="1"/>
              <a:t>actuality</a:t>
            </a:r>
            <a:r>
              <a:rPr lang="cs-CZ" dirty="0"/>
              <a:t>)</a:t>
            </a:r>
          </a:p>
          <a:p>
            <a:r>
              <a:rPr lang="en-US" dirty="0"/>
              <a:t>cognitive</a:t>
            </a:r>
            <a:r>
              <a:rPr lang="cs-CZ" dirty="0"/>
              <a:t> (</a:t>
            </a:r>
            <a:r>
              <a:rPr lang="cs-CZ" dirty="0" err="1"/>
              <a:t>speculative</a:t>
            </a:r>
            <a:r>
              <a:rPr lang="cs-CZ" dirty="0"/>
              <a:t> </a:t>
            </a:r>
            <a:r>
              <a:rPr lang="cs-CZ" dirty="0" err="1"/>
              <a:t>theorization</a:t>
            </a:r>
            <a:r>
              <a:rPr lang="cs-CZ" dirty="0"/>
              <a:t>)</a:t>
            </a:r>
          </a:p>
          <a:p>
            <a:r>
              <a:rPr lang="en-US" dirty="0"/>
              <a:t>psycholinguistic</a:t>
            </a:r>
            <a:r>
              <a:rPr lang="cs-CZ" dirty="0"/>
              <a:t> (re-</a:t>
            </a:r>
            <a:r>
              <a:rPr lang="cs-CZ" dirty="0" err="1"/>
              <a:t>construction</a:t>
            </a:r>
            <a:r>
              <a:rPr lang="cs-CZ" dirty="0"/>
              <a:t> </a:t>
            </a:r>
            <a:r>
              <a:rPr lang="cs-CZ" dirty="0" err="1"/>
              <a:t>of</a:t>
            </a:r>
            <a:r>
              <a:rPr lang="cs-CZ" dirty="0"/>
              <a:t> text </a:t>
            </a:r>
            <a:r>
              <a:rPr lang="cs-CZ" dirty="0" err="1"/>
              <a:t>projection</a:t>
            </a:r>
            <a:r>
              <a:rPr lang="cs-CZ" dirty="0"/>
              <a:t>)</a:t>
            </a:r>
          </a:p>
          <a:p>
            <a:r>
              <a:rPr lang="en-US" dirty="0"/>
              <a:t>psycho-poetic</a:t>
            </a:r>
            <a:endParaRPr lang="cs-CZ" dirty="0"/>
          </a:p>
          <a:p>
            <a:r>
              <a:rPr lang="cs-CZ" dirty="0" err="1"/>
              <a:t>the</a:t>
            </a:r>
            <a:r>
              <a:rPr lang="cs-CZ" dirty="0"/>
              <a:t> </a:t>
            </a:r>
            <a:r>
              <a:rPr lang="cs-CZ" dirty="0" err="1"/>
              <a:t>theory</a:t>
            </a:r>
            <a:r>
              <a:rPr lang="cs-CZ" dirty="0"/>
              <a:t> </a:t>
            </a:r>
            <a:r>
              <a:rPr lang="cs-CZ" dirty="0" err="1"/>
              <a:t>of</a:t>
            </a:r>
            <a:r>
              <a:rPr lang="cs-CZ" dirty="0"/>
              <a:t> </a:t>
            </a:r>
            <a:r>
              <a:rPr lang="cs-CZ" dirty="0" err="1"/>
              <a:t>games</a:t>
            </a:r>
            <a:endParaRPr lang="cs-CZ" dirty="0"/>
          </a:p>
          <a:p>
            <a:r>
              <a:rPr lang="cs-CZ" dirty="0" err="1"/>
              <a:t>idioethnic</a:t>
            </a:r>
            <a:r>
              <a:rPr lang="cs-CZ" dirty="0"/>
              <a:t> </a:t>
            </a:r>
            <a:r>
              <a:rPr lang="cs-CZ" dirty="0" err="1"/>
              <a:t>strategies</a:t>
            </a:r>
            <a:endParaRPr lang="cs-CZ" dirty="0"/>
          </a:p>
          <a:p>
            <a:r>
              <a:rPr lang="cs-CZ" dirty="0"/>
              <a:t>…</a:t>
            </a:r>
          </a:p>
        </p:txBody>
      </p:sp>
    </p:spTree>
    <p:extLst>
      <p:ext uri="{BB962C8B-B14F-4D97-AF65-F5344CB8AC3E}">
        <p14:creationId xmlns:p14="http://schemas.microsoft.com/office/powerpoint/2010/main" val="85481357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TM03457491[[fn=Metropole]]</Template>
  <TotalTime>1000</TotalTime>
  <Words>2442</Words>
  <Application>Microsoft Office PowerPoint</Application>
  <PresentationFormat>Širokoúhlá obrazovka</PresentationFormat>
  <Paragraphs>197</Paragraphs>
  <Slides>65</Slides>
  <Notes>8</Notes>
  <HiddenSlides>0</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65</vt:i4>
      </vt:variant>
    </vt:vector>
  </HeadingPairs>
  <TitlesOfParts>
    <vt:vector size="70" baseType="lpstr">
      <vt:lpstr>Arial</vt:lpstr>
      <vt:lpstr>Calibri</vt:lpstr>
      <vt:lpstr>Calibri Light</vt:lpstr>
      <vt:lpstr>Times New Roman</vt:lpstr>
      <vt:lpstr>Motiv Office</vt:lpstr>
      <vt:lpstr>Care of the Soul: In Antiquity and Today  2 The seeking for personality and integrity in different cultures</vt:lpstr>
      <vt:lpstr>Basic information</vt:lpstr>
      <vt:lpstr>Basic information</vt:lpstr>
      <vt:lpstr>Treppenrede: Afterthought:</vt:lpstr>
      <vt:lpstr>Interpretations? Why? Who? How? When? </vt:lpstr>
      <vt:lpstr>Introduction to the art of interpretation</vt:lpstr>
      <vt:lpstr>Prezentace aplikace PowerPoint</vt:lpstr>
      <vt:lpstr>Text comprehension and reader’s interpretation</vt:lpstr>
      <vt:lpstr>Approaches to text comprehension</vt:lpstr>
      <vt:lpstr>Approaches to textual interpretation</vt:lpstr>
      <vt:lpstr>Prezentace aplikace PowerPoint</vt:lpstr>
      <vt:lpstr>Motivation(s) for the course</vt:lpstr>
      <vt:lpstr>Care as:</vt:lpstr>
      <vt:lpstr>Symbols</vt:lpstr>
      <vt:lpstr>Symbols in your mind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Searching for…</vt:lpstr>
      <vt:lpstr>Prezentace aplikace PowerPoint</vt:lpstr>
      <vt:lpstr>Prezentace aplikace PowerPoint</vt:lpstr>
      <vt:lpstr>Prezentace aplikace PowerPoint</vt:lpstr>
      <vt:lpstr>Prezentace aplikace PowerPoint</vt:lpstr>
      <vt:lpstr>Prezentace aplikace PowerPoint</vt:lpstr>
      <vt:lpstr>Is something calling us?</vt:lpstr>
      <vt:lpstr>Prezentace aplikace PowerPoint</vt:lpstr>
      <vt:lpstr>November 21st, 1934 </vt:lpstr>
      <vt:lpstr>Es muss sein</vt:lpstr>
      <vt:lpstr>Psychological Integrity </vt:lpstr>
      <vt:lpstr> </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of the Soul: In Antiquity and Today  In SIS: CVOL0376</dc:title>
  <dc:creator>ZS</dc:creator>
  <cp:lastModifiedBy>ZS</cp:lastModifiedBy>
  <cp:revision>69</cp:revision>
  <dcterms:created xsi:type="dcterms:W3CDTF">2024-10-16T18:30:03Z</dcterms:created>
  <dcterms:modified xsi:type="dcterms:W3CDTF">2024-11-19T16:10:02Z</dcterms:modified>
</cp:coreProperties>
</file>