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64" r:id="rId4"/>
    <p:sldId id="265" r:id="rId5"/>
    <p:sldId id="266" r:id="rId6"/>
    <p:sldId id="275" r:id="rId7"/>
    <p:sldId id="289" r:id="rId8"/>
    <p:sldId id="285" r:id="rId9"/>
    <p:sldId id="281" r:id="rId10"/>
    <p:sldId id="283" r:id="rId11"/>
    <p:sldId id="284" r:id="rId12"/>
    <p:sldId id="286" r:id="rId13"/>
    <p:sldId id="273" r:id="rId14"/>
    <p:sldId id="274" r:id="rId15"/>
    <p:sldId id="267" r:id="rId16"/>
    <p:sldId id="268" r:id="rId17"/>
    <p:sldId id="269" r:id="rId18"/>
    <p:sldId id="277" r:id="rId19"/>
    <p:sldId id="270" r:id="rId20"/>
    <p:sldId id="271" r:id="rId21"/>
    <p:sldId id="272" r:id="rId22"/>
    <p:sldId id="278" r:id="rId23"/>
    <p:sldId id="279" r:id="rId24"/>
    <p:sldId id="287" r:id="rId25"/>
    <p:sldId id="288" r:id="rId26"/>
    <p:sldId id="290" r:id="rId27"/>
    <p:sldId id="26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65597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21383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38925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99838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3957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222407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882873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276894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82874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EC6AED9F-889C-4315-AAFB-DB293874F19B}" type="datetimeFigureOut">
              <a:rPr lang="cs-CZ" smtClean="0"/>
              <a:t>08.12.2019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73601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C6AED9F-889C-4315-AAFB-DB293874F19B}" type="datetimeFigureOut">
              <a:rPr lang="cs-CZ" smtClean="0"/>
              <a:t>08.12.2019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901423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C6AED9F-889C-4315-AAFB-DB293874F19B}" type="datetimeFigureOut">
              <a:rPr lang="cs-CZ" smtClean="0"/>
              <a:t>08.12.2019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353751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C6AED9F-889C-4315-AAFB-DB293874F19B}" type="datetimeFigureOut">
              <a:rPr lang="cs-CZ" smtClean="0"/>
              <a:t>08.12.2019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318015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AED9F-889C-4315-AAFB-DB293874F19B}" type="datetimeFigureOut">
              <a:rPr lang="cs-CZ" smtClean="0"/>
              <a:t>08.12.2019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10386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EC6AED9F-889C-4315-AAFB-DB293874F19B}" type="datetimeFigureOut">
              <a:rPr lang="cs-CZ" smtClean="0"/>
              <a:t>08.12.2019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70897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EC6AED9F-889C-4315-AAFB-DB293874F19B}" type="datetimeFigureOut">
              <a:rPr lang="cs-CZ" smtClean="0"/>
              <a:t>08.12.2019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FEB80A-24E0-43DE-B51C-FF2608FB2F2F}" type="slidenum">
              <a:rPr lang="cs-CZ" smtClean="0"/>
              <a:t>‹#›</a:t>
            </a:fld>
            <a:endParaRPr lang="cs-CZ"/>
          </a:p>
        </p:txBody>
      </p:sp>
    </p:spTree>
    <p:extLst>
      <p:ext uri="{BB962C8B-B14F-4D97-AF65-F5344CB8AC3E}">
        <p14:creationId xmlns:p14="http://schemas.microsoft.com/office/powerpoint/2010/main" val="126220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6AED9F-889C-4315-AAFB-DB293874F19B}" type="datetimeFigureOut">
              <a:rPr lang="cs-CZ" smtClean="0"/>
              <a:t>08.12.2019</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EFEB80A-24E0-43DE-B51C-FF2608FB2F2F}" type="slidenum">
              <a:rPr lang="cs-CZ" smtClean="0"/>
              <a:t>‹#›</a:t>
            </a:fld>
            <a:endParaRPr lang="cs-CZ"/>
          </a:p>
        </p:txBody>
      </p:sp>
    </p:spTree>
    <p:extLst>
      <p:ext uri="{BB962C8B-B14F-4D97-AF65-F5344CB8AC3E}">
        <p14:creationId xmlns:p14="http://schemas.microsoft.com/office/powerpoint/2010/main" val="984459771"/>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ttps/olomoucky.denik.cz/zpravy_region/pripad-ditete-pokousaneho-vlkem-policie-odlozila-20171018.html" TargetMode="External"/><Relationship Id="rId7" Type="http://schemas.openxmlformats.org/officeDocument/2006/relationships/hyperlink" Target="https://eurozpravy.cz/zahranicni/evropa/257455-mladou-norku-na-filipinach-skrablo-stene-zemrela-na-vzteklinu/" TargetMode="External"/><Relationship Id="rId2" Type="http://schemas.openxmlformats.org/officeDocument/2006/relationships/hyperlink" Target="http://www.blesk.cz/clanek/zpravy-krimi/22002/osel-ukousl-skolacce-prst.html" TargetMode="External"/><Relationship Id="rId1" Type="http://schemas.openxmlformats.org/officeDocument/2006/relationships/slideLayout" Target="../slideLayouts/slideLayout2.xml"/><Relationship Id="rId6" Type="http://schemas.openxmlformats.org/officeDocument/2006/relationships/hyperlink" Target="https://ekolist.cz/cz/zelena-domacnost/zpravy-zd/pripady-kdy-exoticke-zvire-v-zajeti-zabije-cloveka-jsou-vyjimecne" TargetMode="External"/><Relationship Id="rId11" Type="http://schemas.openxmlformats.org/officeDocument/2006/relationships/hyperlink" Target="https://www.youtube.com/watch?v=9OKVjn4_kdw" TargetMode="External"/><Relationship Id="rId5" Type="http://schemas.openxmlformats.org/officeDocument/2006/relationships/hyperlink" Target="https://tn.nova.cz/clanek/chlapec-5-v-plzenske-zoo-strkal-ruku-kam-nemel-pokousal-ho-rys.html" TargetMode="External"/><Relationship Id="rId10" Type="http://schemas.openxmlformats.org/officeDocument/2006/relationships/hyperlink" Target="https://www.youtube.com/watch?v=qtRZxh7YFTI" TargetMode="External"/><Relationship Id="rId4" Type="http://schemas.openxmlformats.org/officeDocument/2006/relationships/hyperlink" Target="https://tn.nova.cz/clanek/mladik-vlezl-v-kladenske-zoo-do-vybehu-k-medvedum-vrhli-se-na-nej.html" TargetMode="Externa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www.fnbrno.cz/pribyva-stale-vice-obeznich-deti-upozornuje-detska-nemocnice-fn-brno/t6346"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prepper.cz/"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dspace.specpeda.cz/handle/0/1608" TargetMode="External"/><Relationship Id="rId7" Type="http://schemas.openxmlformats.org/officeDocument/2006/relationships/image" Target="../media/image8.png"/><Relationship Id="rId2" Type="http://schemas.openxmlformats.org/officeDocument/2006/relationships/hyperlink" Target="https://docplayer.cz/amp/3541009-Odkaz-emilie-strejckove.html"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FMnhyGozLy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69E8895-80DA-42B3-8E4F-AF092D9B05D5}"/>
              </a:ext>
            </a:extLst>
          </p:cNvPr>
          <p:cNvSpPr>
            <a:spLocks noGrp="1"/>
          </p:cNvSpPr>
          <p:nvPr>
            <p:ph type="ctrTitle"/>
          </p:nvPr>
        </p:nvSpPr>
        <p:spPr>
          <a:xfrm>
            <a:off x="809897" y="783772"/>
            <a:ext cx="9831977" cy="2072640"/>
          </a:xfrm>
        </p:spPr>
        <p:txBody>
          <a:bodyPr/>
          <a:lstStyle/>
          <a:p>
            <a:pPr algn="l"/>
            <a:r>
              <a:rPr lang="cs-CZ" dirty="0" smtClean="0"/>
              <a:t>Odcizování člověka přírodě</a:t>
            </a:r>
            <a:endParaRPr lang="cs-CZ" dirty="0"/>
          </a:p>
        </p:txBody>
      </p:sp>
      <p:sp>
        <p:nvSpPr>
          <p:cNvPr id="3" name="Podnadpis 2">
            <a:extLst>
              <a:ext uri="{FF2B5EF4-FFF2-40B4-BE49-F238E27FC236}">
                <a16:creationId xmlns:a16="http://schemas.microsoft.com/office/drawing/2014/main" xmlns="" id="{195CE35B-82D7-432A-A45C-8ED7480B0725}"/>
              </a:ext>
            </a:extLst>
          </p:cNvPr>
          <p:cNvSpPr>
            <a:spLocks noGrp="1"/>
          </p:cNvSpPr>
          <p:nvPr>
            <p:ph type="subTitle" idx="1"/>
          </p:nvPr>
        </p:nvSpPr>
        <p:spPr>
          <a:xfrm>
            <a:off x="1507067" y="4050833"/>
            <a:ext cx="7766936" cy="2068613"/>
          </a:xfrm>
        </p:spPr>
        <p:txBody>
          <a:bodyPr>
            <a:normAutofit/>
          </a:bodyPr>
          <a:lstStyle/>
          <a:p>
            <a:r>
              <a:rPr lang="cs-CZ" dirty="0"/>
              <a:t>PhDr. Kateřina Jančaříková, Ph.D.</a:t>
            </a:r>
          </a:p>
          <a:p>
            <a:r>
              <a:rPr lang="cs-CZ" dirty="0"/>
              <a:t>Katedra biologie a environmentálních studií</a:t>
            </a:r>
          </a:p>
          <a:p>
            <a:r>
              <a:rPr lang="cs-CZ" dirty="0"/>
              <a:t>Centrum environmentálního vzdělávání a výchovy </a:t>
            </a:r>
          </a:p>
          <a:p>
            <a:r>
              <a:rPr lang="cs-CZ" dirty="0"/>
              <a:t>Pedagogické fakulty Univerzity Karlovy </a:t>
            </a:r>
          </a:p>
        </p:txBody>
      </p:sp>
    </p:spTree>
    <p:extLst>
      <p:ext uri="{BB962C8B-B14F-4D97-AF65-F5344CB8AC3E}">
        <p14:creationId xmlns:p14="http://schemas.microsoft.com/office/powerpoint/2010/main" val="2484915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5203" y="5364480"/>
            <a:ext cx="11463288" cy="1262743"/>
          </a:xfrm>
        </p:spPr>
        <p:txBody>
          <a:bodyPr>
            <a:normAutofit fontScale="90000"/>
          </a:bodyPr>
          <a:lstStyle/>
          <a:p>
            <a:r>
              <a:rPr lang="cs-CZ" b="1" dirty="0"/>
              <a:t>Vztah předškolních dětí k </a:t>
            </a:r>
            <a:r>
              <a:rPr lang="cs-CZ" b="1" dirty="0" smtClean="0"/>
              <a:t>vybraným </a:t>
            </a:r>
            <a:r>
              <a:rPr lang="cs-CZ" b="1" dirty="0"/>
              <a:t>druhům </a:t>
            </a:r>
            <a:r>
              <a:rPr lang="cs-CZ" b="1" dirty="0" smtClean="0"/>
              <a:t>zvířat</a:t>
            </a:r>
            <a:br>
              <a:rPr lang="cs-CZ" b="1" dirty="0" smtClean="0"/>
            </a:br>
            <a:r>
              <a:rPr lang="cs-CZ" dirty="0" smtClean="0"/>
              <a:t>-</a:t>
            </a:r>
            <a:r>
              <a:rPr lang="cs-CZ" b="1" dirty="0" smtClean="0"/>
              <a:t> </a:t>
            </a:r>
            <a:r>
              <a:rPr lang="cs-CZ" dirty="0" smtClean="0"/>
              <a:t>odpovídalo 86 dětí ze dvou různých českých MŠ</a:t>
            </a:r>
            <a:r>
              <a:rPr lang="cs-CZ" b="1" dirty="0" smtClean="0"/>
              <a:t> </a:t>
            </a:r>
            <a:r>
              <a:rPr lang="cs-CZ" b="1" dirty="0"/>
              <a:t/>
            </a:r>
            <a:br>
              <a:rPr lang="cs-CZ" b="1" dirty="0"/>
            </a:br>
            <a:endParaRPr lang="cs-CZ" dirty="0"/>
          </a:p>
        </p:txBody>
      </p:sp>
      <p:pic>
        <p:nvPicPr>
          <p:cNvPr id="4" name="Zástupný symbol pro obsah 3"/>
          <p:cNvPicPr>
            <a:picLocks noGrp="1" noChangeAspect="1"/>
          </p:cNvPicPr>
          <p:nvPr>
            <p:ph idx="1"/>
          </p:nvPr>
        </p:nvPicPr>
        <p:blipFill>
          <a:blip r:embed="rId2"/>
          <a:stretch>
            <a:fillRect/>
          </a:stretch>
        </p:blipFill>
        <p:spPr>
          <a:xfrm>
            <a:off x="833214" y="296092"/>
            <a:ext cx="4495160" cy="1609686"/>
          </a:xfrm>
          <a:prstGeom prst="rect">
            <a:avLst/>
          </a:prstGeom>
        </p:spPr>
      </p:pic>
      <p:pic>
        <p:nvPicPr>
          <p:cNvPr id="5" name="Obrázek 4"/>
          <p:cNvPicPr>
            <a:picLocks noChangeAspect="1"/>
          </p:cNvPicPr>
          <p:nvPr/>
        </p:nvPicPr>
        <p:blipFill>
          <a:blip r:embed="rId3"/>
          <a:stretch>
            <a:fillRect/>
          </a:stretch>
        </p:blipFill>
        <p:spPr>
          <a:xfrm>
            <a:off x="6750818" y="132455"/>
            <a:ext cx="4042575" cy="1773323"/>
          </a:xfrm>
          <a:prstGeom prst="rect">
            <a:avLst/>
          </a:prstGeom>
        </p:spPr>
      </p:pic>
      <p:pic>
        <p:nvPicPr>
          <p:cNvPr id="7" name="Obrázek 6"/>
          <p:cNvPicPr>
            <a:picLocks noChangeAspect="1"/>
          </p:cNvPicPr>
          <p:nvPr/>
        </p:nvPicPr>
        <p:blipFill>
          <a:blip r:embed="rId4"/>
          <a:stretch>
            <a:fillRect/>
          </a:stretch>
        </p:blipFill>
        <p:spPr>
          <a:xfrm>
            <a:off x="6031334" y="2364003"/>
            <a:ext cx="5145470" cy="2542252"/>
          </a:xfrm>
          <a:prstGeom prst="rect">
            <a:avLst/>
          </a:prstGeom>
        </p:spPr>
      </p:pic>
      <p:pic>
        <p:nvPicPr>
          <p:cNvPr id="8" name="Obrázek 7"/>
          <p:cNvPicPr>
            <a:picLocks noChangeAspect="1"/>
          </p:cNvPicPr>
          <p:nvPr/>
        </p:nvPicPr>
        <p:blipFill>
          <a:blip r:embed="rId5"/>
          <a:stretch>
            <a:fillRect/>
          </a:stretch>
        </p:blipFill>
        <p:spPr>
          <a:xfrm>
            <a:off x="748720" y="2372140"/>
            <a:ext cx="5072312" cy="2584928"/>
          </a:xfrm>
          <a:prstGeom prst="rect">
            <a:avLst/>
          </a:prstGeom>
        </p:spPr>
      </p:pic>
    </p:spTree>
    <p:extLst>
      <p:ext uri="{BB962C8B-B14F-4D97-AF65-F5344CB8AC3E}">
        <p14:creationId xmlns:p14="http://schemas.microsoft.com/office/powerpoint/2010/main" val="3370991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Chovy zvířat </a:t>
            </a:r>
            <a:endParaRPr lang="cs-CZ" dirty="0"/>
          </a:p>
        </p:txBody>
      </p:sp>
      <p:sp>
        <p:nvSpPr>
          <p:cNvPr id="3" name="Zástupný symbol pro obsah 2"/>
          <p:cNvSpPr>
            <a:spLocks noGrp="1"/>
          </p:cNvSpPr>
          <p:nvPr>
            <p:ph idx="1"/>
          </p:nvPr>
        </p:nvSpPr>
        <p:spPr/>
        <p:txBody>
          <a:bodyPr/>
          <a:lstStyle/>
          <a:p>
            <a:r>
              <a:rPr lang="cs-CZ" dirty="0" err="1"/>
              <a:t>Nehospodářská</a:t>
            </a:r>
            <a:r>
              <a:rPr lang="cs-CZ" dirty="0"/>
              <a:t> zvířata nejčastěji chovaná v domácnostech v Praze a ve Středočeském kraji (</a:t>
            </a:r>
            <a:r>
              <a:rPr lang="cs-CZ" dirty="0" err="1"/>
              <a:t>Šlajchrtová</a:t>
            </a:r>
            <a:r>
              <a:rPr lang="cs-CZ" dirty="0"/>
              <a:t>, </a:t>
            </a:r>
            <a:r>
              <a:rPr lang="cs-CZ" dirty="0" smtClean="0"/>
              <a:t>2015 </a:t>
            </a:r>
            <a:r>
              <a:rPr lang="cs-CZ" dirty="0" err="1" smtClean="0"/>
              <a:t>ved</a:t>
            </a:r>
            <a:r>
              <a:rPr lang="cs-CZ" dirty="0" smtClean="0"/>
              <a:t>. </a:t>
            </a:r>
            <a:r>
              <a:rPr lang="cs-CZ" dirty="0" err="1" smtClean="0"/>
              <a:t>pof</a:t>
            </a:r>
            <a:r>
              <a:rPr lang="cs-CZ" dirty="0" smtClean="0"/>
              <a:t>. </a:t>
            </a:r>
            <a:r>
              <a:rPr lang="cs-CZ" dirty="0" err="1" smtClean="0"/>
              <a:t>Hanel</a:t>
            </a:r>
            <a:r>
              <a:rPr lang="cs-CZ" dirty="0" smtClean="0"/>
              <a:t>)</a:t>
            </a:r>
            <a:endParaRPr lang="cs-CZ" dirty="0"/>
          </a:p>
        </p:txBody>
      </p:sp>
      <p:pic>
        <p:nvPicPr>
          <p:cNvPr id="5" name="Obrázek 4" descr="C:\Users\Kateřina\Documents\KATKA záloha 11.7.2019\PSANÍ a TEXTY a  MOJE PUBLIKACE\Odcizování přírodě - Děti a příroda\CHovy na vesnici.jpg"/>
          <p:cNvPicPr/>
          <p:nvPr/>
        </p:nvPicPr>
        <p:blipFill>
          <a:blip r:embed="rId2">
            <a:extLst>
              <a:ext uri="{28A0092B-C50C-407E-A947-70E740481C1C}">
                <a14:useLocalDpi xmlns:a14="http://schemas.microsoft.com/office/drawing/2010/main" val="0"/>
              </a:ext>
            </a:extLst>
          </a:blip>
          <a:srcRect/>
          <a:stretch>
            <a:fillRect/>
          </a:stretch>
        </p:blipFill>
        <p:spPr bwMode="auto">
          <a:xfrm>
            <a:off x="239235" y="3124530"/>
            <a:ext cx="5760720" cy="3359150"/>
          </a:xfrm>
          <a:prstGeom prst="rect">
            <a:avLst/>
          </a:prstGeom>
          <a:noFill/>
          <a:ln>
            <a:noFill/>
          </a:ln>
        </p:spPr>
      </p:pic>
      <p:pic>
        <p:nvPicPr>
          <p:cNvPr id="6" name="Obrázek 5"/>
          <p:cNvPicPr>
            <a:picLocks noChangeAspect="1"/>
          </p:cNvPicPr>
          <p:nvPr/>
        </p:nvPicPr>
        <p:blipFill>
          <a:blip r:embed="rId3"/>
          <a:stretch>
            <a:fillRect/>
          </a:stretch>
        </p:blipFill>
        <p:spPr>
          <a:xfrm>
            <a:off x="6404032" y="3124530"/>
            <a:ext cx="5618400" cy="3359150"/>
          </a:xfrm>
          <a:prstGeom prst="rect">
            <a:avLst/>
          </a:prstGeom>
        </p:spPr>
      </p:pic>
    </p:spTree>
    <p:extLst>
      <p:ext uri="{BB962C8B-B14F-4D97-AF65-F5344CB8AC3E}">
        <p14:creationId xmlns:p14="http://schemas.microsoft.com/office/powerpoint/2010/main" val="192861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Nezdravá nepřiměřená láska</a:t>
            </a:r>
            <a:endParaRPr lang="cs-CZ" dirty="0"/>
          </a:p>
        </p:txBody>
      </p:sp>
      <p:sp>
        <p:nvSpPr>
          <p:cNvPr id="3" name="Zástupný symbol pro obsah 2"/>
          <p:cNvSpPr>
            <a:spLocks noGrp="1"/>
          </p:cNvSpPr>
          <p:nvPr>
            <p:ph idx="1"/>
          </p:nvPr>
        </p:nvSpPr>
        <p:spPr>
          <a:xfrm>
            <a:off x="235131" y="1724297"/>
            <a:ext cx="8438605" cy="4746172"/>
          </a:xfrm>
        </p:spPr>
        <p:txBody>
          <a:bodyPr>
            <a:normAutofit fontScale="85000" lnSpcReduction="10000"/>
          </a:bodyPr>
          <a:lstStyle/>
          <a:p>
            <a:r>
              <a:rPr lang="cs-CZ" dirty="0"/>
              <a:t>V posledních letech ji můžeme sledovat např. v reportech ze zoologických zahrad a podobných zařízeních, v nichž se stále častěji setkáváme se zprávami o zranění člověka zvířetem, protože člověk zvíře nerespektoval a chtěl ho pohladit nebo „obejmout“ a přátelit se s ním, popř. s ním nechat „spřátelit“ svého psa a nejlépe vše zdokumentovat. </a:t>
            </a:r>
            <a:endParaRPr lang="cs-CZ" dirty="0" smtClean="0"/>
          </a:p>
          <a:p>
            <a:r>
              <a:rPr lang="cs-CZ" dirty="0" smtClean="0"/>
              <a:t>V</a:t>
            </a:r>
            <a:r>
              <a:rPr lang="cs-CZ" dirty="0"/>
              <a:t> roce 2004 ukousl v brněnské zoo 13 leté člence chovatelského kroužku (tedy poučené žačce) část prstu </a:t>
            </a:r>
            <a:r>
              <a:rPr lang="cs-CZ" dirty="0">
                <a:hlinkClick r:id="rId2"/>
              </a:rPr>
              <a:t>somálský osel</a:t>
            </a:r>
            <a:r>
              <a:rPr lang="cs-CZ" dirty="0"/>
              <a:t>, kterého si chtěla – navzdory pravidlům –  pohladit. </a:t>
            </a:r>
            <a:endParaRPr lang="cs-CZ" dirty="0" smtClean="0"/>
          </a:p>
          <a:p>
            <a:r>
              <a:rPr lang="cs-CZ" dirty="0" smtClean="0"/>
              <a:t>V</a:t>
            </a:r>
            <a:r>
              <a:rPr lang="cs-CZ" dirty="0"/>
              <a:t> roce 2017 pokousal </a:t>
            </a:r>
            <a:r>
              <a:rPr lang="cs-CZ" dirty="0">
                <a:hlinkClick r:id="rId3"/>
              </a:rPr>
              <a:t>v olomoucké zoo vlk </a:t>
            </a:r>
            <a:r>
              <a:rPr lang="cs-CZ" dirty="0"/>
              <a:t>tříletou dívku do nohy nebo medvěd potrhal mladíka, který vlezl k němu do výběhu v</a:t>
            </a:r>
            <a:r>
              <a:rPr lang="cs-CZ" dirty="0">
                <a:hlinkClick r:id="rId4"/>
              </a:rPr>
              <a:t> kladenském </a:t>
            </a:r>
            <a:r>
              <a:rPr lang="cs-CZ" dirty="0" err="1">
                <a:hlinkClick r:id="rId4"/>
              </a:rPr>
              <a:t>medvědáriu</a:t>
            </a:r>
            <a:r>
              <a:rPr lang="cs-CZ" dirty="0"/>
              <a:t>. </a:t>
            </a:r>
            <a:endParaRPr lang="cs-CZ" dirty="0" smtClean="0"/>
          </a:p>
          <a:p>
            <a:r>
              <a:rPr lang="cs-CZ" dirty="0" smtClean="0"/>
              <a:t>V</a:t>
            </a:r>
            <a:r>
              <a:rPr lang="cs-CZ" dirty="0"/>
              <a:t> roce 2018 pokousal v </a:t>
            </a:r>
            <a:r>
              <a:rPr lang="cs-CZ" dirty="0">
                <a:hlinkClick r:id="rId5"/>
              </a:rPr>
              <a:t>plzeňské zoo pětiletého chlapce rys</a:t>
            </a:r>
            <a:r>
              <a:rPr lang="cs-CZ" dirty="0" smtClean="0"/>
              <a:t>.</a:t>
            </a:r>
          </a:p>
          <a:p>
            <a:r>
              <a:rPr lang="cs-CZ" dirty="0" smtClean="0"/>
              <a:t>Další případy (</a:t>
            </a:r>
            <a:r>
              <a:rPr lang="cs-CZ" dirty="0" err="1" smtClean="0">
                <a:hlinkClick r:id="rId6"/>
              </a:rPr>
              <a:t>Ekolist</a:t>
            </a:r>
            <a:r>
              <a:rPr lang="cs-CZ" dirty="0" smtClean="0"/>
              <a:t>). </a:t>
            </a:r>
          </a:p>
          <a:p>
            <a:r>
              <a:rPr lang="cs-CZ" dirty="0" smtClean="0"/>
              <a:t>Z </a:t>
            </a:r>
            <a:r>
              <a:rPr lang="cs-CZ" dirty="0"/>
              <a:t>nepřiměřené „lásky“ převážejí „zachránci“ psy z Balkánu, Arabských zemí nebo z Indie do České republiky a dalších vyspělých států, aniž by zajistili dostatečná karanténní opatření (hrozí přenos vztekliny). </a:t>
            </a:r>
            <a:endParaRPr lang="cs-CZ" dirty="0" smtClean="0"/>
          </a:p>
          <a:p>
            <a:r>
              <a:rPr lang="cs-CZ" dirty="0" smtClean="0"/>
              <a:t>Velmi </a:t>
            </a:r>
            <a:r>
              <a:rPr lang="cs-CZ" dirty="0"/>
              <a:t>alarmující je, že ani formální vzdělání není zárukou správného rozhodování. V roce 2019 zemřela 24 letá </a:t>
            </a:r>
            <a:r>
              <a:rPr lang="cs-CZ" dirty="0">
                <a:hlinkClick r:id="rId7"/>
              </a:rPr>
              <a:t>norská zdravotnice </a:t>
            </a:r>
            <a:r>
              <a:rPr lang="cs-CZ" dirty="0" err="1">
                <a:hlinkClick r:id="rId7"/>
              </a:rPr>
              <a:t>Birgitte</a:t>
            </a:r>
            <a:r>
              <a:rPr lang="cs-CZ" dirty="0">
                <a:hlinkClick r:id="rId7"/>
              </a:rPr>
              <a:t> </a:t>
            </a:r>
            <a:r>
              <a:rPr lang="cs-CZ" dirty="0" err="1">
                <a:hlinkClick r:id="rId7"/>
              </a:rPr>
              <a:t>Kallestadová</a:t>
            </a:r>
            <a:r>
              <a:rPr lang="cs-CZ" dirty="0">
                <a:hlinkClick r:id="rId7"/>
              </a:rPr>
              <a:t> na vzteklinu</a:t>
            </a:r>
            <a:r>
              <a:rPr lang="cs-CZ" dirty="0"/>
              <a:t>, kterou se nakazila od toulavého štěněte, kterého se ujala. Kdo jiný než zdravotník na misi by měl znát zdravotní rizika? A přesto to udělala. Tento jev (nepřiměřená láska, nedostatek znalostí a respektu), nemá dosud ani vědecké pojmenování.</a:t>
            </a:r>
          </a:p>
          <a:p>
            <a:endParaRPr lang="cs-CZ" dirty="0"/>
          </a:p>
        </p:txBody>
      </p:sp>
      <p:pic>
        <p:nvPicPr>
          <p:cNvPr id="4" name="Obrázek 3"/>
          <p:cNvPicPr>
            <a:picLocks noChangeAspect="1"/>
          </p:cNvPicPr>
          <p:nvPr/>
        </p:nvPicPr>
        <p:blipFill>
          <a:blip r:embed="rId8"/>
          <a:stretch>
            <a:fillRect/>
          </a:stretch>
        </p:blipFill>
        <p:spPr>
          <a:xfrm>
            <a:off x="8742946" y="127000"/>
            <a:ext cx="3273509" cy="2286000"/>
          </a:xfrm>
          <a:prstGeom prst="rect">
            <a:avLst/>
          </a:prstGeom>
        </p:spPr>
      </p:pic>
      <p:pic>
        <p:nvPicPr>
          <p:cNvPr id="6" name="Obrázek 5"/>
          <p:cNvPicPr>
            <a:picLocks noChangeAspect="1"/>
          </p:cNvPicPr>
          <p:nvPr/>
        </p:nvPicPr>
        <p:blipFill>
          <a:blip r:embed="rId9"/>
          <a:stretch>
            <a:fillRect/>
          </a:stretch>
        </p:blipFill>
        <p:spPr>
          <a:xfrm>
            <a:off x="8742946" y="2514985"/>
            <a:ext cx="3273509" cy="2180975"/>
          </a:xfrm>
          <a:prstGeom prst="rect">
            <a:avLst/>
          </a:prstGeom>
        </p:spPr>
      </p:pic>
      <p:sp>
        <p:nvSpPr>
          <p:cNvPr id="7" name="Obdélník 6"/>
          <p:cNvSpPr/>
          <p:nvPr/>
        </p:nvSpPr>
        <p:spPr>
          <a:xfrm>
            <a:off x="9344296" y="5507388"/>
            <a:ext cx="2534195" cy="461665"/>
          </a:xfrm>
          <a:prstGeom prst="rect">
            <a:avLst/>
          </a:prstGeom>
        </p:spPr>
        <p:txBody>
          <a:bodyPr wrap="square">
            <a:spAutoFit/>
          </a:bodyPr>
          <a:lstStyle/>
          <a:p>
            <a:r>
              <a:rPr lang="cs-CZ" sz="2400" dirty="0" smtClean="0">
                <a:hlinkClick r:id="rId10"/>
              </a:rPr>
              <a:t>Video</a:t>
            </a:r>
            <a:endParaRPr lang="cs-CZ" sz="2400" dirty="0"/>
          </a:p>
        </p:txBody>
      </p:sp>
      <p:sp>
        <p:nvSpPr>
          <p:cNvPr id="8" name="Obdélník 7"/>
          <p:cNvSpPr/>
          <p:nvPr/>
        </p:nvSpPr>
        <p:spPr>
          <a:xfrm>
            <a:off x="6548845" y="6226629"/>
            <a:ext cx="4519749" cy="369332"/>
          </a:xfrm>
          <a:prstGeom prst="rect">
            <a:avLst/>
          </a:prstGeom>
        </p:spPr>
        <p:txBody>
          <a:bodyPr wrap="square">
            <a:spAutoFit/>
          </a:bodyPr>
          <a:lstStyle/>
          <a:p>
            <a:r>
              <a:rPr lang="cs-CZ" dirty="0" err="1" smtClean="0">
                <a:hlinkClick r:id="rId11"/>
              </a:rPr>
              <a:t>Little</a:t>
            </a:r>
            <a:r>
              <a:rPr lang="cs-CZ" dirty="0" smtClean="0">
                <a:hlinkClick r:id="rId11"/>
              </a:rPr>
              <a:t> Black</a:t>
            </a:r>
            <a:endParaRPr lang="cs-CZ" dirty="0"/>
          </a:p>
        </p:txBody>
      </p:sp>
    </p:spTree>
    <p:extLst>
      <p:ext uri="{BB962C8B-B14F-4D97-AF65-F5344CB8AC3E}">
        <p14:creationId xmlns:p14="http://schemas.microsoft.com/office/powerpoint/2010/main" val="1497946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051" y="186228"/>
            <a:ext cx="8916951" cy="1744172"/>
          </a:xfrm>
        </p:spPr>
        <p:txBody>
          <a:bodyPr/>
          <a:lstStyle/>
          <a:p>
            <a:r>
              <a:rPr lang="cs-CZ" b="1" dirty="0"/>
              <a:t>Ubohá myšička, zlá sova!</a:t>
            </a:r>
            <a:r>
              <a:rPr lang="cs-CZ" dirty="0"/>
              <a:t/>
            </a:r>
            <a:br>
              <a:rPr lang="cs-CZ" dirty="0"/>
            </a:br>
            <a:endParaRPr lang="cs-CZ" dirty="0"/>
          </a:p>
        </p:txBody>
      </p:sp>
      <p:sp>
        <p:nvSpPr>
          <p:cNvPr id="3" name="Zástupný symbol pro obsah 2"/>
          <p:cNvSpPr>
            <a:spLocks noGrp="1"/>
          </p:cNvSpPr>
          <p:nvPr>
            <p:ph idx="1"/>
          </p:nvPr>
        </p:nvSpPr>
        <p:spPr>
          <a:xfrm>
            <a:off x="1652451" y="1036321"/>
            <a:ext cx="7839891" cy="5005042"/>
          </a:xfrm>
        </p:spPr>
        <p:txBody>
          <a:bodyPr>
            <a:normAutofit/>
          </a:bodyPr>
          <a:lstStyle/>
          <a:p>
            <a:r>
              <a:rPr lang="cs-CZ" dirty="0" smtClean="0"/>
              <a:t>Odcizení </a:t>
            </a:r>
            <a:r>
              <a:rPr lang="cs-CZ" dirty="0"/>
              <a:t>lidé zvíře sloužící za potravu litují a predátora odsuzují (odtud </a:t>
            </a:r>
            <a:r>
              <a:rPr lang="cs-CZ" i="1" dirty="0"/>
              <a:t>ubohá myšička – zlá sova</a:t>
            </a:r>
            <a:r>
              <a:rPr lang="cs-CZ" dirty="0"/>
              <a:t>). </a:t>
            </a:r>
            <a:endParaRPr lang="cs-CZ" dirty="0" smtClean="0"/>
          </a:p>
          <a:p>
            <a:r>
              <a:rPr lang="cs-CZ" dirty="0" smtClean="0"/>
              <a:t>Nedokáží </a:t>
            </a:r>
            <a:r>
              <a:rPr lang="cs-CZ" dirty="0"/>
              <a:t>vidět ekologické souvislosti (sova potřebuje potravu pro sebe i mláďata, přemnožené myši ničí hnízda čmeláků a přenášejí nebezpečné nemoci, maso v obchodě je také ze zvířat, která musela být poražena atd</a:t>
            </a:r>
            <a:r>
              <a:rPr lang="cs-CZ" dirty="0" smtClean="0"/>
              <a:t>.).</a:t>
            </a:r>
          </a:p>
          <a:p>
            <a:r>
              <a:rPr lang="cs-CZ" dirty="0" smtClean="0"/>
              <a:t>Podobný </a:t>
            </a:r>
            <a:r>
              <a:rPr lang="cs-CZ" dirty="0"/>
              <a:t>přístup jsem zaznamenala u celé řady učitelek, především učitelek v MŠ a na prvním stupni ZŠ. </a:t>
            </a:r>
            <a:endParaRPr lang="cs-CZ" dirty="0" smtClean="0"/>
          </a:p>
          <a:p>
            <a:r>
              <a:rPr lang="cs-CZ" dirty="0" smtClean="0"/>
              <a:t>Děti </a:t>
            </a:r>
            <a:r>
              <a:rPr lang="cs-CZ" dirty="0"/>
              <a:t>a žáky, se kterými tráví </a:t>
            </a:r>
            <a:r>
              <a:rPr lang="cs-CZ" dirty="0" smtClean="0"/>
              <a:t>čas </a:t>
            </a:r>
            <a:r>
              <a:rPr lang="cs-CZ" dirty="0" err="1" smtClean="0"/>
              <a:t>ovlivňijí</a:t>
            </a:r>
            <a:r>
              <a:rPr lang="cs-CZ" dirty="0" smtClean="0"/>
              <a:t> a verbálně i </a:t>
            </a:r>
            <a:r>
              <a:rPr lang="cs-CZ" dirty="0" err="1" smtClean="0"/>
              <a:t>neerbálně</a:t>
            </a:r>
            <a:r>
              <a:rPr lang="cs-CZ" dirty="0" smtClean="0"/>
              <a:t> jim předávají nezdravé názory a vzorce chování. </a:t>
            </a:r>
            <a:r>
              <a:rPr lang="cs-CZ" dirty="0"/>
              <a:t>Učitelky samy sebe považují za laskavé, někdy odsuzují ty, kteří přirozená pravidla akceptují a např. chovají drůbež nebo králíky na maso.</a:t>
            </a:r>
          </a:p>
          <a:p>
            <a:endParaRPr lang="cs-CZ" dirty="0"/>
          </a:p>
        </p:txBody>
      </p:sp>
      <p:pic>
        <p:nvPicPr>
          <p:cNvPr id="4" name="Obrázek 3"/>
          <p:cNvPicPr>
            <a:picLocks noChangeAspect="1"/>
          </p:cNvPicPr>
          <p:nvPr/>
        </p:nvPicPr>
        <p:blipFill>
          <a:blip r:embed="rId2"/>
          <a:stretch>
            <a:fillRect/>
          </a:stretch>
        </p:blipFill>
        <p:spPr>
          <a:xfrm>
            <a:off x="205740" y="1681912"/>
            <a:ext cx="1295400" cy="1905000"/>
          </a:xfrm>
          <a:prstGeom prst="rect">
            <a:avLst/>
          </a:prstGeom>
        </p:spPr>
      </p:pic>
      <p:pic>
        <p:nvPicPr>
          <p:cNvPr id="5" name="Obrázek 4"/>
          <p:cNvPicPr>
            <a:picLocks noChangeAspect="1"/>
          </p:cNvPicPr>
          <p:nvPr/>
        </p:nvPicPr>
        <p:blipFill>
          <a:blip r:embed="rId3"/>
          <a:stretch>
            <a:fillRect/>
          </a:stretch>
        </p:blipFill>
        <p:spPr>
          <a:xfrm>
            <a:off x="9576161" y="186228"/>
            <a:ext cx="2319545" cy="2338251"/>
          </a:xfrm>
          <a:prstGeom prst="rect">
            <a:avLst/>
          </a:prstGeom>
        </p:spPr>
      </p:pic>
      <p:pic>
        <p:nvPicPr>
          <p:cNvPr id="6" name="Obrázek 5"/>
          <p:cNvPicPr>
            <a:picLocks noChangeAspect="1"/>
          </p:cNvPicPr>
          <p:nvPr/>
        </p:nvPicPr>
        <p:blipFill>
          <a:blip r:embed="rId4"/>
          <a:stretch>
            <a:fillRect/>
          </a:stretch>
        </p:blipFill>
        <p:spPr>
          <a:xfrm>
            <a:off x="6917700" y="4847854"/>
            <a:ext cx="2658461" cy="1898901"/>
          </a:xfrm>
          <a:prstGeom prst="rect">
            <a:avLst/>
          </a:prstGeom>
        </p:spPr>
      </p:pic>
      <p:pic>
        <p:nvPicPr>
          <p:cNvPr id="7" name="Obrázek 6"/>
          <p:cNvPicPr>
            <a:picLocks noChangeAspect="1"/>
          </p:cNvPicPr>
          <p:nvPr/>
        </p:nvPicPr>
        <p:blipFill>
          <a:blip r:embed="rId5"/>
          <a:stretch>
            <a:fillRect/>
          </a:stretch>
        </p:blipFill>
        <p:spPr>
          <a:xfrm>
            <a:off x="617361" y="4902852"/>
            <a:ext cx="2760334" cy="1843903"/>
          </a:xfrm>
          <a:prstGeom prst="rect">
            <a:avLst/>
          </a:prstGeom>
        </p:spPr>
      </p:pic>
      <p:pic>
        <p:nvPicPr>
          <p:cNvPr id="8" name="Obrázek 7"/>
          <p:cNvPicPr>
            <a:picLocks noChangeAspect="1"/>
          </p:cNvPicPr>
          <p:nvPr/>
        </p:nvPicPr>
        <p:blipFill>
          <a:blip r:embed="rId6"/>
          <a:stretch>
            <a:fillRect/>
          </a:stretch>
        </p:blipFill>
        <p:spPr>
          <a:xfrm>
            <a:off x="10027891" y="4063104"/>
            <a:ext cx="1987200" cy="2524681"/>
          </a:xfrm>
          <a:prstGeom prst="rect">
            <a:avLst/>
          </a:prstGeom>
        </p:spPr>
      </p:pic>
    </p:spTree>
    <p:extLst>
      <p:ext uri="{BB962C8B-B14F-4D97-AF65-F5344CB8AC3E}">
        <p14:creationId xmlns:p14="http://schemas.microsoft.com/office/powerpoint/2010/main" val="1867403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Hlavně to netrhej!</a:t>
            </a:r>
            <a:endParaRPr lang="cs-CZ" dirty="0"/>
          </a:p>
        </p:txBody>
      </p:sp>
      <p:sp>
        <p:nvSpPr>
          <p:cNvPr id="3" name="Zástupný symbol pro obsah 2"/>
          <p:cNvSpPr>
            <a:spLocks noGrp="1"/>
          </p:cNvSpPr>
          <p:nvPr>
            <p:ph idx="1"/>
          </p:nvPr>
        </p:nvSpPr>
        <p:spPr/>
        <p:txBody>
          <a:bodyPr/>
          <a:lstStyle/>
          <a:p>
            <a:r>
              <a:rPr lang="cs-CZ" dirty="0" smtClean="0"/>
              <a:t>Odcizené učitelky mají </a:t>
            </a:r>
            <a:r>
              <a:rPr lang="cs-CZ" dirty="0"/>
              <a:t>zábrany používat přírodní materiály jako proutí nebo mech k tvůrčím činnostem (</a:t>
            </a:r>
            <a:r>
              <a:rPr lang="cs-CZ" i="1" dirty="0"/>
              <a:t>aby to stromeček nebolelo</a:t>
            </a:r>
            <a:r>
              <a:rPr lang="cs-CZ" dirty="0"/>
              <a:t>). Nesnáší zabíjení zvířat</a:t>
            </a:r>
            <a:r>
              <a:rPr lang="cs-CZ" dirty="0" smtClean="0"/>
              <a:t>.</a:t>
            </a:r>
          </a:p>
          <a:p>
            <a:r>
              <a:rPr lang="cs-CZ" dirty="0"/>
              <a:t>Děti a žáky, se kterými tráví čas, omezují v tvořivém bádání ve venkovním prostředí (nedovolí jim trhat květiny nebo stavět z mechu) a předávají jim vzorce chování verbálně i neverbálně. </a:t>
            </a:r>
            <a:endParaRPr lang="cs-CZ" dirty="0" smtClean="0"/>
          </a:p>
          <a:p>
            <a:r>
              <a:rPr lang="cs-CZ" dirty="0" smtClean="0"/>
              <a:t>Nebo hlavně na to nešlapej, nekrmit … </a:t>
            </a:r>
            <a:endParaRPr lang="cs-CZ" dirty="0"/>
          </a:p>
        </p:txBody>
      </p:sp>
      <p:pic>
        <p:nvPicPr>
          <p:cNvPr id="4" name="Obrázek 3"/>
          <p:cNvPicPr>
            <a:picLocks noChangeAspect="1"/>
          </p:cNvPicPr>
          <p:nvPr/>
        </p:nvPicPr>
        <p:blipFill>
          <a:blip r:embed="rId2"/>
          <a:stretch>
            <a:fillRect/>
          </a:stretch>
        </p:blipFill>
        <p:spPr>
          <a:xfrm>
            <a:off x="5361078" y="177800"/>
            <a:ext cx="2619375" cy="1752600"/>
          </a:xfrm>
          <a:prstGeom prst="rect">
            <a:avLst/>
          </a:prstGeom>
        </p:spPr>
      </p:pic>
      <p:pic>
        <p:nvPicPr>
          <p:cNvPr id="5" name="Obrázek 4"/>
          <p:cNvPicPr>
            <a:picLocks noChangeAspect="1"/>
          </p:cNvPicPr>
          <p:nvPr/>
        </p:nvPicPr>
        <p:blipFill>
          <a:blip r:embed="rId3"/>
          <a:stretch>
            <a:fillRect/>
          </a:stretch>
        </p:blipFill>
        <p:spPr>
          <a:xfrm>
            <a:off x="9596843" y="304797"/>
            <a:ext cx="2077763" cy="2207623"/>
          </a:xfrm>
          <a:prstGeom prst="rect">
            <a:avLst/>
          </a:prstGeom>
        </p:spPr>
      </p:pic>
      <p:pic>
        <p:nvPicPr>
          <p:cNvPr id="6" name="Obrázek 5"/>
          <p:cNvPicPr>
            <a:picLocks noChangeAspect="1"/>
          </p:cNvPicPr>
          <p:nvPr/>
        </p:nvPicPr>
        <p:blipFill>
          <a:blip r:embed="rId4"/>
          <a:stretch>
            <a:fillRect/>
          </a:stretch>
        </p:blipFill>
        <p:spPr>
          <a:xfrm>
            <a:off x="9274002" y="4362994"/>
            <a:ext cx="2523715" cy="2237694"/>
          </a:xfrm>
          <a:prstGeom prst="rect">
            <a:avLst/>
          </a:prstGeom>
        </p:spPr>
      </p:pic>
    </p:spTree>
    <p:extLst>
      <p:ext uri="{BB962C8B-B14F-4D97-AF65-F5344CB8AC3E}">
        <p14:creationId xmlns:p14="http://schemas.microsoft.com/office/powerpoint/2010/main" val="1762604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Dopady odcizování</a:t>
            </a:r>
            <a:endParaRPr lang="cs-CZ" dirty="0"/>
          </a:p>
        </p:txBody>
      </p:sp>
      <p:sp>
        <p:nvSpPr>
          <p:cNvPr id="3" name="Zástupný symbol pro obsah 2"/>
          <p:cNvSpPr>
            <a:spLocks noGrp="1"/>
          </p:cNvSpPr>
          <p:nvPr>
            <p:ph idx="1"/>
          </p:nvPr>
        </p:nvSpPr>
        <p:spPr>
          <a:xfrm>
            <a:off x="95794" y="1698171"/>
            <a:ext cx="7750629" cy="4343192"/>
          </a:xfrm>
        </p:spPr>
        <p:txBody>
          <a:bodyPr>
            <a:normAutofit lnSpcReduction="10000"/>
          </a:bodyPr>
          <a:lstStyle/>
          <a:p>
            <a:r>
              <a:rPr lang="cs-CZ" dirty="0" smtClean="0"/>
              <a:t>Individuální, tj</a:t>
            </a:r>
            <a:r>
              <a:rPr lang="cs-CZ" dirty="0"/>
              <a:t>. dopady na </a:t>
            </a:r>
            <a:r>
              <a:rPr lang="cs-CZ" dirty="0" smtClean="0"/>
              <a:t>jednotlivce, a</a:t>
            </a:r>
            <a:r>
              <a:rPr lang="cs-CZ" dirty="0"/>
              <a:t> sociální </a:t>
            </a:r>
            <a:r>
              <a:rPr lang="cs-CZ" dirty="0" smtClean="0"/>
              <a:t>rozměr, tj</a:t>
            </a:r>
            <a:r>
              <a:rPr lang="cs-CZ" dirty="0"/>
              <a:t>. dopady na </a:t>
            </a:r>
            <a:r>
              <a:rPr lang="cs-CZ" dirty="0" smtClean="0"/>
              <a:t>společnost (Sak). </a:t>
            </a:r>
          </a:p>
          <a:p>
            <a:r>
              <a:rPr lang="cs-CZ" b="1" dirty="0" smtClean="0"/>
              <a:t>Sociální, celospolečenské:</a:t>
            </a:r>
          </a:p>
          <a:p>
            <a:r>
              <a:rPr lang="cs-CZ" dirty="0" err="1" smtClean="0"/>
              <a:t>Bakari</a:t>
            </a:r>
            <a:r>
              <a:rPr lang="cs-CZ" dirty="0" smtClean="0"/>
              <a:t> </a:t>
            </a:r>
            <a:r>
              <a:rPr lang="cs-CZ" dirty="0"/>
              <a:t>(2014) identifikoval odcizování přírodě jako jednu z nejzávažnějších otázek udržitelného rozvoje. Podobně se vyjádřil i Mikuláš Huba (2015).</a:t>
            </a:r>
            <a:endParaRPr lang="cs-CZ" dirty="0" smtClean="0"/>
          </a:p>
          <a:p>
            <a:r>
              <a:rPr lang="cs-CZ" b="1" dirty="0" smtClean="0"/>
              <a:t>Individuální: </a:t>
            </a:r>
          </a:p>
          <a:p>
            <a:r>
              <a:rPr lang="cs-CZ" dirty="0" smtClean="0"/>
              <a:t>„Porucha </a:t>
            </a:r>
            <a:r>
              <a:rPr lang="cs-CZ" dirty="0"/>
              <a:t>osobnosti z nedostatku přírody“ </a:t>
            </a:r>
            <a:r>
              <a:rPr lang="cs-CZ" dirty="0" smtClean="0"/>
              <a:t>angl</a:t>
            </a:r>
            <a:r>
              <a:rPr lang="cs-CZ" dirty="0"/>
              <a:t>. </a:t>
            </a:r>
            <a:r>
              <a:rPr lang="cs-CZ" dirty="0" err="1"/>
              <a:t>Nature</a:t>
            </a:r>
            <a:r>
              <a:rPr lang="cs-CZ" dirty="0"/>
              <a:t> Deficit </a:t>
            </a:r>
            <a:r>
              <a:rPr lang="cs-CZ" dirty="0" err="1" smtClean="0"/>
              <a:t>Disorder</a:t>
            </a:r>
            <a:r>
              <a:rPr lang="cs-CZ" dirty="0" smtClean="0"/>
              <a:t> (</a:t>
            </a:r>
            <a:r>
              <a:rPr lang="cs-CZ" dirty="0" err="1" smtClean="0"/>
              <a:t>Louv</a:t>
            </a:r>
            <a:r>
              <a:rPr lang="cs-CZ" dirty="0" smtClean="0"/>
              <a:t>)</a:t>
            </a:r>
          </a:p>
          <a:p>
            <a:r>
              <a:rPr lang="cs-CZ" dirty="0"/>
              <a:t>Richard </a:t>
            </a:r>
            <a:r>
              <a:rPr lang="cs-CZ" dirty="0" err="1"/>
              <a:t>Louv</a:t>
            </a:r>
            <a:r>
              <a:rPr lang="cs-CZ" dirty="0"/>
              <a:t> (2006) napsal, že odcizení </a:t>
            </a:r>
            <a:r>
              <a:rPr lang="cs-CZ" dirty="0" smtClean="0"/>
              <a:t>doprovází </a:t>
            </a:r>
            <a:r>
              <a:rPr lang="cs-CZ" dirty="0"/>
              <a:t>porucha osobnosti z nedostatku přírody“ (angl. </a:t>
            </a:r>
            <a:r>
              <a:rPr lang="cs-CZ" dirty="0" err="1"/>
              <a:t>Nature</a:t>
            </a:r>
            <a:r>
              <a:rPr lang="cs-CZ" dirty="0"/>
              <a:t> Deficit </a:t>
            </a:r>
            <a:r>
              <a:rPr lang="cs-CZ" dirty="0" err="1"/>
              <a:t>Disorder</a:t>
            </a:r>
            <a:r>
              <a:rPr lang="cs-CZ" dirty="0"/>
              <a:t>)</a:t>
            </a:r>
            <a:endParaRPr lang="cs-CZ" dirty="0"/>
          </a:p>
          <a:p>
            <a:r>
              <a:rPr lang="cs-CZ" dirty="0" smtClean="0"/>
              <a:t>50</a:t>
            </a:r>
            <a:r>
              <a:rPr lang="cs-CZ" dirty="0"/>
              <a:t> % americké populace je poznamenáno psychiatrickou diagnózou (</a:t>
            </a:r>
            <a:r>
              <a:rPr lang="cs-CZ" dirty="0" err="1"/>
              <a:t>Drtikolová</a:t>
            </a:r>
            <a:r>
              <a:rPr lang="cs-CZ" dirty="0"/>
              <a:t>, Koukolík, 1996</a:t>
            </a:r>
            <a:r>
              <a:rPr lang="cs-CZ" dirty="0" smtClean="0"/>
              <a:t>).</a:t>
            </a:r>
          </a:p>
          <a:p>
            <a:endParaRPr lang="cs-CZ" dirty="0"/>
          </a:p>
        </p:txBody>
      </p:sp>
      <p:pic>
        <p:nvPicPr>
          <p:cNvPr id="4" name="Obrázek 3"/>
          <p:cNvPicPr>
            <a:picLocks noChangeAspect="1"/>
          </p:cNvPicPr>
          <p:nvPr/>
        </p:nvPicPr>
        <p:blipFill>
          <a:blip r:embed="rId2"/>
          <a:stretch>
            <a:fillRect/>
          </a:stretch>
        </p:blipFill>
        <p:spPr>
          <a:xfrm>
            <a:off x="7905070" y="2694589"/>
            <a:ext cx="2667152" cy="1772366"/>
          </a:xfrm>
          <a:prstGeom prst="rect">
            <a:avLst/>
          </a:prstGeom>
        </p:spPr>
      </p:pic>
      <p:sp>
        <p:nvSpPr>
          <p:cNvPr id="5" name="Obdélník 4"/>
          <p:cNvSpPr/>
          <p:nvPr/>
        </p:nvSpPr>
        <p:spPr>
          <a:xfrm>
            <a:off x="4232366" y="6113416"/>
            <a:ext cx="4127863" cy="369332"/>
          </a:xfrm>
          <a:prstGeom prst="rect">
            <a:avLst/>
          </a:prstGeom>
        </p:spPr>
        <p:txBody>
          <a:bodyPr wrap="square">
            <a:spAutoFit/>
          </a:bodyPr>
          <a:lstStyle/>
          <a:p>
            <a:r>
              <a:rPr lang="cs-CZ" dirty="0" smtClean="0">
                <a:hlinkClick r:id="rId3"/>
              </a:rPr>
              <a:t>Dětská obezita v ČR</a:t>
            </a:r>
            <a:endParaRPr lang="cs-CZ" dirty="0"/>
          </a:p>
        </p:txBody>
      </p:sp>
      <p:pic>
        <p:nvPicPr>
          <p:cNvPr id="6" name="Obrázek 5"/>
          <p:cNvPicPr>
            <a:picLocks noChangeAspect="1"/>
          </p:cNvPicPr>
          <p:nvPr/>
        </p:nvPicPr>
        <p:blipFill>
          <a:blip r:embed="rId4"/>
          <a:stretch>
            <a:fillRect/>
          </a:stretch>
        </p:blipFill>
        <p:spPr>
          <a:xfrm>
            <a:off x="7905070" y="4592860"/>
            <a:ext cx="4112714" cy="2167354"/>
          </a:xfrm>
          <a:prstGeom prst="rect">
            <a:avLst/>
          </a:prstGeom>
        </p:spPr>
      </p:pic>
      <p:pic>
        <p:nvPicPr>
          <p:cNvPr id="7" name="Obrázek 6"/>
          <p:cNvPicPr>
            <a:picLocks noChangeAspect="1"/>
          </p:cNvPicPr>
          <p:nvPr/>
        </p:nvPicPr>
        <p:blipFill>
          <a:blip r:embed="rId5"/>
          <a:stretch>
            <a:fillRect/>
          </a:stretch>
        </p:blipFill>
        <p:spPr>
          <a:xfrm>
            <a:off x="7905070" y="155514"/>
            <a:ext cx="3627393" cy="2350551"/>
          </a:xfrm>
          <a:prstGeom prst="rect">
            <a:avLst/>
          </a:prstGeom>
        </p:spPr>
      </p:pic>
    </p:spTree>
    <p:extLst>
      <p:ext uri="{BB962C8B-B14F-4D97-AF65-F5344CB8AC3E}">
        <p14:creationId xmlns:p14="http://schemas.microsoft.com/office/powerpoint/2010/main" val="350034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Syndrom padajících dětí</a:t>
            </a:r>
            <a:endParaRPr lang="cs-CZ" dirty="0"/>
          </a:p>
        </p:txBody>
      </p:sp>
      <p:sp>
        <p:nvSpPr>
          <p:cNvPr id="3" name="Zástupný symbol pro obsah 2"/>
          <p:cNvSpPr>
            <a:spLocks noGrp="1"/>
          </p:cNvSpPr>
          <p:nvPr>
            <p:ph idx="1"/>
          </p:nvPr>
        </p:nvSpPr>
        <p:spPr>
          <a:xfrm>
            <a:off x="374469" y="1645921"/>
            <a:ext cx="7889965" cy="4395442"/>
          </a:xfrm>
        </p:spPr>
        <p:txBody>
          <a:bodyPr/>
          <a:lstStyle/>
          <a:p>
            <a:r>
              <a:rPr lang="cs-CZ" dirty="0"/>
              <a:t>anglicky </a:t>
            </a:r>
            <a:r>
              <a:rPr lang="cs-CZ" dirty="0" err="1"/>
              <a:t>falling</a:t>
            </a:r>
            <a:r>
              <a:rPr lang="cs-CZ" dirty="0"/>
              <a:t> </a:t>
            </a:r>
            <a:r>
              <a:rPr lang="cs-CZ" dirty="0" err="1"/>
              <a:t>down</a:t>
            </a:r>
            <a:r>
              <a:rPr lang="cs-CZ" dirty="0"/>
              <a:t> </a:t>
            </a:r>
            <a:r>
              <a:rPr lang="cs-CZ" dirty="0" err="1"/>
              <a:t>children</a:t>
            </a:r>
            <a:r>
              <a:rPr lang="cs-CZ" dirty="0"/>
              <a:t> syndrom</a:t>
            </a:r>
          </a:p>
          <a:p>
            <a:r>
              <a:rPr lang="cs-CZ" b="1" dirty="0" smtClean="0"/>
              <a:t>P</a:t>
            </a:r>
            <a:r>
              <a:rPr lang="cs-CZ" dirty="0" smtClean="0"/>
              <a:t>rojevuje se zhoršenou </a:t>
            </a:r>
            <a:r>
              <a:rPr lang="cs-CZ" dirty="0"/>
              <a:t>koordinací na nerovném nezpevněném terénu a postihuje děti a mladé lidi, kteří neměli v dětství možnost pohybu v přírodním prostředí (</a:t>
            </a:r>
            <a:r>
              <a:rPr lang="cs-CZ" dirty="0" err="1"/>
              <a:t>Bai</a:t>
            </a:r>
            <a:r>
              <a:rPr lang="cs-CZ" dirty="0"/>
              <a:t> a kol., 2010). </a:t>
            </a:r>
            <a:endParaRPr lang="cs-CZ" dirty="0" smtClean="0"/>
          </a:p>
          <a:p>
            <a:r>
              <a:rPr lang="cs-CZ" dirty="0" smtClean="0"/>
              <a:t>V</a:t>
            </a:r>
            <a:r>
              <a:rPr lang="cs-CZ" dirty="0"/>
              <a:t> České republice se o padajících dětech hovoří od 90. let (Strejčková, 1998</a:t>
            </a:r>
            <a:r>
              <a:rPr lang="cs-CZ" dirty="0" smtClean="0"/>
              <a:t>).</a:t>
            </a:r>
          </a:p>
          <a:p>
            <a:r>
              <a:rPr lang="cs-CZ" dirty="0" smtClean="0"/>
              <a:t>Padající </a:t>
            </a:r>
            <a:r>
              <a:rPr lang="cs-CZ" dirty="0"/>
              <a:t>děti se v přírodě cítí nekomfortně a nechtějí do ní chodit. Jejich přítomnost ve třídě narušuje mimoškolní aktivity, exkurze a </a:t>
            </a:r>
            <a:r>
              <a:rPr lang="cs-CZ" dirty="0" smtClean="0"/>
              <a:t>výlety a další venkovní aktivity (Jančaříková, 2016).</a:t>
            </a:r>
            <a:r>
              <a:rPr lang="en-US" dirty="0"/>
              <a:t> </a:t>
            </a:r>
            <a:endParaRPr lang="cs-CZ" dirty="0"/>
          </a:p>
        </p:txBody>
      </p:sp>
      <p:pic>
        <p:nvPicPr>
          <p:cNvPr id="4" name="Obrázek 3"/>
          <p:cNvPicPr>
            <a:picLocks noChangeAspect="1"/>
          </p:cNvPicPr>
          <p:nvPr/>
        </p:nvPicPr>
        <p:blipFill>
          <a:blip r:embed="rId2"/>
          <a:stretch>
            <a:fillRect/>
          </a:stretch>
        </p:blipFill>
        <p:spPr>
          <a:xfrm>
            <a:off x="8647611" y="4232365"/>
            <a:ext cx="3413759" cy="2560319"/>
          </a:xfrm>
          <a:prstGeom prst="rect">
            <a:avLst/>
          </a:prstGeom>
        </p:spPr>
      </p:pic>
      <p:pic>
        <p:nvPicPr>
          <p:cNvPr id="5" name="Obrázek 4"/>
          <p:cNvPicPr>
            <a:picLocks noChangeAspect="1"/>
          </p:cNvPicPr>
          <p:nvPr/>
        </p:nvPicPr>
        <p:blipFill>
          <a:blip r:embed="rId3"/>
          <a:stretch>
            <a:fillRect/>
          </a:stretch>
        </p:blipFill>
        <p:spPr>
          <a:xfrm>
            <a:off x="8264434" y="214958"/>
            <a:ext cx="3685007" cy="2454535"/>
          </a:xfrm>
          <a:prstGeom prst="rect">
            <a:avLst/>
          </a:prstGeom>
        </p:spPr>
      </p:pic>
    </p:spTree>
    <p:extLst>
      <p:ext uri="{BB962C8B-B14F-4D97-AF65-F5344CB8AC3E}">
        <p14:creationId xmlns:p14="http://schemas.microsoft.com/office/powerpoint/2010/main" val="1781119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Intenzivní </a:t>
            </a:r>
            <a:r>
              <a:rPr lang="cs-CZ" b="1" dirty="0" smtClean="0"/>
              <a:t>rodičovství</a:t>
            </a:r>
            <a:endParaRPr lang="cs-CZ" dirty="0"/>
          </a:p>
        </p:txBody>
      </p:sp>
      <p:sp>
        <p:nvSpPr>
          <p:cNvPr id="3" name="Zástupný symbol pro obsah 2"/>
          <p:cNvSpPr>
            <a:spLocks noGrp="1"/>
          </p:cNvSpPr>
          <p:nvPr>
            <p:ph idx="1"/>
          </p:nvPr>
        </p:nvSpPr>
        <p:spPr>
          <a:xfrm>
            <a:off x="409303" y="2366327"/>
            <a:ext cx="8926286" cy="4212998"/>
          </a:xfrm>
        </p:spPr>
        <p:txBody>
          <a:bodyPr>
            <a:normAutofit fontScale="85000" lnSpcReduction="10000"/>
          </a:bodyPr>
          <a:lstStyle/>
          <a:p>
            <a:r>
              <a:rPr lang="cs-CZ" dirty="0" smtClean="0"/>
              <a:t>V angl. často jako</a:t>
            </a:r>
            <a:r>
              <a:rPr lang="cs-CZ" i="1" dirty="0" smtClean="0"/>
              <a:t> </a:t>
            </a:r>
            <a:r>
              <a:rPr lang="cs-CZ" i="1" dirty="0" err="1"/>
              <a:t>helicopter</a:t>
            </a:r>
            <a:r>
              <a:rPr lang="cs-CZ" i="1" dirty="0"/>
              <a:t> </a:t>
            </a:r>
            <a:r>
              <a:rPr lang="cs-CZ" i="1" dirty="0" err="1"/>
              <a:t>mothers</a:t>
            </a:r>
            <a:r>
              <a:rPr lang="cs-CZ" dirty="0"/>
              <a:t> nebo </a:t>
            </a:r>
            <a:r>
              <a:rPr lang="cs-CZ" i="1" dirty="0" err="1"/>
              <a:t>helicopter</a:t>
            </a:r>
            <a:r>
              <a:rPr lang="cs-CZ" i="1" dirty="0"/>
              <a:t> </a:t>
            </a:r>
            <a:r>
              <a:rPr lang="cs-CZ" i="1" dirty="0" err="1" smtClean="0"/>
              <a:t>parents</a:t>
            </a:r>
            <a:r>
              <a:rPr lang="cs-CZ" i="1" dirty="0" smtClean="0"/>
              <a:t>.</a:t>
            </a:r>
          </a:p>
          <a:p>
            <a:r>
              <a:rPr lang="cs-CZ" dirty="0"/>
              <a:t>Pojem intenzivní rodičovství odkazuje ke kombinaci představ a postojů, v jejichž základě stojí přesvědčení, že děti jsou zdrojem radosti a smyslu života a že v centru života matky by mělo stát dítě a naplňování jeho potřeb (</a:t>
            </a:r>
            <a:r>
              <a:rPr lang="cs-CZ" dirty="0" err="1"/>
              <a:t>Hays</a:t>
            </a:r>
            <a:r>
              <a:rPr lang="cs-CZ" dirty="0"/>
              <a:t>, 1996, cit. dle </a:t>
            </a:r>
            <a:r>
              <a:rPr lang="cs-CZ" dirty="0" err="1"/>
              <a:t>Rizzo</a:t>
            </a:r>
            <a:r>
              <a:rPr lang="cs-CZ" dirty="0"/>
              <a:t> et al., 2013 cit. z Hamplová a kol., 2014).</a:t>
            </a:r>
          </a:p>
          <a:p>
            <a:r>
              <a:rPr lang="cs-CZ" dirty="0"/>
              <a:t>Příliš pečující rodiče se snaží v každém okamžiku dítěti organizovat čas a stále hlídají dítě i prostředí, a to na úkor vlastního pohodlí. Chodí těsně za předškolními dětmi, když si hrají, zabraňují jim běhat či skákat (</a:t>
            </a:r>
            <a:r>
              <a:rPr lang="cs-CZ" i="1" dirty="0"/>
              <a:t>nelez tam, nesahej na to, běž od toho dál</a:t>
            </a:r>
            <a:r>
              <a:rPr lang="cs-CZ" dirty="0"/>
              <a:t>), pracovat s nástroji (</a:t>
            </a:r>
            <a:r>
              <a:rPr lang="cs-CZ" i="1" dirty="0"/>
              <a:t>nesahej na to, mohl by ses poranit, nedělej to, ať si neublížíš</a:t>
            </a:r>
            <a:r>
              <a:rPr lang="cs-CZ" dirty="0"/>
              <a:t>). Rádi také organizují veškerý volný čas svých dětí, a to buď sami nebo prostřednictvím zájmových kroužků, neponechávají ani předškolním dětem čas a klid ke spontánní hře (Opravilová, 2004).</a:t>
            </a:r>
          </a:p>
          <a:p>
            <a:r>
              <a:rPr lang="cs-CZ" dirty="0" smtClean="0"/>
              <a:t>Příliš </a:t>
            </a:r>
            <a:r>
              <a:rPr lang="cs-CZ" dirty="0"/>
              <a:t>pečující </a:t>
            </a:r>
            <a:r>
              <a:rPr lang="cs-CZ" dirty="0" smtClean="0"/>
              <a:t>rodiče úzkostlivě </a:t>
            </a:r>
            <a:r>
              <a:rPr lang="cs-CZ" dirty="0"/>
              <a:t>a přehnaně dohlížejí na své děti a organizují jim veškerý volný </a:t>
            </a:r>
            <a:r>
              <a:rPr lang="cs-CZ" dirty="0" smtClean="0"/>
              <a:t>čas. To je ovšem velkou </a:t>
            </a:r>
            <a:r>
              <a:rPr lang="cs-CZ" dirty="0" err="1" smtClean="0"/>
              <a:t>hrozou</a:t>
            </a:r>
            <a:r>
              <a:rPr lang="cs-CZ" dirty="0" smtClean="0"/>
              <a:t> </a:t>
            </a:r>
            <a:r>
              <a:rPr lang="cs-CZ" dirty="0"/>
              <a:t>komplexního rozvoje dětí, </a:t>
            </a:r>
            <a:r>
              <a:rPr lang="cs-CZ" dirty="0" smtClean="0"/>
              <a:t>včetně rozvoje environmentální senzitivity. </a:t>
            </a:r>
          </a:p>
          <a:p>
            <a:r>
              <a:rPr lang="cs-CZ" dirty="0" smtClean="0"/>
              <a:t>S</a:t>
            </a:r>
            <a:r>
              <a:rPr lang="cs-CZ" dirty="0"/>
              <a:t> přílišnou péčí se setkáváme v různých oblastech: stravování, spotřebitelství, hygiena, úzkostlivá ochrana před alergeny, oblékání a obouvání, ochrana před nebezpečím úrazu nebo zvířaty.</a:t>
            </a:r>
          </a:p>
          <a:p>
            <a:endParaRPr lang="cs-CZ" dirty="0"/>
          </a:p>
        </p:txBody>
      </p:sp>
      <p:pic>
        <p:nvPicPr>
          <p:cNvPr id="4" name="Obrázek 3"/>
          <p:cNvPicPr>
            <a:picLocks noChangeAspect="1"/>
          </p:cNvPicPr>
          <p:nvPr/>
        </p:nvPicPr>
        <p:blipFill>
          <a:blip r:embed="rId2"/>
          <a:stretch>
            <a:fillRect/>
          </a:stretch>
        </p:blipFill>
        <p:spPr>
          <a:xfrm>
            <a:off x="9655113" y="3526971"/>
            <a:ext cx="2307151" cy="3052354"/>
          </a:xfrm>
          <a:prstGeom prst="rect">
            <a:avLst/>
          </a:prstGeom>
        </p:spPr>
      </p:pic>
      <p:pic>
        <p:nvPicPr>
          <p:cNvPr id="5" name="Obrázek 4"/>
          <p:cNvPicPr>
            <a:picLocks noChangeAspect="1"/>
          </p:cNvPicPr>
          <p:nvPr/>
        </p:nvPicPr>
        <p:blipFill>
          <a:blip r:embed="rId3"/>
          <a:stretch>
            <a:fillRect/>
          </a:stretch>
        </p:blipFill>
        <p:spPr>
          <a:xfrm>
            <a:off x="9100457" y="240949"/>
            <a:ext cx="2715577" cy="1804545"/>
          </a:xfrm>
          <a:prstGeom prst="rect">
            <a:avLst/>
          </a:prstGeom>
        </p:spPr>
      </p:pic>
      <p:pic>
        <p:nvPicPr>
          <p:cNvPr id="6" name="Obrázek 5"/>
          <p:cNvPicPr>
            <a:picLocks noChangeAspect="1"/>
          </p:cNvPicPr>
          <p:nvPr/>
        </p:nvPicPr>
        <p:blipFill>
          <a:blip r:embed="rId4"/>
          <a:stretch>
            <a:fillRect/>
          </a:stretch>
        </p:blipFill>
        <p:spPr>
          <a:xfrm>
            <a:off x="7298981" y="173672"/>
            <a:ext cx="1420365" cy="2192655"/>
          </a:xfrm>
          <a:prstGeom prst="rect">
            <a:avLst/>
          </a:prstGeom>
        </p:spPr>
      </p:pic>
    </p:spTree>
    <p:extLst>
      <p:ext uri="{BB962C8B-B14F-4D97-AF65-F5344CB8AC3E}">
        <p14:creationId xmlns:p14="http://schemas.microsoft.com/office/powerpoint/2010/main" val="4136092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Skleníkové či </a:t>
            </a:r>
            <a:r>
              <a:rPr lang="cs-CZ" dirty="0" err="1" smtClean="0"/>
              <a:t>skafandrové</a:t>
            </a:r>
            <a:r>
              <a:rPr lang="cs-CZ" dirty="0" smtClean="0"/>
              <a:t> děti</a:t>
            </a:r>
            <a:endParaRPr lang="cs-CZ" dirty="0"/>
          </a:p>
        </p:txBody>
      </p:sp>
      <p:sp>
        <p:nvSpPr>
          <p:cNvPr id="3" name="Zástupný symbol pro obsah 2"/>
          <p:cNvSpPr>
            <a:spLocks noGrp="1"/>
          </p:cNvSpPr>
          <p:nvPr>
            <p:ph idx="1"/>
          </p:nvPr>
        </p:nvSpPr>
        <p:spPr>
          <a:xfrm>
            <a:off x="174171" y="2098766"/>
            <a:ext cx="11869783" cy="4641667"/>
          </a:xfrm>
        </p:spPr>
        <p:txBody>
          <a:bodyPr>
            <a:normAutofit fontScale="92500"/>
          </a:bodyPr>
          <a:lstStyle/>
          <a:p>
            <a:r>
              <a:rPr lang="cs-CZ" dirty="0"/>
              <a:t>Děti příliš pečujících rodičů jsou nazývány </a:t>
            </a:r>
            <a:r>
              <a:rPr lang="cs-CZ" b="1" dirty="0"/>
              <a:t>skleníkovými </a:t>
            </a:r>
            <a:r>
              <a:rPr lang="cs-CZ" dirty="0"/>
              <a:t>nebo</a:t>
            </a:r>
            <a:r>
              <a:rPr lang="cs-CZ" b="1" dirty="0"/>
              <a:t> </a:t>
            </a:r>
            <a:r>
              <a:rPr lang="cs-CZ" b="1" dirty="0" err="1"/>
              <a:t>skafandrovými</a:t>
            </a:r>
            <a:r>
              <a:rPr lang="cs-CZ" b="1" dirty="0"/>
              <a:t> </a:t>
            </a:r>
            <a:r>
              <a:rPr lang="cs-CZ" b="1" dirty="0" smtClean="0"/>
              <a:t>dětmi (</a:t>
            </a:r>
            <a:r>
              <a:rPr lang="cs-CZ" dirty="0" smtClean="0"/>
              <a:t>Strejčková</a:t>
            </a:r>
            <a:r>
              <a:rPr lang="cs-CZ" dirty="0"/>
              <a:t>, 1998</a:t>
            </a:r>
            <a:r>
              <a:rPr lang="cs-CZ" dirty="0" smtClean="0"/>
              <a:t>). </a:t>
            </a:r>
          </a:p>
          <a:p>
            <a:r>
              <a:rPr lang="cs-CZ" dirty="0" smtClean="0"/>
              <a:t>V raném věku si vynucují </a:t>
            </a:r>
            <a:r>
              <a:rPr lang="cs-CZ" dirty="0"/>
              <a:t>svobodu pohybu vztekem. Někdy proto bývají omylem označovány nálepkou dětí problematických nebo hyperaktivních či dokonce </a:t>
            </a:r>
            <a:r>
              <a:rPr lang="cs-CZ" dirty="0" err="1"/>
              <a:t>medikovány</a:t>
            </a:r>
            <a:r>
              <a:rPr lang="cs-CZ" dirty="0"/>
              <a:t>. </a:t>
            </a:r>
            <a:endParaRPr lang="cs-CZ" dirty="0" smtClean="0"/>
          </a:p>
          <a:p>
            <a:r>
              <a:rPr lang="cs-CZ" dirty="0" smtClean="0"/>
              <a:t>Později </a:t>
            </a:r>
            <a:r>
              <a:rPr lang="cs-CZ" dirty="0"/>
              <a:t>jsou neurotické a ve vyšším věku obvykle rezignují, jsou nesamostatné, neohrabané, trpí nadváhou, neumějí se samy zabavit, pokud jsou ponechány samy sobě v přírodě, nudí se. </a:t>
            </a:r>
            <a:endParaRPr lang="cs-CZ" dirty="0" smtClean="0"/>
          </a:p>
          <a:p>
            <a:r>
              <a:rPr lang="cs-CZ" dirty="0" smtClean="0"/>
              <a:t>Právě </a:t>
            </a:r>
            <a:r>
              <a:rPr lang="cs-CZ" dirty="0"/>
              <a:t>jim hrozí vyšší riziko onemocnění imunitního systému, především vyšší výskyt alergií. Podle tzv. hygienické hypotézy formulované Davidem P. </a:t>
            </a:r>
            <a:r>
              <a:rPr lang="cs-CZ" dirty="0" err="1"/>
              <a:t>Strachanem</a:t>
            </a:r>
            <a:r>
              <a:rPr lang="cs-CZ" dirty="0"/>
              <a:t> (1989) a u nás rozvíjené Jaroslavem </a:t>
            </a:r>
            <a:r>
              <a:rPr lang="cs-CZ" dirty="0" err="1"/>
              <a:t>Flégrem</a:t>
            </a:r>
            <a:r>
              <a:rPr lang="cs-CZ" dirty="0"/>
              <a:t> (např. 2010) a Janem Černým stojí za nárůstem alergií v posledních dekádách přehnaná čistotnost – dětská imunita nemá možnost se správně rozvíjet bez kontaktu s patogeny, např. helminty. </a:t>
            </a:r>
          </a:p>
          <a:p>
            <a:r>
              <a:rPr lang="cs-CZ" dirty="0" smtClean="0"/>
              <a:t>Děti intenzivně pečujících rodičů později dospívají a později opouštějí rodičovské hnízdo, využívají tzv</a:t>
            </a:r>
            <a:r>
              <a:rPr lang="cs-CZ" i="1" dirty="0" smtClean="0"/>
              <a:t>. </a:t>
            </a:r>
            <a:r>
              <a:rPr lang="cs-CZ" i="1" dirty="0" err="1" smtClean="0"/>
              <a:t>mamahotel</a:t>
            </a:r>
            <a:r>
              <a:rPr lang="cs-CZ" dirty="0" smtClean="0"/>
              <a:t> i po třicítce. Mnohé mají problémy si najít partnera a odkládají vlastní rodičovství (Strejčková, 1998).</a:t>
            </a:r>
          </a:p>
          <a:p>
            <a:r>
              <a:rPr lang="cs-CZ" dirty="0" smtClean="0"/>
              <a:t>Právě jim hrozí vyšší riziko úrazu po nástupu do mateřských škol, protože jsou zvyklé, že mohou kdykoli odkudkoli seskočit a budou chyceny stále připravenou matkou. Na seminářích s učitelkami MŠ z různých krajů České republiky o problematice intenzivního rodičovství diskutujeme, byla vytyčena řada opatření, jak rizika úrazů eliminovat (Jančaříková, 2010, 2016).</a:t>
            </a:r>
            <a:endParaRPr lang="cs-CZ" dirty="0"/>
          </a:p>
        </p:txBody>
      </p:sp>
      <p:pic>
        <p:nvPicPr>
          <p:cNvPr id="4" name="Obrázek 3"/>
          <p:cNvPicPr>
            <a:picLocks noChangeAspect="1"/>
          </p:cNvPicPr>
          <p:nvPr/>
        </p:nvPicPr>
        <p:blipFill>
          <a:blip r:embed="rId2"/>
          <a:stretch>
            <a:fillRect/>
          </a:stretch>
        </p:blipFill>
        <p:spPr>
          <a:xfrm>
            <a:off x="9562010" y="227151"/>
            <a:ext cx="2333898" cy="1703249"/>
          </a:xfrm>
          <a:prstGeom prst="rect">
            <a:avLst/>
          </a:prstGeom>
        </p:spPr>
      </p:pic>
    </p:spTree>
    <p:extLst>
      <p:ext uri="{BB962C8B-B14F-4D97-AF65-F5344CB8AC3E}">
        <p14:creationId xmlns:p14="http://schemas.microsoft.com/office/powerpoint/2010/main" val="469757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Dudley</a:t>
            </a:r>
            <a:r>
              <a:rPr lang="cs-CZ" dirty="0" smtClean="0"/>
              <a:t> </a:t>
            </a:r>
            <a:r>
              <a:rPr lang="cs-CZ" dirty="0" err="1" smtClean="0"/>
              <a:t>Dursley</a:t>
            </a:r>
            <a:r>
              <a:rPr lang="cs-CZ" dirty="0" smtClean="0"/>
              <a:t> syndrom</a:t>
            </a:r>
            <a:endParaRPr lang="cs-CZ" dirty="0"/>
          </a:p>
        </p:txBody>
      </p:sp>
      <p:sp>
        <p:nvSpPr>
          <p:cNvPr id="3" name="Zástupný symbol pro obsah 2"/>
          <p:cNvSpPr>
            <a:spLocks noGrp="1"/>
          </p:cNvSpPr>
          <p:nvPr>
            <p:ph idx="1"/>
          </p:nvPr>
        </p:nvSpPr>
        <p:spPr>
          <a:xfrm>
            <a:off x="348344" y="1663337"/>
            <a:ext cx="8682445" cy="4815840"/>
          </a:xfrm>
        </p:spPr>
        <p:txBody>
          <a:bodyPr>
            <a:normAutofit/>
          </a:bodyPr>
          <a:lstStyle/>
          <a:p>
            <a:r>
              <a:rPr lang="cs-CZ" b="1" dirty="0" smtClean="0"/>
              <a:t>P</a:t>
            </a:r>
            <a:r>
              <a:rPr lang="cs-CZ" dirty="0" smtClean="0"/>
              <a:t>opisuje </a:t>
            </a:r>
            <a:r>
              <a:rPr lang="cs-CZ" dirty="0"/>
              <a:t>jedince-konzumenty, kteří </a:t>
            </a:r>
            <a:r>
              <a:rPr lang="cs-CZ" i="1" dirty="0"/>
              <a:t>nemají nikdy dost </a:t>
            </a:r>
            <a:r>
              <a:rPr lang="cs-CZ" dirty="0"/>
              <a:t>a kteří jsou zvyklí, že se jejich potřeby (jídlo, pití, hračky a další věci spotřebního charakteru) naplňují okamžitě. Tento jev doprovází klesající vytrvalost, neochota až neschopnost překonávat překážky, což se pochopitelně odráží i na studijních a pracovních výsledcích i na sociálních vazbách, riziko obezity, </a:t>
            </a:r>
            <a:r>
              <a:rPr lang="cs-CZ" dirty="0" smtClean="0"/>
              <a:t>závislostí (Jančaříková, 2016).</a:t>
            </a:r>
          </a:p>
          <a:p>
            <a:r>
              <a:rPr lang="cs-CZ" dirty="0" smtClean="0"/>
              <a:t>Někdy též instantní děti.</a:t>
            </a:r>
          </a:p>
          <a:p>
            <a:r>
              <a:rPr lang="cs-CZ" dirty="0" err="1"/>
              <a:t>Dudleyho</a:t>
            </a:r>
            <a:r>
              <a:rPr lang="cs-CZ" dirty="0"/>
              <a:t> syndrom úzce souvisí s odcizením přírodě, globalizací a syndromem intenzivního </a:t>
            </a:r>
            <a:r>
              <a:rPr lang="cs-CZ" dirty="0" smtClean="0"/>
              <a:t>rodičovství. Nakupování </a:t>
            </a:r>
            <a:r>
              <a:rPr lang="cs-CZ" dirty="0"/>
              <a:t>v supermarketech, instantní potraviny, dálkové vytápění a další vymoženosti oddělují dnešního člověka od přírody, světa práce a osvojování environmentálních zákonitostí. Dříve bylo třeba na některé požitky počkat (jahody v lednu byly jen v pohádce, plavalo se v létě, bruslilo v zimě). Dnes mohou mít děti takřka všechno, i několikrát denně</a:t>
            </a:r>
            <a:r>
              <a:rPr lang="cs-CZ" dirty="0" smtClean="0"/>
              <a:t>.</a:t>
            </a:r>
            <a:endParaRPr lang="cs-CZ" dirty="0"/>
          </a:p>
          <a:p>
            <a:r>
              <a:rPr lang="cs-CZ" dirty="0"/>
              <a:t>Přílišné požívání nezdravých nápojů a potravin přitom může narušovat chování a výkon. </a:t>
            </a:r>
          </a:p>
          <a:p>
            <a:endParaRPr lang="cs-CZ" dirty="0"/>
          </a:p>
        </p:txBody>
      </p:sp>
      <p:pic>
        <p:nvPicPr>
          <p:cNvPr id="5" name="Obrázek 4"/>
          <p:cNvPicPr>
            <a:picLocks noChangeAspect="1"/>
          </p:cNvPicPr>
          <p:nvPr/>
        </p:nvPicPr>
        <p:blipFill>
          <a:blip r:embed="rId2"/>
          <a:stretch>
            <a:fillRect/>
          </a:stretch>
        </p:blipFill>
        <p:spPr>
          <a:xfrm>
            <a:off x="9274002" y="2882539"/>
            <a:ext cx="2711970" cy="3836124"/>
          </a:xfrm>
          <a:prstGeom prst="rect">
            <a:avLst/>
          </a:prstGeom>
        </p:spPr>
      </p:pic>
      <p:pic>
        <p:nvPicPr>
          <p:cNvPr id="6" name="Obrázek 5"/>
          <p:cNvPicPr>
            <a:picLocks noChangeAspect="1"/>
          </p:cNvPicPr>
          <p:nvPr/>
        </p:nvPicPr>
        <p:blipFill>
          <a:blip r:embed="rId3"/>
          <a:stretch>
            <a:fillRect/>
          </a:stretch>
        </p:blipFill>
        <p:spPr>
          <a:xfrm>
            <a:off x="9714528" y="306274"/>
            <a:ext cx="1830918" cy="1927451"/>
          </a:xfrm>
          <a:prstGeom prst="rect">
            <a:avLst/>
          </a:prstGeom>
        </p:spPr>
      </p:pic>
      <p:pic>
        <p:nvPicPr>
          <p:cNvPr id="7" name="Obrázek 6"/>
          <p:cNvPicPr>
            <a:picLocks noChangeAspect="1"/>
          </p:cNvPicPr>
          <p:nvPr/>
        </p:nvPicPr>
        <p:blipFill>
          <a:blip r:embed="rId4"/>
          <a:stretch>
            <a:fillRect/>
          </a:stretch>
        </p:blipFill>
        <p:spPr>
          <a:xfrm>
            <a:off x="8057663" y="306274"/>
            <a:ext cx="1314995" cy="1117746"/>
          </a:xfrm>
          <a:prstGeom prst="rect">
            <a:avLst/>
          </a:prstGeom>
        </p:spPr>
      </p:pic>
    </p:spTree>
    <p:extLst>
      <p:ext uri="{BB962C8B-B14F-4D97-AF65-F5344CB8AC3E}">
        <p14:creationId xmlns:p14="http://schemas.microsoft.com/office/powerpoint/2010/main" val="1324000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646E874-224A-43A4-B3DF-C530B7177217}"/>
              </a:ext>
            </a:extLst>
          </p:cNvPr>
          <p:cNvSpPr>
            <a:spLocks noGrp="1"/>
          </p:cNvSpPr>
          <p:nvPr>
            <p:ph type="title"/>
          </p:nvPr>
        </p:nvSpPr>
        <p:spPr/>
        <p:txBody>
          <a:bodyPr/>
          <a:lstStyle/>
          <a:p>
            <a:r>
              <a:rPr lang="cs-CZ" dirty="0" smtClean="0"/>
              <a:t>Odcizování </a:t>
            </a:r>
            <a:r>
              <a:rPr lang="cs-CZ" dirty="0"/>
              <a:t>někdy též odcizení </a:t>
            </a:r>
            <a:r>
              <a:rPr lang="cs-CZ" dirty="0" smtClean="0"/>
              <a:t>přírodě</a:t>
            </a:r>
            <a:endParaRPr lang="cs-CZ" dirty="0"/>
          </a:p>
        </p:txBody>
      </p:sp>
      <p:sp>
        <p:nvSpPr>
          <p:cNvPr id="3" name="Zástupný symbol pro obsah 2">
            <a:extLst>
              <a:ext uri="{FF2B5EF4-FFF2-40B4-BE49-F238E27FC236}">
                <a16:creationId xmlns:a16="http://schemas.microsoft.com/office/drawing/2014/main" xmlns="" id="{C97164E4-78D6-4E30-ADFF-CFAD96DD637C}"/>
              </a:ext>
            </a:extLst>
          </p:cNvPr>
          <p:cNvSpPr>
            <a:spLocks noGrp="1"/>
          </p:cNvSpPr>
          <p:nvPr>
            <p:ph idx="1"/>
          </p:nvPr>
        </p:nvSpPr>
        <p:spPr/>
        <p:txBody>
          <a:bodyPr/>
          <a:lstStyle/>
          <a:p>
            <a:r>
              <a:rPr lang="cs-CZ" dirty="0" smtClean="0"/>
              <a:t>angl</a:t>
            </a:r>
            <a:r>
              <a:rPr lang="cs-CZ" dirty="0"/>
              <a:t>. </a:t>
            </a:r>
            <a:r>
              <a:rPr lang="cs-CZ" dirty="0" err="1"/>
              <a:t>Alienation</a:t>
            </a:r>
            <a:r>
              <a:rPr lang="cs-CZ" dirty="0"/>
              <a:t> </a:t>
            </a:r>
            <a:r>
              <a:rPr lang="cs-CZ" dirty="0" err="1"/>
              <a:t>from</a:t>
            </a:r>
            <a:r>
              <a:rPr lang="cs-CZ" dirty="0"/>
              <a:t> </a:t>
            </a:r>
            <a:r>
              <a:rPr lang="cs-CZ" dirty="0" err="1" smtClean="0"/>
              <a:t>Nature</a:t>
            </a:r>
            <a:r>
              <a:rPr lang="cs-CZ" dirty="0" smtClean="0"/>
              <a:t>,</a:t>
            </a:r>
          </a:p>
          <a:p>
            <a:r>
              <a:rPr lang="cs-CZ" dirty="0" smtClean="0"/>
              <a:t>fenomén </a:t>
            </a:r>
            <a:r>
              <a:rPr lang="cs-CZ" dirty="0"/>
              <a:t>euroamerické kultury konce 20. a 21. </a:t>
            </a:r>
            <a:r>
              <a:rPr lang="cs-CZ" dirty="0" smtClean="0"/>
              <a:t>století,</a:t>
            </a:r>
          </a:p>
          <a:p>
            <a:r>
              <a:rPr lang="cs-CZ" dirty="0" smtClean="0"/>
              <a:t>odstartovala ho průmyslová revoluce.</a:t>
            </a:r>
          </a:p>
          <a:p>
            <a:r>
              <a:rPr lang="cs-CZ" dirty="0" smtClean="0"/>
              <a:t>Projevuje </a:t>
            </a:r>
            <a:r>
              <a:rPr lang="cs-CZ" dirty="0"/>
              <a:t>se postupným vyhasínáním znalostí o jednotlivých druzích a přírodních systémech a procesem v kolektivní paměti a následným zhoršujícím se porozumění přírodně. </a:t>
            </a:r>
            <a:endParaRPr lang="cs-CZ" dirty="0" smtClean="0"/>
          </a:p>
          <a:p>
            <a:r>
              <a:rPr lang="cs-CZ" dirty="0" smtClean="0"/>
              <a:t>Negativně </a:t>
            </a:r>
            <a:r>
              <a:rPr lang="cs-CZ" dirty="0"/>
              <a:t>ovlivňuje jak zdraví člověka, tak i jeho rozhodovací procesy (s nepříznivými dopady na management krajiny, ochranu druhů, hospodaření se zdroji aj.) i afektivní složku (postoje, nepřiměřené emoce, např. strach či přehnaná láska).</a:t>
            </a:r>
          </a:p>
        </p:txBody>
      </p:sp>
    </p:spTree>
    <p:extLst>
      <p:ext uri="{BB962C8B-B14F-4D97-AF65-F5344CB8AC3E}">
        <p14:creationId xmlns:p14="http://schemas.microsoft.com/office/powerpoint/2010/main" val="338770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Syndrom </a:t>
            </a:r>
            <a:r>
              <a:rPr lang="cs-CZ" b="1" dirty="0"/>
              <a:t>růžové princezny</a:t>
            </a:r>
            <a:endParaRPr lang="cs-CZ" dirty="0"/>
          </a:p>
        </p:txBody>
      </p:sp>
      <p:sp>
        <p:nvSpPr>
          <p:cNvPr id="3" name="Zástupný symbol pro obsah 2"/>
          <p:cNvSpPr>
            <a:spLocks noGrp="1"/>
          </p:cNvSpPr>
          <p:nvPr>
            <p:ph idx="1"/>
          </p:nvPr>
        </p:nvSpPr>
        <p:spPr/>
        <p:txBody>
          <a:bodyPr/>
          <a:lstStyle/>
          <a:p>
            <a:r>
              <a:rPr lang="cs-CZ" dirty="0" smtClean="0"/>
              <a:t>Popisuje děti (častěji dívky), kteří chodí ve</a:t>
            </a:r>
            <a:r>
              <a:rPr lang="cs-CZ" dirty="0"/>
              <a:t> značkovém oblečení a obutí, nemají tepláky ani jiné hrací oblečení, což jim zvlášť v předškolním věku brání ve hře s vrstevníky, kontaktu s přírodou a rozvoji hrubé motoriky. </a:t>
            </a:r>
            <a:endParaRPr lang="cs-CZ" dirty="0" smtClean="0"/>
          </a:p>
          <a:p>
            <a:r>
              <a:rPr lang="cs-CZ" dirty="0" smtClean="0"/>
              <a:t>Na </a:t>
            </a:r>
            <a:r>
              <a:rPr lang="cs-CZ" dirty="0"/>
              <a:t>základní škole někdy trápí až šikanují spolužáky, kteří značkové oblečení </a:t>
            </a:r>
            <a:r>
              <a:rPr lang="cs-CZ" dirty="0" smtClean="0"/>
              <a:t>nemají (Jančaříková, 2016).</a:t>
            </a:r>
            <a:endParaRPr lang="cs-CZ" dirty="0"/>
          </a:p>
          <a:p>
            <a:endParaRPr lang="cs-CZ" dirty="0"/>
          </a:p>
        </p:txBody>
      </p:sp>
      <p:pic>
        <p:nvPicPr>
          <p:cNvPr id="4" name="Obrázek 3"/>
          <p:cNvPicPr>
            <a:picLocks noChangeAspect="1"/>
          </p:cNvPicPr>
          <p:nvPr/>
        </p:nvPicPr>
        <p:blipFill>
          <a:blip r:embed="rId2"/>
          <a:stretch>
            <a:fillRect/>
          </a:stretch>
        </p:blipFill>
        <p:spPr>
          <a:xfrm>
            <a:off x="9605554" y="391884"/>
            <a:ext cx="1972083" cy="3089425"/>
          </a:xfrm>
          <a:prstGeom prst="rect">
            <a:avLst/>
          </a:prstGeom>
        </p:spPr>
      </p:pic>
      <p:pic>
        <p:nvPicPr>
          <p:cNvPr id="5" name="Obrázek 4"/>
          <p:cNvPicPr>
            <a:picLocks noChangeAspect="1"/>
          </p:cNvPicPr>
          <p:nvPr/>
        </p:nvPicPr>
        <p:blipFill>
          <a:blip r:embed="rId3"/>
          <a:stretch>
            <a:fillRect/>
          </a:stretch>
        </p:blipFill>
        <p:spPr>
          <a:xfrm>
            <a:off x="563020" y="4366960"/>
            <a:ext cx="3382370" cy="1904591"/>
          </a:xfrm>
          <a:prstGeom prst="rect">
            <a:avLst/>
          </a:prstGeom>
        </p:spPr>
      </p:pic>
      <p:pic>
        <p:nvPicPr>
          <p:cNvPr id="6" name="Obrázek 5"/>
          <p:cNvPicPr>
            <a:picLocks noChangeAspect="1"/>
          </p:cNvPicPr>
          <p:nvPr/>
        </p:nvPicPr>
        <p:blipFill>
          <a:blip r:embed="rId4"/>
          <a:stretch>
            <a:fillRect/>
          </a:stretch>
        </p:blipFill>
        <p:spPr>
          <a:xfrm>
            <a:off x="4460102" y="3937514"/>
            <a:ext cx="2019075" cy="2714745"/>
          </a:xfrm>
          <a:prstGeom prst="rect">
            <a:avLst/>
          </a:prstGeom>
        </p:spPr>
      </p:pic>
      <p:pic>
        <p:nvPicPr>
          <p:cNvPr id="7" name="Obrázek 6"/>
          <p:cNvPicPr>
            <a:picLocks noChangeAspect="1"/>
          </p:cNvPicPr>
          <p:nvPr/>
        </p:nvPicPr>
        <p:blipFill>
          <a:blip r:embed="rId5"/>
          <a:stretch>
            <a:fillRect/>
          </a:stretch>
        </p:blipFill>
        <p:spPr>
          <a:xfrm>
            <a:off x="7201403" y="3937514"/>
            <a:ext cx="4476750" cy="2819400"/>
          </a:xfrm>
          <a:prstGeom prst="rect">
            <a:avLst/>
          </a:prstGeom>
        </p:spPr>
      </p:pic>
      <p:pic>
        <p:nvPicPr>
          <p:cNvPr id="8" name="Obrázek 7"/>
          <p:cNvPicPr>
            <a:picLocks noChangeAspect="1"/>
          </p:cNvPicPr>
          <p:nvPr/>
        </p:nvPicPr>
        <p:blipFill>
          <a:blip r:embed="rId6"/>
          <a:stretch>
            <a:fillRect/>
          </a:stretch>
        </p:blipFill>
        <p:spPr>
          <a:xfrm>
            <a:off x="7050110" y="839546"/>
            <a:ext cx="2792548" cy="2094411"/>
          </a:xfrm>
          <a:prstGeom prst="rect">
            <a:avLst/>
          </a:prstGeom>
        </p:spPr>
      </p:pic>
    </p:spTree>
    <p:extLst>
      <p:ext uri="{BB962C8B-B14F-4D97-AF65-F5344CB8AC3E}">
        <p14:creationId xmlns:p14="http://schemas.microsoft.com/office/powerpoint/2010/main" val="1960730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9007" y="217714"/>
            <a:ext cx="9064996" cy="940526"/>
          </a:xfrm>
        </p:spPr>
        <p:txBody>
          <a:bodyPr/>
          <a:lstStyle/>
          <a:p>
            <a:r>
              <a:rPr lang="cs-CZ" b="1" dirty="0"/>
              <a:t>Útěky do </a:t>
            </a:r>
            <a:r>
              <a:rPr lang="cs-CZ" b="1" dirty="0" smtClean="0"/>
              <a:t>divočiny</a:t>
            </a:r>
            <a:endParaRPr lang="cs-CZ" dirty="0"/>
          </a:p>
        </p:txBody>
      </p:sp>
      <p:sp>
        <p:nvSpPr>
          <p:cNvPr id="3" name="Zástupný symbol pro obsah 2"/>
          <p:cNvSpPr>
            <a:spLocks noGrp="1"/>
          </p:cNvSpPr>
          <p:nvPr>
            <p:ph idx="1"/>
          </p:nvPr>
        </p:nvSpPr>
        <p:spPr>
          <a:xfrm>
            <a:off x="209008" y="975361"/>
            <a:ext cx="9353004" cy="5066002"/>
          </a:xfrm>
        </p:spPr>
        <p:txBody>
          <a:bodyPr/>
          <a:lstStyle/>
          <a:p>
            <a:r>
              <a:rPr lang="cs-CZ" dirty="0" smtClean="0"/>
              <a:t>Popisují radikální změnu </a:t>
            </a:r>
            <a:r>
              <a:rPr lang="cs-CZ" dirty="0"/>
              <a:t>životního stylu, </a:t>
            </a:r>
            <a:r>
              <a:rPr lang="cs-CZ" dirty="0" smtClean="0"/>
              <a:t>vzpouru </a:t>
            </a:r>
            <a:r>
              <a:rPr lang="cs-CZ" dirty="0"/>
              <a:t>proti životnímu stylu rodičů i </a:t>
            </a:r>
            <a:r>
              <a:rPr lang="cs-CZ" dirty="0" smtClean="0"/>
              <a:t>fenomén současnosti </a:t>
            </a:r>
            <a:r>
              <a:rPr lang="cs-CZ" dirty="0"/>
              <a:t>(</a:t>
            </a:r>
            <a:r>
              <a:rPr lang="cs-CZ" dirty="0" err="1"/>
              <a:t>Bruner</a:t>
            </a:r>
            <a:r>
              <a:rPr lang="cs-CZ" dirty="0"/>
              <a:t>, 2005</a:t>
            </a:r>
            <a:r>
              <a:rPr lang="cs-CZ" dirty="0" smtClean="0"/>
              <a:t>) a přináší intenzivně </a:t>
            </a:r>
            <a:r>
              <a:rPr lang="cs-CZ" dirty="0"/>
              <a:t>pečujícím </a:t>
            </a:r>
            <a:r>
              <a:rPr lang="cs-CZ" dirty="0" smtClean="0"/>
              <a:t>rodičům trauma. </a:t>
            </a:r>
          </a:p>
          <a:p>
            <a:r>
              <a:rPr lang="cs-CZ" dirty="0" smtClean="0"/>
              <a:t>Není </a:t>
            </a:r>
            <a:r>
              <a:rPr lang="cs-CZ" dirty="0"/>
              <a:t>komplexním řešením, protože, jak upozorňuje např. Erazim </a:t>
            </a:r>
            <a:r>
              <a:rPr lang="cs-CZ" dirty="0" err="1"/>
              <a:t>Kohák</a:t>
            </a:r>
            <a:r>
              <a:rPr lang="cs-CZ" dirty="0"/>
              <a:t> (2000), všichni lidé na světe nemohou v panenské přírodě, protože je jich zkrátka příliš </a:t>
            </a:r>
            <a:r>
              <a:rPr lang="cs-CZ" dirty="0" smtClean="0"/>
              <a:t>mnoho. </a:t>
            </a:r>
          </a:p>
          <a:p>
            <a:r>
              <a:rPr lang="cs-CZ" dirty="0" smtClean="0"/>
              <a:t>Je </a:t>
            </a:r>
            <a:r>
              <a:rPr lang="cs-CZ" dirty="0"/>
              <a:t>to reakce na uvědomění si vlastního odcizení a nedostatku štěstí; mnohé útěky končí fiaskem, protože aktéři nemají osvojené environmentální zákonitosti a znalosti v dostatečné míře (</a:t>
            </a:r>
            <a:r>
              <a:rPr lang="cs-CZ" dirty="0" err="1"/>
              <a:t>Krakauer</a:t>
            </a:r>
            <a:r>
              <a:rPr lang="cs-CZ" dirty="0"/>
              <a:t>, </a:t>
            </a:r>
            <a:r>
              <a:rPr lang="cs-CZ" dirty="0" smtClean="0"/>
              <a:t>1998, Jančaříková, 2016).</a:t>
            </a:r>
          </a:p>
          <a:p>
            <a:r>
              <a:rPr lang="cs-CZ" dirty="0" smtClean="0"/>
              <a:t> </a:t>
            </a:r>
          </a:p>
          <a:p>
            <a:endParaRPr lang="cs-CZ" dirty="0"/>
          </a:p>
        </p:txBody>
      </p:sp>
      <p:sp>
        <p:nvSpPr>
          <p:cNvPr id="4" name="Obdélník 3"/>
          <p:cNvSpPr/>
          <p:nvPr/>
        </p:nvSpPr>
        <p:spPr>
          <a:xfrm>
            <a:off x="5645087" y="3492137"/>
            <a:ext cx="6546913" cy="3277820"/>
          </a:xfrm>
          <a:prstGeom prst="rect">
            <a:avLst/>
          </a:prstGeom>
        </p:spPr>
        <p:txBody>
          <a:bodyPr wrap="square">
            <a:spAutoFit/>
          </a:bodyPr>
          <a:lstStyle/>
          <a:p>
            <a:pPr>
              <a:lnSpc>
                <a:spcPct val="115000"/>
              </a:lnSpc>
              <a:spcAft>
                <a:spcPts val="1000"/>
              </a:spcAft>
            </a:pPr>
            <a:r>
              <a:rPr lang="cs-CZ" i="1" dirty="0">
                <a:latin typeface="Times New Roman" panose="02020603050405020304" pitchFamily="18" charset="0"/>
                <a:ea typeface="Calibri" panose="020F0502020204030204" pitchFamily="34" charset="0"/>
                <a:cs typeface="Times New Roman" panose="02020603050405020304" pitchFamily="18" charset="0"/>
              </a:rPr>
              <a:t>„Energičtí mladí muži, kteří přecenili sami sebe a podcenili přírodu a nakonec se dostali do problémů. Existuje docela dost takovýchto chlapíků, kteří se toulají po našem státě </a:t>
            </a:r>
            <a:r>
              <a:rPr lang="cs-CZ" dirty="0">
                <a:latin typeface="Times New Roman" panose="02020603050405020304" pitchFamily="18" charset="0"/>
                <a:ea typeface="Calibri" panose="020F0502020204030204" pitchFamily="34" charset="0"/>
                <a:cs typeface="Times New Roman" panose="02020603050405020304" pitchFamily="18" charset="0"/>
              </a:rPr>
              <a:t>(Aljaška)</a:t>
            </a:r>
            <a:r>
              <a:rPr lang="cs-CZ" i="1" dirty="0">
                <a:latin typeface="Times New Roman" panose="02020603050405020304" pitchFamily="18" charset="0"/>
                <a:ea typeface="Calibri" panose="020F0502020204030204" pitchFamily="34" charset="0"/>
                <a:cs typeface="Times New Roman" panose="02020603050405020304" pitchFamily="18" charset="0"/>
              </a:rPr>
              <a:t> a kteří si jsou tak podobní, že vytvářejí jakýsi typický stereotyp ... Taková nevědomost znamená neúctu k zemi a demonstruje jakýsi druh arogance, který vedl k rozlití ropy z Exxon </a:t>
            </a:r>
            <a:r>
              <a:rPr lang="cs-CZ" i="1" dirty="0" err="1">
                <a:latin typeface="Times New Roman" panose="02020603050405020304" pitchFamily="18" charset="0"/>
                <a:ea typeface="Calibri" panose="020F0502020204030204" pitchFamily="34" charset="0"/>
                <a:cs typeface="Times New Roman" panose="02020603050405020304" pitchFamily="18" charset="0"/>
              </a:rPr>
              <a:t>Valdez</a:t>
            </a:r>
            <a:r>
              <a:rPr lang="cs-CZ" i="1" dirty="0">
                <a:latin typeface="Times New Roman" panose="02020603050405020304" pitchFamily="18" charset="0"/>
                <a:ea typeface="Calibri" panose="020F0502020204030204" pitchFamily="34" charset="0"/>
                <a:cs typeface="Times New Roman" panose="02020603050405020304" pitchFamily="18" charset="0"/>
              </a:rPr>
              <a:t>. Je to jen další případ špatně připravených a přespříliš sebevědomých mladých mužů, kteří se zde potloukají a nakonec se dostanou do maléru, protože jim chybí nezbytná pokora.“ </a:t>
            </a:r>
            <a:r>
              <a:rPr lang="cs-CZ" dirty="0">
                <a:latin typeface="Times New Roman" panose="02020603050405020304" pitchFamily="18" charset="0"/>
                <a:ea typeface="Calibri" panose="020F0502020204030204" pitchFamily="34" charset="0"/>
                <a:cs typeface="Times New Roman" panose="02020603050405020304" pitchFamily="18" charset="0"/>
              </a:rPr>
              <a:t>napsal učitel Nick </a:t>
            </a:r>
            <a:r>
              <a:rPr lang="cs-CZ" dirty="0" err="1">
                <a:latin typeface="Times New Roman" panose="02020603050405020304" pitchFamily="18" charset="0"/>
                <a:ea typeface="Calibri" panose="020F0502020204030204" pitchFamily="34" charset="0"/>
                <a:cs typeface="Times New Roman" panose="02020603050405020304" pitchFamily="18" charset="0"/>
              </a:rPr>
              <a:t>Jans</a:t>
            </a:r>
            <a:r>
              <a:rPr lang="cs-CZ" dirty="0">
                <a:latin typeface="Times New Roman" panose="02020603050405020304" pitchFamily="18" charset="0"/>
                <a:ea typeface="Calibri" panose="020F0502020204030204" pitchFamily="34" charset="0"/>
                <a:cs typeface="Times New Roman" panose="02020603050405020304" pitchFamily="18" charset="0"/>
              </a:rPr>
              <a:t> z </a:t>
            </a:r>
            <a:r>
              <a:rPr lang="cs-CZ" dirty="0" err="1">
                <a:latin typeface="Times New Roman" panose="02020603050405020304" pitchFamily="18" charset="0"/>
                <a:ea typeface="Calibri" panose="020F0502020204030204" pitchFamily="34" charset="0"/>
                <a:cs typeface="Times New Roman" panose="02020603050405020304" pitchFamily="18" charset="0"/>
              </a:rPr>
              <a:t>Ambeleru</a:t>
            </a:r>
            <a:r>
              <a:rPr lang="cs-CZ" dirty="0">
                <a:latin typeface="Times New Roman" panose="02020603050405020304" pitchFamily="18" charset="0"/>
                <a:ea typeface="Calibri" panose="020F0502020204030204" pitchFamily="34" charset="0"/>
                <a:cs typeface="Times New Roman" panose="02020603050405020304" pitchFamily="18" charset="0"/>
              </a:rPr>
              <a:t>, malé </a:t>
            </a:r>
            <a:r>
              <a:rPr lang="cs-CZ" dirty="0" err="1">
                <a:latin typeface="Times New Roman" panose="02020603050405020304" pitchFamily="18" charset="0"/>
                <a:ea typeface="Calibri" panose="020F0502020204030204" pitchFamily="34" charset="0"/>
                <a:cs typeface="Times New Roman" panose="02020603050405020304" pitchFamily="18" charset="0"/>
              </a:rPr>
              <a:t>inupiatské</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vesnie</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Krakauer</a:t>
            </a:r>
            <a:r>
              <a:rPr lang="cs-CZ" dirty="0">
                <a:latin typeface="Times New Roman" panose="02020603050405020304" pitchFamily="18" charset="0"/>
                <a:ea typeface="Calibri" panose="020F0502020204030204" pitchFamily="34" charset="0"/>
                <a:cs typeface="Times New Roman" panose="02020603050405020304" pitchFamily="18" charset="0"/>
              </a:rPr>
              <a:t>, 1998, str. 120-103).</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ázek 5"/>
          <p:cNvPicPr>
            <a:picLocks noChangeAspect="1"/>
          </p:cNvPicPr>
          <p:nvPr/>
        </p:nvPicPr>
        <p:blipFill>
          <a:blip r:embed="rId2"/>
          <a:stretch>
            <a:fillRect/>
          </a:stretch>
        </p:blipFill>
        <p:spPr>
          <a:xfrm>
            <a:off x="695715" y="4044108"/>
            <a:ext cx="4638766" cy="2609306"/>
          </a:xfrm>
          <a:prstGeom prst="rect">
            <a:avLst/>
          </a:prstGeom>
        </p:spPr>
      </p:pic>
      <p:pic>
        <p:nvPicPr>
          <p:cNvPr id="7" name="Obrázek 6"/>
          <p:cNvPicPr>
            <a:picLocks noChangeAspect="1"/>
          </p:cNvPicPr>
          <p:nvPr/>
        </p:nvPicPr>
        <p:blipFill>
          <a:blip r:embed="rId3"/>
          <a:stretch>
            <a:fillRect/>
          </a:stretch>
        </p:blipFill>
        <p:spPr>
          <a:xfrm>
            <a:off x="9562010" y="105047"/>
            <a:ext cx="2381250" cy="2381250"/>
          </a:xfrm>
          <a:prstGeom prst="rect">
            <a:avLst/>
          </a:prstGeom>
        </p:spPr>
      </p:pic>
    </p:spTree>
    <p:extLst>
      <p:ext uri="{BB962C8B-B14F-4D97-AF65-F5344CB8AC3E}">
        <p14:creationId xmlns:p14="http://schemas.microsoft.com/office/powerpoint/2010/main" val="956295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10800563" cy="1320800"/>
          </a:xfrm>
        </p:spPr>
        <p:txBody>
          <a:bodyPr/>
          <a:lstStyle/>
          <a:p>
            <a:r>
              <a:rPr lang="cs-CZ" dirty="0" smtClean="0"/>
              <a:t>Dobrovolně skromní – méně razantní útěky</a:t>
            </a:r>
            <a:endParaRPr lang="cs-CZ" dirty="0"/>
          </a:p>
        </p:txBody>
      </p:sp>
      <p:sp>
        <p:nvSpPr>
          <p:cNvPr id="3" name="Zástupný symbol pro obsah 2"/>
          <p:cNvSpPr>
            <a:spLocks noGrp="1"/>
          </p:cNvSpPr>
          <p:nvPr>
            <p:ph idx="1"/>
          </p:nvPr>
        </p:nvSpPr>
        <p:spPr>
          <a:xfrm>
            <a:off x="677333" y="2134463"/>
            <a:ext cx="8596668" cy="3880773"/>
          </a:xfrm>
        </p:spPr>
        <p:txBody>
          <a:bodyPr/>
          <a:lstStyle/>
          <a:p>
            <a:r>
              <a:rPr lang="cs-CZ" dirty="0" smtClean="0"/>
              <a:t>Hana Librová</a:t>
            </a:r>
            <a:endParaRPr lang="cs-CZ" dirty="0"/>
          </a:p>
        </p:txBody>
      </p:sp>
      <p:pic>
        <p:nvPicPr>
          <p:cNvPr id="4" name="Obrázek 3"/>
          <p:cNvPicPr>
            <a:picLocks noChangeAspect="1"/>
          </p:cNvPicPr>
          <p:nvPr/>
        </p:nvPicPr>
        <p:blipFill>
          <a:blip r:embed="rId2"/>
          <a:stretch>
            <a:fillRect/>
          </a:stretch>
        </p:blipFill>
        <p:spPr>
          <a:xfrm>
            <a:off x="9980840" y="462778"/>
            <a:ext cx="1949631" cy="2718015"/>
          </a:xfrm>
          <a:prstGeom prst="rect">
            <a:avLst/>
          </a:prstGeom>
        </p:spPr>
      </p:pic>
      <p:pic>
        <p:nvPicPr>
          <p:cNvPr id="5" name="Obrázek 4"/>
          <p:cNvPicPr>
            <a:picLocks noChangeAspect="1"/>
          </p:cNvPicPr>
          <p:nvPr/>
        </p:nvPicPr>
        <p:blipFill>
          <a:blip r:embed="rId3"/>
          <a:stretch>
            <a:fillRect/>
          </a:stretch>
        </p:blipFill>
        <p:spPr>
          <a:xfrm>
            <a:off x="4409761" y="1550535"/>
            <a:ext cx="3542211" cy="3542211"/>
          </a:xfrm>
          <a:prstGeom prst="rect">
            <a:avLst/>
          </a:prstGeom>
        </p:spPr>
      </p:pic>
      <p:pic>
        <p:nvPicPr>
          <p:cNvPr id="6" name="Obrázek 5"/>
          <p:cNvPicPr>
            <a:picLocks noChangeAspect="1"/>
          </p:cNvPicPr>
          <p:nvPr/>
        </p:nvPicPr>
        <p:blipFill>
          <a:blip r:embed="rId4"/>
          <a:stretch>
            <a:fillRect/>
          </a:stretch>
        </p:blipFill>
        <p:spPr>
          <a:xfrm>
            <a:off x="9980840" y="3327615"/>
            <a:ext cx="1949631" cy="2555966"/>
          </a:xfrm>
          <a:prstGeom prst="rect">
            <a:avLst/>
          </a:prstGeom>
        </p:spPr>
      </p:pic>
      <p:pic>
        <p:nvPicPr>
          <p:cNvPr id="7" name="Obrázek 6"/>
          <p:cNvPicPr>
            <a:picLocks noChangeAspect="1"/>
          </p:cNvPicPr>
          <p:nvPr/>
        </p:nvPicPr>
        <p:blipFill>
          <a:blip r:embed="rId5"/>
          <a:stretch>
            <a:fillRect/>
          </a:stretch>
        </p:blipFill>
        <p:spPr>
          <a:xfrm>
            <a:off x="7554029" y="3327614"/>
            <a:ext cx="2154258" cy="2681649"/>
          </a:xfrm>
          <a:prstGeom prst="rect">
            <a:avLst/>
          </a:prstGeom>
        </p:spPr>
      </p:pic>
      <p:pic>
        <p:nvPicPr>
          <p:cNvPr id="8" name="Obrázek 7"/>
          <p:cNvPicPr>
            <a:picLocks noChangeAspect="1"/>
          </p:cNvPicPr>
          <p:nvPr/>
        </p:nvPicPr>
        <p:blipFill>
          <a:blip r:embed="rId6"/>
          <a:stretch>
            <a:fillRect/>
          </a:stretch>
        </p:blipFill>
        <p:spPr>
          <a:xfrm>
            <a:off x="676364" y="2806114"/>
            <a:ext cx="2411368" cy="3598967"/>
          </a:xfrm>
          <a:prstGeom prst="rect">
            <a:avLst/>
          </a:prstGeom>
        </p:spPr>
      </p:pic>
    </p:spTree>
    <p:extLst>
      <p:ext uri="{BB962C8B-B14F-4D97-AF65-F5344CB8AC3E}">
        <p14:creationId xmlns:p14="http://schemas.microsoft.com/office/powerpoint/2010/main" val="4176899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Preppers</a:t>
            </a:r>
            <a:r>
              <a:rPr lang="cs-CZ" dirty="0" smtClean="0"/>
              <a:t> neboli Vždy připraven </a:t>
            </a:r>
            <a:endParaRPr lang="cs-CZ" dirty="0"/>
          </a:p>
        </p:txBody>
      </p:sp>
      <p:sp>
        <p:nvSpPr>
          <p:cNvPr id="3" name="Zástupný symbol pro obsah 2"/>
          <p:cNvSpPr>
            <a:spLocks noGrp="1"/>
          </p:cNvSpPr>
          <p:nvPr>
            <p:ph idx="1"/>
          </p:nvPr>
        </p:nvSpPr>
        <p:spPr>
          <a:xfrm>
            <a:off x="470263" y="1628503"/>
            <a:ext cx="8803739" cy="4412859"/>
          </a:xfrm>
        </p:spPr>
        <p:txBody>
          <a:bodyPr>
            <a:normAutofit/>
          </a:bodyPr>
          <a:lstStyle/>
          <a:p>
            <a:r>
              <a:rPr lang="cs-CZ" dirty="0" err="1"/>
              <a:t>Prepperské</a:t>
            </a:r>
            <a:r>
              <a:rPr lang="cs-CZ" dirty="0"/>
              <a:t> hnutí vzniknulo v Americe. Jedná se o lidi, kteří žijí normální životy a přitom přemýšlejí o tom, že svět nemusí být vždy jen bezpečné a příjemné místo pro život. Sem-tam nějaké tornádo či hurikán jim dají za pravdu.</a:t>
            </a:r>
          </a:p>
          <a:p>
            <a:r>
              <a:rPr lang="cs-CZ" dirty="0"/>
              <a:t>U nás, v Česku, již také existuje komunita lidí, kteří přemýšlí o tom, coby, kdyby.. Někteří se zase zamýšlí o neudržitelnosti současného drancujícího životního stylu, ničení přírody, plýtvání nenahraditelnými fosilními palivy. K </a:t>
            </a:r>
            <a:r>
              <a:rPr lang="cs-CZ" dirty="0" err="1"/>
              <a:t>prepperství</a:t>
            </a:r>
            <a:r>
              <a:rPr lang="cs-CZ" dirty="0"/>
              <a:t> a </a:t>
            </a:r>
            <a:r>
              <a:rPr lang="cs-CZ" dirty="0" err="1"/>
              <a:t>survivalismu</a:t>
            </a:r>
            <a:r>
              <a:rPr lang="cs-CZ" dirty="0"/>
              <a:t> jsme se dostali různými cestami. </a:t>
            </a:r>
            <a:endParaRPr lang="cs-CZ" dirty="0" smtClean="0">
              <a:hlinkClick r:id="rId2"/>
            </a:endParaRPr>
          </a:p>
          <a:p>
            <a:r>
              <a:rPr lang="cs-CZ" dirty="0" smtClean="0">
                <a:hlinkClick r:id="rId2"/>
              </a:rPr>
              <a:t>Čeští </a:t>
            </a:r>
            <a:r>
              <a:rPr lang="cs-CZ" dirty="0" err="1" smtClean="0">
                <a:hlinkClick r:id="rId2"/>
              </a:rPr>
              <a:t>prepeři</a:t>
            </a:r>
            <a:endParaRPr lang="cs-CZ" dirty="0"/>
          </a:p>
        </p:txBody>
      </p:sp>
      <p:pic>
        <p:nvPicPr>
          <p:cNvPr id="4" name="Obrázek 3"/>
          <p:cNvPicPr>
            <a:picLocks noChangeAspect="1"/>
          </p:cNvPicPr>
          <p:nvPr/>
        </p:nvPicPr>
        <p:blipFill>
          <a:blip r:embed="rId3"/>
          <a:stretch>
            <a:fillRect/>
          </a:stretch>
        </p:blipFill>
        <p:spPr>
          <a:xfrm>
            <a:off x="3011833" y="3979818"/>
            <a:ext cx="4807129" cy="2704010"/>
          </a:xfrm>
          <a:prstGeom prst="rect">
            <a:avLst/>
          </a:prstGeom>
        </p:spPr>
      </p:pic>
      <p:pic>
        <p:nvPicPr>
          <p:cNvPr id="5" name="Obrázek 4"/>
          <p:cNvPicPr>
            <a:picLocks noChangeAspect="1"/>
          </p:cNvPicPr>
          <p:nvPr/>
        </p:nvPicPr>
        <p:blipFill>
          <a:blip r:embed="rId4"/>
          <a:stretch>
            <a:fillRect/>
          </a:stretch>
        </p:blipFill>
        <p:spPr>
          <a:xfrm>
            <a:off x="9481073" y="280715"/>
            <a:ext cx="2181225" cy="2695575"/>
          </a:xfrm>
          <a:prstGeom prst="rect">
            <a:avLst/>
          </a:prstGeom>
        </p:spPr>
      </p:pic>
    </p:spTree>
    <p:extLst>
      <p:ext uri="{BB962C8B-B14F-4D97-AF65-F5344CB8AC3E}">
        <p14:creationId xmlns:p14="http://schemas.microsoft.com/office/powerpoint/2010/main" val="2621085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11114072" cy="1320800"/>
          </a:xfrm>
        </p:spPr>
        <p:txBody>
          <a:bodyPr/>
          <a:lstStyle/>
          <a:p>
            <a:r>
              <a:rPr lang="cs-CZ" dirty="0" smtClean="0"/>
              <a:t>Prevence za pomoci intervenčních programů (</a:t>
            </a:r>
            <a:r>
              <a:rPr lang="cs-CZ" dirty="0" err="1" smtClean="0"/>
              <a:t>PedF</a:t>
            </a:r>
            <a:r>
              <a:rPr lang="cs-CZ" dirty="0" smtClean="0"/>
              <a:t>)</a:t>
            </a:r>
            <a:endParaRPr lang="cs-CZ" dirty="0"/>
          </a:p>
        </p:txBody>
      </p:sp>
      <p:sp>
        <p:nvSpPr>
          <p:cNvPr id="3" name="Zástupný symbol pro obsah 2"/>
          <p:cNvSpPr>
            <a:spLocks noGrp="1"/>
          </p:cNvSpPr>
          <p:nvPr>
            <p:ph idx="1"/>
          </p:nvPr>
        </p:nvSpPr>
        <p:spPr>
          <a:xfrm>
            <a:off x="217715" y="1759132"/>
            <a:ext cx="11504023" cy="4798422"/>
          </a:xfrm>
        </p:spPr>
        <p:txBody>
          <a:bodyPr>
            <a:normAutofit fontScale="92500" lnSpcReduction="20000"/>
          </a:bodyPr>
          <a:lstStyle/>
          <a:p>
            <a:r>
              <a:rPr lang="cs-CZ" dirty="0" smtClean="0"/>
              <a:t>Cíl: seznamovat </a:t>
            </a:r>
            <a:r>
              <a:rPr lang="cs-CZ" dirty="0"/>
              <a:t>děti v raném věku (v senzitivní periodě) </a:t>
            </a:r>
            <a:r>
              <a:rPr lang="cs-CZ" dirty="0" smtClean="0"/>
              <a:t>s</a:t>
            </a:r>
            <a:r>
              <a:rPr lang="cs-CZ" dirty="0"/>
              <a:t> vybranými druhy, umožnit prožitky, které by měly podpořit rozvoj environmentální senzitivity a někdy i učit je správně rozhodovat. </a:t>
            </a:r>
            <a:endParaRPr lang="cs-CZ" dirty="0" smtClean="0"/>
          </a:p>
          <a:p>
            <a:r>
              <a:rPr lang="cs-CZ" dirty="0" smtClean="0"/>
              <a:t>Programy </a:t>
            </a:r>
            <a:r>
              <a:rPr lang="cs-CZ" dirty="0"/>
              <a:t>byly koncipovány tak, aby rozvíjely jak kognitivní (znalosti o zvířeti) tak afektivní složku (příjemný prožitek se zvířetem) a zároveň naplňovaly dílčí vzdělávací cíle (rozvoj jemné i hrubé motoriky, rozvoj řeči, kooperace atd.). </a:t>
            </a:r>
            <a:endParaRPr lang="cs-CZ" dirty="0" smtClean="0"/>
          </a:p>
          <a:p>
            <a:r>
              <a:rPr lang="cs-CZ" dirty="0"/>
              <a:t>Při realizaci těchto programů byla většinou sbírána data.</a:t>
            </a:r>
            <a:endParaRPr lang="cs-CZ" dirty="0" smtClean="0"/>
          </a:p>
          <a:p>
            <a:r>
              <a:rPr lang="cs-CZ" dirty="0" smtClean="0"/>
              <a:t>Těchto </a:t>
            </a:r>
            <a:r>
              <a:rPr lang="cs-CZ" dirty="0"/>
              <a:t>programů bylo v letech 2007 – 2019 vytvořeno více než 30. </a:t>
            </a:r>
            <a:r>
              <a:rPr lang="cs-CZ" dirty="0" smtClean="0"/>
              <a:t>Analyzovala jsem 30 </a:t>
            </a:r>
            <a:r>
              <a:rPr lang="cs-CZ" dirty="0"/>
              <a:t>prací, které se zaměřují mimo jiné i na prevenci nezdravého strachu z přírody (Jančaříková a kol., 2020). </a:t>
            </a:r>
            <a:r>
              <a:rPr lang="cs-CZ" dirty="0" smtClean="0"/>
              <a:t>5 </a:t>
            </a:r>
            <a:r>
              <a:rPr lang="cs-CZ" dirty="0"/>
              <a:t>vytvořili akademičtí pracovníci a ostatní jejich studenti v rámci diplomových nebo i bakalářských prací pod jejich </a:t>
            </a:r>
            <a:r>
              <a:rPr lang="cs-CZ" dirty="0" smtClean="0"/>
              <a:t>vedením.</a:t>
            </a:r>
          </a:p>
          <a:p>
            <a:r>
              <a:rPr lang="cs-CZ" dirty="0" smtClean="0"/>
              <a:t>Většina </a:t>
            </a:r>
            <a:r>
              <a:rPr lang="cs-CZ" dirty="0"/>
              <a:t>programů je zaměřena na živočišné druhy. </a:t>
            </a:r>
            <a:r>
              <a:rPr lang="cs-CZ" dirty="0" smtClean="0"/>
              <a:t>Jeden </a:t>
            </a:r>
            <a:r>
              <a:rPr lang="cs-CZ" dirty="0"/>
              <a:t>program se věnuje celému ekosystému (akvárium). </a:t>
            </a:r>
            <a:endParaRPr lang="cs-CZ" dirty="0" smtClean="0"/>
          </a:p>
          <a:p>
            <a:r>
              <a:rPr lang="cs-CZ" dirty="0" smtClean="0"/>
              <a:t>Rostlinám </a:t>
            </a:r>
            <a:r>
              <a:rPr lang="cs-CZ" dirty="0"/>
              <a:t>se věnují tři z nich (masožravé rostliny, </a:t>
            </a:r>
            <a:r>
              <a:rPr lang="cs-CZ" dirty="0" err="1"/>
              <a:t>doupné</a:t>
            </a:r>
            <a:r>
              <a:rPr lang="cs-CZ" dirty="0"/>
              <a:t> stromy, konopí). </a:t>
            </a:r>
            <a:endParaRPr lang="cs-CZ" dirty="0" smtClean="0"/>
          </a:p>
          <a:p>
            <a:r>
              <a:rPr lang="cs-CZ" dirty="0" smtClean="0"/>
              <a:t>Některé </a:t>
            </a:r>
            <a:r>
              <a:rPr lang="cs-CZ" dirty="0"/>
              <a:t>programy využívají druhy obecně oblíbené (včely, mravenci, vlaštovky, psy, koně, želvy). Jiné záměrně využívají druhy neoblíbené, proti kterým má část populace předsudky (užovky, strašilky, ropucha, výr velký, kormorán), nebo málo známé (</a:t>
            </a:r>
            <a:r>
              <a:rPr lang="cs-CZ" dirty="0" err="1"/>
              <a:t>želvušky</a:t>
            </a:r>
            <a:r>
              <a:rPr lang="cs-CZ" dirty="0"/>
              <a:t>, ploštice, </a:t>
            </a:r>
            <a:r>
              <a:rPr lang="cs-CZ" dirty="0" err="1"/>
              <a:t>gekončík</a:t>
            </a:r>
            <a:r>
              <a:rPr lang="cs-CZ" dirty="0"/>
              <a:t> noční). Několik prací je většího rozsahu a věnují se větším skupinám (savci, bezobratlí) nebo využívání zvířat při dosahování kognitivních i nekognitivních vzdělávacích cílů obecně. </a:t>
            </a:r>
            <a:endParaRPr lang="cs-CZ" dirty="0" smtClean="0"/>
          </a:p>
          <a:p>
            <a:r>
              <a:rPr lang="cs-CZ" dirty="0" smtClean="0"/>
              <a:t>Souhrnně </a:t>
            </a:r>
            <a:r>
              <a:rPr lang="cs-CZ" dirty="0"/>
              <a:t>lze zkušenosti získané při realizaci intervenčních programů shrnout tak, že při správné realizaci naplňují intervenční kognitivní (vzdělávací), afektivní (postojové) a psychomotorické (výcvikové) cíle.</a:t>
            </a:r>
          </a:p>
          <a:p>
            <a:endParaRPr lang="cs-CZ" dirty="0"/>
          </a:p>
        </p:txBody>
      </p:sp>
    </p:spTree>
    <p:extLst>
      <p:ext uri="{BB962C8B-B14F-4D97-AF65-F5344CB8AC3E}">
        <p14:creationId xmlns:p14="http://schemas.microsoft.com/office/powerpoint/2010/main" val="2694915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Shrnutí</a:t>
            </a:r>
            <a:endParaRPr lang="cs-CZ" dirty="0"/>
          </a:p>
        </p:txBody>
      </p:sp>
      <p:sp>
        <p:nvSpPr>
          <p:cNvPr id="3" name="Zástupný symbol pro obsah 2"/>
          <p:cNvSpPr>
            <a:spLocks noGrp="1"/>
          </p:cNvSpPr>
          <p:nvPr>
            <p:ph idx="1"/>
          </p:nvPr>
        </p:nvSpPr>
        <p:spPr>
          <a:xfrm>
            <a:off x="452846" y="1741714"/>
            <a:ext cx="10607040" cy="4754879"/>
          </a:xfrm>
        </p:spPr>
        <p:txBody>
          <a:bodyPr>
            <a:normAutofit fontScale="92500"/>
          </a:bodyPr>
          <a:lstStyle/>
          <a:p>
            <a:r>
              <a:rPr lang="cs-CZ" dirty="0" smtClean="0"/>
              <a:t>Odcizování dětí </a:t>
            </a:r>
            <a:r>
              <a:rPr lang="cs-CZ" dirty="0"/>
              <a:t>a žáků </a:t>
            </a:r>
            <a:r>
              <a:rPr lang="cs-CZ" dirty="0" smtClean="0"/>
              <a:t>i dospělých se prohlubuje.</a:t>
            </a:r>
          </a:p>
          <a:p>
            <a:r>
              <a:rPr lang="cs-CZ" dirty="0" smtClean="0"/>
              <a:t>Vztah k přírodě </a:t>
            </a:r>
            <a:r>
              <a:rPr lang="cs-CZ" dirty="0"/>
              <a:t>a </a:t>
            </a:r>
            <a:r>
              <a:rPr lang="cs-CZ" dirty="0" smtClean="0"/>
              <a:t>jejím součástem (živým systémům) </a:t>
            </a:r>
            <a:r>
              <a:rPr lang="cs-CZ" dirty="0"/>
              <a:t>se </a:t>
            </a:r>
            <a:r>
              <a:rPr lang="cs-CZ" dirty="0" smtClean="0"/>
              <a:t>v posledních </a:t>
            </a:r>
            <a:r>
              <a:rPr lang="cs-CZ" dirty="0"/>
              <a:t>letech stále </a:t>
            </a:r>
            <a:r>
              <a:rPr lang="cs-CZ" dirty="0" smtClean="0"/>
              <a:t>zhoršuje. Buď se projevuje přehnaným strachem nebo naopak přehnanou afinitou. To dáváme do souvislosti s menšími možnostmi pozorovat zvířata ať již v přírodě či v domácnostech.</a:t>
            </a:r>
          </a:p>
          <a:p>
            <a:r>
              <a:rPr lang="cs-CZ" dirty="0" smtClean="0"/>
              <a:t>Identifikovali </a:t>
            </a:r>
            <a:r>
              <a:rPr lang="cs-CZ" dirty="0"/>
              <a:t>jsme klíčové období pro vytváření vztahu ke zvířatům (začíná před 1. rokem a uzavírá se kolem věku 3 let). Dívky jsou na získání strachu mírně citlivější než chlapci. Ekologické zaměření MŠ není zárukou rezistence vůči nezdravému strachu ze zvířat.</a:t>
            </a:r>
          </a:p>
          <a:p>
            <a:r>
              <a:rPr lang="cs-CZ" dirty="0" smtClean="0"/>
              <a:t>Strach z některých zvířat na děti přenášejí rodiče nebo jiné osoby dětem blízké, tedy i učitelky a učitelé, a to často i nevědomky. Nemusí to být jen křik zděšené matky, když uvidí myš, ale třeba jen silnější stisk ruky dítěte v ruce rodičovské, když spolu rodič a dítě procházejí kolem psa či jiného zvířete, kterého se dospělý bojí, nebo výraz tváře, když dítě dospělému ukazuje „odporný“ hmyz.</a:t>
            </a:r>
          </a:p>
          <a:p>
            <a:r>
              <a:rPr lang="cs-CZ" dirty="0" smtClean="0"/>
              <a:t>Vytvoření </a:t>
            </a:r>
            <a:r>
              <a:rPr lang="cs-CZ" dirty="0"/>
              <a:t>strachu ze zvířat lze – alespoň do jisté míry – předcházet včasnou intervencí. S intervenčními programy je vhodné začít (vzhledem k identifikovanému senzitivnímu období) co nejdříve, tedy v předškolním vzdělávání. K intervencím je možné použít jak návštěvní programy, tak (vhodně vedené) školní chovy. Tyto programy mohou negativní vliv blízkých osob zmírnit nebo dokonce zvrátit.</a:t>
            </a:r>
          </a:p>
          <a:p>
            <a:endParaRPr lang="cs-CZ" dirty="0"/>
          </a:p>
        </p:txBody>
      </p:sp>
    </p:spTree>
    <p:extLst>
      <p:ext uri="{BB962C8B-B14F-4D97-AF65-F5344CB8AC3E}">
        <p14:creationId xmlns:p14="http://schemas.microsoft.com/office/powerpoint/2010/main" val="310206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599"/>
            <a:ext cx="11035696" cy="2063931"/>
          </a:xfrm>
        </p:spPr>
        <p:txBody>
          <a:bodyPr>
            <a:normAutofit/>
          </a:bodyPr>
          <a:lstStyle/>
          <a:p>
            <a:r>
              <a:rPr lang="cs-CZ" dirty="0" smtClean="0"/>
              <a:t>Vaše úkoly </a:t>
            </a:r>
            <a:br>
              <a:rPr lang="cs-CZ" dirty="0" smtClean="0"/>
            </a:br>
            <a:endParaRPr lang="cs-CZ" dirty="0"/>
          </a:p>
        </p:txBody>
      </p:sp>
      <p:sp>
        <p:nvSpPr>
          <p:cNvPr id="3" name="Zástupný symbol pro obsah 2"/>
          <p:cNvSpPr>
            <a:spLocks noGrp="1"/>
          </p:cNvSpPr>
          <p:nvPr>
            <p:ph idx="1"/>
          </p:nvPr>
        </p:nvSpPr>
        <p:spPr>
          <a:xfrm>
            <a:off x="677333" y="2307771"/>
            <a:ext cx="8596669" cy="3733591"/>
          </a:xfrm>
        </p:spPr>
        <p:txBody>
          <a:bodyPr>
            <a:normAutofit/>
          </a:bodyPr>
          <a:lstStyle/>
          <a:p>
            <a:r>
              <a:rPr lang="cs-CZ" sz="2400" dirty="0" smtClean="0"/>
              <a:t>1. </a:t>
            </a:r>
            <a:r>
              <a:rPr lang="cs-CZ" sz="2400" dirty="0"/>
              <a:t>Napište </a:t>
            </a:r>
            <a:r>
              <a:rPr lang="cs-CZ" sz="2400" dirty="0" smtClean="0"/>
              <a:t>3  příklady </a:t>
            </a:r>
            <a:r>
              <a:rPr lang="cs-CZ" sz="2400" dirty="0"/>
              <a:t>odcizení, které jste </a:t>
            </a:r>
            <a:r>
              <a:rPr lang="cs-CZ" sz="2400" dirty="0" smtClean="0"/>
              <a:t>pozorovali.</a:t>
            </a:r>
          </a:p>
          <a:p>
            <a:r>
              <a:rPr lang="cs-CZ" sz="2400" dirty="0" smtClean="0"/>
              <a:t>2</a:t>
            </a:r>
            <a:r>
              <a:rPr lang="cs-CZ" sz="2400" dirty="0"/>
              <a:t>. Napište </a:t>
            </a:r>
            <a:r>
              <a:rPr lang="cs-CZ" sz="2400" dirty="0" smtClean="0"/>
              <a:t>3 dopady odcizení na běžný život. </a:t>
            </a:r>
          </a:p>
          <a:p>
            <a:r>
              <a:rPr lang="cs-CZ" sz="2400" dirty="0" smtClean="0"/>
              <a:t>3. Napište 3 dopady odcizení na výuku přírodních věd.</a:t>
            </a:r>
          </a:p>
          <a:p>
            <a:r>
              <a:rPr lang="cs-CZ" sz="2400" dirty="0" smtClean="0"/>
              <a:t>4. Napište 5 preventivních opatření, která jako učitel můžete proti odcizování zavést.</a:t>
            </a:r>
            <a:endParaRPr lang="cs-CZ" sz="2400" dirty="0"/>
          </a:p>
        </p:txBody>
      </p:sp>
    </p:spTree>
    <p:extLst>
      <p:ext uri="{BB962C8B-B14F-4D97-AF65-F5344CB8AC3E}">
        <p14:creationId xmlns:p14="http://schemas.microsoft.com/office/powerpoint/2010/main" val="884280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5473238-2367-4B25-BCF5-A3C112D271D5}"/>
              </a:ext>
            </a:extLst>
          </p:cNvPr>
          <p:cNvSpPr>
            <a:spLocks noGrp="1"/>
          </p:cNvSpPr>
          <p:nvPr>
            <p:ph type="title"/>
          </p:nvPr>
        </p:nvSpPr>
        <p:spPr/>
        <p:txBody>
          <a:bodyPr/>
          <a:lstStyle/>
          <a:p>
            <a:r>
              <a:rPr lang="cs-CZ" dirty="0"/>
              <a:t>Děkuji za pozornost!</a:t>
            </a:r>
          </a:p>
        </p:txBody>
      </p:sp>
      <p:sp>
        <p:nvSpPr>
          <p:cNvPr id="3" name="Zástupný symbol pro obsah 2">
            <a:extLst>
              <a:ext uri="{FF2B5EF4-FFF2-40B4-BE49-F238E27FC236}">
                <a16:creationId xmlns:a16="http://schemas.microsoft.com/office/drawing/2014/main" xmlns="" id="{D6DE1C89-2866-416D-92EF-39D31B45A164}"/>
              </a:ext>
            </a:extLst>
          </p:cNvPr>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7418893" y="374467"/>
            <a:ext cx="4004743" cy="2669177"/>
          </a:xfrm>
          <a:prstGeom prst="rect">
            <a:avLst/>
          </a:prstGeom>
        </p:spPr>
      </p:pic>
      <p:pic>
        <p:nvPicPr>
          <p:cNvPr id="5" name="Obrázek 4"/>
          <p:cNvPicPr>
            <a:picLocks noChangeAspect="1"/>
          </p:cNvPicPr>
          <p:nvPr/>
        </p:nvPicPr>
        <p:blipFill>
          <a:blip r:embed="rId3"/>
          <a:stretch>
            <a:fillRect/>
          </a:stretch>
        </p:blipFill>
        <p:spPr>
          <a:xfrm>
            <a:off x="500468" y="4100975"/>
            <a:ext cx="4170701" cy="2343983"/>
          </a:xfrm>
          <a:prstGeom prst="rect">
            <a:avLst/>
          </a:prstGeom>
        </p:spPr>
      </p:pic>
    </p:spTree>
    <p:extLst>
      <p:ext uri="{BB962C8B-B14F-4D97-AF65-F5344CB8AC3E}">
        <p14:creationId xmlns:p14="http://schemas.microsoft.com/office/powerpoint/2010/main" val="4230481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Kdo na odcizování upozorňovali?</a:t>
            </a:r>
            <a:endParaRPr lang="cs-CZ" dirty="0"/>
          </a:p>
        </p:txBody>
      </p:sp>
      <p:sp>
        <p:nvSpPr>
          <p:cNvPr id="3" name="Zástupný symbol pro obsah 2"/>
          <p:cNvSpPr>
            <a:spLocks noGrp="1"/>
          </p:cNvSpPr>
          <p:nvPr>
            <p:ph idx="1"/>
          </p:nvPr>
        </p:nvSpPr>
        <p:spPr>
          <a:xfrm>
            <a:off x="209006" y="2151017"/>
            <a:ext cx="7959634" cy="3660156"/>
          </a:xfrm>
        </p:spPr>
        <p:txBody>
          <a:bodyPr/>
          <a:lstStyle/>
          <a:p>
            <a:r>
              <a:rPr lang="cs-CZ" dirty="0"/>
              <a:t>Jedním z </a:t>
            </a:r>
            <a:r>
              <a:rPr lang="cs-CZ" dirty="0" smtClean="0"/>
              <a:t>prvních byl </a:t>
            </a:r>
            <a:r>
              <a:rPr lang="cs-CZ" dirty="0"/>
              <a:t>francouzský filosof Jean-Jacques Rousseau (1712-1778</a:t>
            </a:r>
            <a:r>
              <a:rPr lang="cs-CZ" dirty="0" smtClean="0"/>
              <a:t>). Ten v </a:t>
            </a:r>
            <a:r>
              <a:rPr lang="cs-CZ" dirty="0"/>
              <a:t>knize Emil (1. vyd. v roce 1762) upozorňuje na rizika vytržení dětí a člověka z přírody a doporučuje, aby děti vyrůstaly na venkově s možností žít v přirozeném prostředí, v kontaktu s přírodou (Rousseau, 1908). Rousseau ovšem ještě pojem odcizování nepoužívá. </a:t>
            </a:r>
            <a:endParaRPr lang="cs-CZ" dirty="0" smtClean="0"/>
          </a:p>
          <a:p>
            <a:r>
              <a:rPr lang="cs-CZ" dirty="0" smtClean="0"/>
              <a:t>Pojem odcizování jako </a:t>
            </a:r>
            <a:r>
              <a:rPr lang="cs-CZ" dirty="0"/>
              <a:t>první použil nejspíš rakouský fyziolog, zoolog, zakladatel etologie a nositel Nobelovy ceny za fyziologii a medicínu Konrad </a:t>
            </a:r>
            <a:r>
              <a:rPr lang="cs-CZ" dirty="0" err="1"/>
              <a:t>Zacharias</a:t>
            </a:r>
            <a:r>
              <a:rPr lang="cs-CZ" dirty="0"/>
              <a:t> Lorenz (1903 – 1989). </a:t>
            </a:r>
            <a:endParaRPr lang="cs-CZ" dirty="0" smtClean="0"/>
          </a:p>
          <a:p>
            <a:r>
              <a:rPr lang="cs-CZ" dirty="0"/>
              <a:t>Richard </a:t>
            </a:r>
            <a:r>
              <a:rPr lang="cs-CZ" dirty="0" err="1"/>
              <a:t>Louv</a:t>
            </a:r>
            <a:r>
              <a:rPr lang="cs-CZ" dirty="0"/>
              <a:t> (2006</a:t>
            </a:r>
            <a:r>
              <a:rPr lang="cs-CZ" dirty="0" smtClean="0"/>
              <a:t>)</a:t>
            </a:r>
          </a:p>
          <a:p>
            <a:endParaRPr lang="cs-CZ" dirty="0"/>
          </a:p>
          <a:p>
            <a:endParaRPr lang="cs-CZ" dirty="0"/>
          </a:p>
        </p:txBody>
      </p:sp>
      <p:pic>
        <p:nvPicPr>
          <p:cNvPr id="4" name="Obrázek 3"/>
          <p:cNvPicPr>
            <a:picLocks noChangeAspect="1"/>
          </p:cNvPicPr>
          <p:nvPr/>
        </p:nvPicPr>
        <p:blipFill>
          <a:blip r:embed="rId2"/>
          <a:stretch>
            <a:fillRect/>
          </a:stretch>
        </p:blipFill>
        <p:spPr>
          <a:xfrm>
            <a:off x="9840685" y="235132"/>
            <a:ext cx="2058080" cy="2790617"/>
          </a:xfrm>
          <a:prstGeom prst="rect">
            <a:avLst/>
          </a:prstGeom>
        </p:spPr>
      </p:pic>
      <p:pic>
        <p:nvPicPr>
          <p:cNvPr id="5" name="Obrázek 4"/>
          <p:cNvPicPr>
            <a:picLocks noChangeAspect="1"/>
          </p:cNvPicPr>
          <p:nvPr/>
        </p:nvPicPr>
        <p:blipFill>
          <a:blip r:embed="rId3"/>
          <a:stretch>
            <a:fillRect/>
          </a:stretch>
        </p:blipFill>
        <p:spPr>
          <a:xfrm>
            <a:off x="8563382" y="3400993"/>
            <a:ext cx="3526972" cy="1983922"/>
          </a:xfrm>
          <a:prstGeom prst="rect">
            <a:avLst/>
          </a:prstGeom>
        </p:spPr>
      </p:pic>
      <p:pic>
        <p:nvPicPr>
          <p:cNvPr id="7" name="Obrázek 6"/>
          <p:cNvPicPr>
            <a:picLocks noChangeAspect="1"/>
          </p:cNvPicPr>
          <p:nvPr/>
        </p:nvPicPr>
        <p:blipFill>
          <a:blip r:embed="rId4"/>
          <a:stretch>
            <a:fillRect/>
          </a:stretch>
        </p:blipFill>
        <p:spPr>
          <a:xfrm>
            <a:off x="3971927" y="4652659"/>
            <a:ext cx="1534232" cy="2074711"/>
          </a:xfrm>
          <a:prstGeom prst="rect">
            <a:avLst/>
          </a:prstGeom>
        </p:spPr>
      </p:pic>
      <p:pic>
        <p:nvPicPr>
          <p:cNvPr id="8" name="Obrázek 7"/>
          <p:cNvPicPr>
            <a:picLocks noChangeAspect="1"/>
          </p:cNvPicPr>
          <p:nvPr/>
        </p:nvPicPr>
        <p:blipFill>
          <a:blip r:embed="rId5"/>
          <a:stretch>
            <a:fillRect/>
          </a:stretch>
        </p:blipFill>
        <p:spPr>
          <a:xfrm>
            <a:off x="5900901" y="4510043"/>
            <a:ext cx="1476783" cy="2217327"/>
          </a:xfrm>
          <a:prstGeom prst="rect">
            <a:avLst/>
          </a:prstGeom>
        </p:spPr>
      </p:pic>
    </p:spTree>
    <p:extLst>
      <p:ext uri="{BB962C8B-B14F-4D97-AF65-F5344CB8AC3E}">
        <p14:creationId xmlns:p14="http://schemas.microsoft.com/office/powerpoint/2010/main" val="2474451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Čeští autoři</a:t>
            </a:r>
            <a:endParaRPr lang="cs-CZ" dirty="0"/>
          </a:p>
        </p:txBody>
      </p:sp>
      <p:sp>
        <p:nvSpPr>
          <p:cNvPr id="3" name="Zástupný symbol pro obsah 2"/>
          <p:cNvSpPr>
            <a:spLocks noGrp="1"/>
          </p:cNvSpPr>
          <p:nvPr>
            <p:ph idx="1"/>
          </p:nvPr>
        </p:nvSpPr>
        <p:spPr>
          <a:xfrm>
            <a:off x="477037" y="2726646"/>
            <a:ext cx="8596668" cy="3880773"/>
          </a:xfrm>
        </p:spPr>
        <p:txBody>
          <a:bodyPr/>
          <a:lstStyle/>
          <a:p>
            <a:r>
              <a:rPr lang="cs-CZ" dirty="0" smtClean="0">
                <a:hlinkClick r:id="rId2"/>
              </a:rPr>
              <a:t>Emilie Strejčková</a:t>
            </a:r>
            <a:endParaRPr lang="cs-CZ" dirty="0" smtClean="0"/>
          </a:p>
          <a:p>
            <a:r>
              <a:rPr lang="cs-CZ" dirty="0" smtClean="0"/>
              <a:t>Erazim </a:t>
            </a:r>
            <a:r>
              <a:rPr lang="cs-CZ" dirty="0" err="1" smtClean="0"/>
              <a:t>Kohák</a:t>
            </a:r>
            <a:endParaRPr lang="cs-CZ" dirty="0" smtClean="0"/>
          </a:p>
          <a:p>
            <a:r>
              <a:rPr lang="cs-CZ" dirty="0" smtClean="0"/>
              <a:t>Aleš Máchal</a:t>
            </a:r>
          </a:p>
          <a:p>
            <a:r>
              <a:rPr lang="cs-CZ" dirty="0" smtClean="0"/>
              <a:t>Petr Sak</a:t>
            </a:r>
          </a:p>
          <a:p>
            <a:r>
              <a:rPr lang="cs-CZ" dirty="0" smtClean="0"/>
              <a:t>a Jančaříková</a:t>
            </a:r>
          </a:p>
          <a:p>
            <a:pPr marL="0" indent="0">
              <a:buNone/>
            </a:pPr>
            <a:r>
              <a:rPr lang="cs-CZ" dirty="0" smtClean="0"/>
              <a:t>viz </a:t>
            </a:r>
            <a:r>
              <a:rPr lang="cs-CZ" dirty="0" err="1" smtClean="0"/>
              <a:t>odb</a:t>
            </a:r>
            <a:r>
              <a:rPr lang="cs-CZ" dirty="0" smtClean="0"/>
              <a:t>. článek </a:t>
            </a:r>
            <a:r>
              <a:rPr lang="cs-CZ" dirty="0" smtClean="0">
                <a:hlinkClick r:id="rId3"/>
              </a:rPr>
              <a:t>Problémy </a:t>
            </a:r>
            <a:r>
              <a:rPr lang="cs-CZ" dirty="0">
                <a:hlinkClick r:id="rId3"/>
              </a:rPr>
              <a:t>generace z a alfa spojené s fenoménem odcizováním člověka </a:t>
            </a:r>
            <a:r>
              <a:rPr lang="cs-CZ" dirty="0" smtClean="0">
                <a:hlinkClick r:id="rId3"/>
              </a:rPr>
              <a:t>přírodě</a:t>
            </a:r>
            <a:endParaRPr lang="cs-CZ" dirty="0" smtClean="0"/>
          </a:p>
          <a:p>
            <a:pPr marL="0" indent="0">
              <a:buNone/>
            </a:pPr>
            <a:r>
              <a:rPr lang="cs-CZ" dirty="0" smtClean="0"/>
              <a:t>a kpt. v </a:t>
            </a:r>
            <a:r>
              <a:rPr lang="cs-CZ" dirty="0" err="1" smtClean="0"/>
              <a:t>odb</a:t>
            </a:r>
            <a:r>
              <a:rPr lang="cs-CZ" dirty="0" smtClean="0"/>
              <a:t>. monografii </a:t>
            </a:r>
            <a:r>
              <a:rPr lang="cs-CZ" dirty="0"/>
              <a:t>Odcizování přírodě a strach ze živých systémů jako modelový příklad odcizování </a:t>
            </a:r>
            <a:r>
              <a:rPr lang="cs-CZ" dirty="0" smtClean="0"/>
              <a:t>přírodě (v přípravě)</a:t>
            </a:r>
            <a:endParaRPr lang="cs-CZ" dirty="0"/>
          </a:p>
          <a:p>
            <a:pPr marL="0" indent="0">
              <a:buNone/>
            </a:pPr>
            <a:endParaRPr lang="cs-CZ" dirty="0"/>
          </a:p>
          <a:p>
            <a:endParaRPr lang="cs-CZ" dirty="0"/>
          </a:p>
        </p:txBody>
      </p:sp>
      <p:pic>
        <p:nvPicPr>
          <p:cNvPr id="5" name="Obrázek 4"/>
          <p:cNvPicPr>
            <a:picLocks noChangeAspect="1"/>
          </p:cNvPicPr>
          <p:nvPr/>
        </p:nvPicPr>
        <p:blipFill>
          <a:blip r:embed="rId4"/>
          <a:stretch>
            <a:fillRect/>
          </a:stretch>
        </p:blipFill>
        <p:spPr>
          <a:xfrm>
            <a:off x="4236060" y="376545"/>
            <a:ext cx="2355735" cy="3533603"/>
          </a:xfrm>
          <a:prstGeom prst="rect">
            <a:avLst/>
          </a:prstGeom>
        </p:spPr>
      </p:pic>
      <p:pic>
        <p:nvPicPr>
          <p:cNvPr id="8" name="Obrázek 7"/>
          <p:cNvPicPr>
            <a:picLocks noChangeAspect="1"/>
          </p:cNvPicPr>
          <p:nvPr/>
        </p:nvPicPr>
        <p:blipFill>
          <a:blip r:embed="rId5"/>
          <a:stretch>
            <a:fillRect/>
          </a:stretch>
        </p:blipFill>
        <p:spPr>
          <a:xfrm>
            <a:off x="9274002" y="3226371"/>
            <a:ext cx="2682207" cy="3473871"/>
          </a:xfrm>
          <a:prstGeom prst="rect">
            <a:avLst/>
          </a:prstGeom>
        </p:spPr>
      </p:pic>
      <p:pic>
        <p:nvPicPr>
          <p:cNvPr id="6" name="Obrázek 5"/>
          <p:cNvPicPr>
            <a:picLocks noChangeAspect="1"/>
          </p:cNvPicPr>
          <p:nvPr/>
        </p:nvPicPr>
        <p:blipFill>
          <a:blip r:embed="rId6"/>
          <a:stretch>
            <a:fillRect/>
          </a:stretch>
        </p:blipFill>
        <p:spPr>
          <a:xfrm>
            <a:off x="7255060" y="376544"/>
            <a:ext cx="2363183" cy="3533603"/>
          </a:xfrm>
          <a:prstGeom prst="rect">
            <a:avLst/>
          </a:prstGeom>
        </p:spPr>
      </p:pic>
      <p:pic>
        <p:nvPicPr>
          <p:cNvPr id="9" name="Obrázek 8"/>
          <p:cNvPicPr>
            <a:picLocks noChangeAspect="1"/>
          </p:cNvPicPr>
          <p:nvPr/>
        </p:nvPicPr>
        <p:blipFill>
          <a:blip r:embed="rId7"/>
          <a:stretch>
            <a:fillRect/>
          </a:stretch>
        </p:blipFill>
        <p:spPr>
          <a:xfrm>
            <a:off x="10044054" y="376545"/>
            <a:ext cx="2043730" cy="2043730"/>
          </a:xfrm>
          <a:prstGeom prst="rect">
            <a:avLst/>
          </a:prstGeom>
        </p:spPr>
      </p:pic>
    </p:spTree>
    <p:extLst>
      <p:ext uri="{BB962C8B-B14F-4D97-AF65-F5344CB8AC3E}">
        <p14:creationId xmlns:p14="http://schemas.microsoft.com/office/powerpoint/2010/main" val="128483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Definice odcizení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Většina </a:t>
            </a:r>
            <a:r>
              <a:rPr lang="cs-CZ" dirty="0"/>
              <a:t>lidí „ztrácí schopnost zacházet s živými systémy a přestává jim rozumět</a:t>
            </a:r>
            <a:r>
              <a:rPr lang="cs-CZ" dirty="0" smtClean="0"/>
              <a:t>“ (Lorenz). </a:t>
            </a:r>
          </a:p>
          <a:p>
            <a:r>
              <a:rPr lang="cs-CZ" dirty="0" smtClean="0"/>
              <a:t>Otupení </a:t>
            </a:r>
            <a:r>
              <a:rPr lang="cs-CZ" dirty="0"/>
              <a:t>schopnosti soucitu i vůle chránit </a:t>
            </a:r>
            <a:r>
              <a:rPr lang="cs-CZ" dirty="0" smtClean="0"/>
              <a:t>(</a:t>
            </a:r>
            <a:r>
              <a:rPr lang="cs-CZ" dirty="0" err="1" smtClean="0"/>
              <a:t>Kohák</a:t>
            </a:r>
            <a:r>
              <a:rPr lang="cs-CZ" dirty="0" smtClean="0"/>
              <a:t>).</a:t>
            </a:r>
          </a:p>
          <a:p>
            <a:r>
              <a:rPr lang="cs-CZ" dirty="0" smtClean="0"/>
              <a:t>Odcizení je dvojí </a:t>
            </a:r>
            <a:r>
              <a:rPr lang="cs-CZ" dirty="0"/>
              <a:t>1. odcizení od přírody a 2. odcizení od odpovědnosti za její současný a příští </a:t>
            </a:r>
            <a:r>
              <a:rPr lang="cs-CZ" dirty="0" smtClean="0"/>
              <a:t>stav (Máchal).</a:t>
            </a:r>
          </a:p>
          <a:p>
            <a:r>
              <a:rPr lang="cs-CZ" dirty="0" smtClean="0"/>
              <a:t>Lidé</a:t>
            </a:r>
            <a:r>
              <a:rPr lang="cs-CZ" dirty="0"/>
              <a:t>, kteří vyrůstají v odcizení přírodě </a:t>
            </a:r>
            <a:r>
              <a:rPr lang="cs-CZ" b="1" dirty="0"/>
              <a:t>neznají, popírají a nerespektují přírodní environmentální zákonitosti </a:t>
            </a:r>
            <a:r>
              <a:rPr lang="cs-CZ" dirty="0"/>
              <a:t>(angl. </a:t>
            </a:r>
            <a:r>
              <a:rPr lang="cs-CZ" dirty="0" err="1"/>
              <a:t>patterns</a:t>
            </a:r>
            <a:r>
              <a:rPr lang="cs-CZ" dirty="0"/>
              <a:t>), především ty, které jsou jim nějak nepříjemné. Přirozené přírodní jevy označují jako </a:t>
            </a:r>
            <a:r>
              <a:rPr lang="cs-CZ" i="1" dirty="0"/>
              <a:t>hnusné</a:t>
            </a:r>
            <a:r>
              <a:rPr lang="cs-CZ" dirty="0"/>
              <a:t> či </a:t>
            </a:r>
            <a:r>
              <a:rPr lang="cs-CZ" i="1" dirty="0"/>
              <a:t>odporné</a:t>
            </a:r>
            <a:r>
              <a:rPr lang="cs-CZ" dirty="0"/>
              <a:t>, viz např. americká spisovatelka Annie </a:t>
            </a:r>
            <a:r>
              <a:rPr lang="cs-CZ" dirty="0" err="1"/>
              <a:t>Dillardová</a:t>
            </a:r>
            <a:r>
              <a:rPr lang="cs-CZ" dirty="0"/>
              <a:t> (Jančaříková, 2013), a popírají je (až ve smyslu psychologického významu popření, negace). Velice často popíranými zákonitostmi jsou například potravní řetězce a potravní chování (lov, predace) a další které souvisejí převážně s krví nebo vyměšováním. Nejsilnější je popírání smrti, které trefně popisuje Vladimír </a:t>
            </a:r>
            <a:r>
              <a:rPr lang="cs-CZ" dirty="0" smtClean="0"/>
              <a:t>Macura (1992) </a:t>
            </a:r>
            <a:r>
              <a:rPr lang="cs-CZ" dirty="0"/>
              <a:t>v </a:t>
            </a:r>
            <a:r>
              <a:rPr lang="cs-CZ" dirty="0" err="1"/>
              <a:t>semiofejetonu</a:t>
            </a:r>
            <a:r>
              <a:rPr lang="cs-CZ" dirty="0"/>
              <a:t> </a:t>
            </a:r>
            <a:r>
              <a:rPr lang="cs-CZ" i="1" dirty="0"/>
              <a:t>Smrt vůdce</a:t>
            </a:r>
            <a:r>
              <a:rPr lang="cs-CZ" dirty="0"/>
              <a:t> </a:t>
            </a:r>
            <a:r>
              <a:rPr lang="cs-CZ" dirty="0" smtClean="0"/>
              <a:t>(Jančaříková, 2016).</a:t>
            </a:r>
            <a:endParaRPr lang="cs-CZ" dirty="0"/>
          </a:p>
          <a:p>
            <a:endParaRPr lang="cs-CZ" dirty="0" smtClean="0"/>
          </a:p>
          <a:p>
            <a:endParaRPr lang="cs-CZ" dirty="0"/>
          </a:p>
          <a:p>
            <a:endParaRPr lang="cs-CZ" dirty="0"/>
          </a:p>
        </p:txBody>
      </p:sp>
    </p:spTree>
    <p:extLst>
      <p:ext uri="{BB962C8B-B14F-4D97-AF65-F5344CB8AC3E}">
        <p14:creationId xmlns:p14="http://schemas.microsoft.com/office/powerpoint/2010/main" val="582904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Biofobie</a:t>
            </a:r>
            <a:endParaRPr lang="cs-CZ" dirty="0"/>
          </a:p>
        </p:txBody>
      </p:sp>
      <p:sp>
        <p:nvSpPr>
          <p:cNvPr id="3" name="Zástupný symbol pro obsah 2"/>
          <p:cNvSpPr>
            <a:spLocks noGrp="1"/>
          </p:cNvSpPr>
          <p:nvPr>
            <p:ph idx="1"/>
          </p:nvPr>
        </p:nvSpPr>
        <p:spPr/>
        <p:txBody>
          <a:bodyPr>
            <a:normAutofit fontScale="92500"/>
          </a:bodyPr>
          <a:lstStyle/>
          <a:p>
            <a:r>
              <a:rPr lang="cs-CZ" dirty="0" smtClean="0"/>
              <a:t>Je </a:t>
            </a:r>
            <a:r>
              <a:rPr lang="cs-CZ" dirty="0"/>
              <a:t>definována jako strach z přírody a všeho živého, včetně přírodních procesů</a:t>
            </a:r>
            <a:r>
              <a:rPr lang="cs-CZ" b="1" dirty="0"/>
              <a:t>.</a:t>
            </a:r>
            <a:r>
              <a:rPr lang="cs-CZ" dirty="0"/>
              <a:t> </a:t>
            </a:r>
            <a:endParaRPr lang="cs-CZ" dirty="0" smtClean="0"/>
          </a:p>
          <a:p>
            <a:r>
              <a:rPr lang="cs-CZ" dirty="0" smtClean="0"/>
              <a:t>Může </a:t>
            </a:r>
            <a:r>
              <a:rPr lang="cs-CZ" dirty="0"/>
              <a:t>se pohybovat od prostého pocitu nepohodlí v přírodě až po aktivní opovrhování vším, co není člověkem vytvořené, upravené či kontrolované, např. spontánní porod, což je jednou z příčin nárůstu porodů císařským řezem na přání rodičky (Kremerová, 2012). </a:t>
            </a:r>
            <a:endParaRPr lang="cs-CZ" dirty="0" smtClean="0"/>
          </a:p>
          <a:p>
            <a:r>
              <a:rPr lang="cs-CZ" dirty="0" err="1" smtClean="0"/>
              <a:t>Biofobii</a:t>
            </a:r>
            <a:r>
              <a:rPr lang="cs-CZ" dirty="0" smtClean="0"/>
              <a:t> </a:t>
            </a:r>
            <a:r>
              <a:rPr lang="cs-CZ" dirty="0"/>
              <a:t>lze experimentálně vyvolat, jak experimentálně potvrdil John </a:t>
            </a:r>
            <a:r>
              <a:rPr lang="cs-CZ" dirty="0" err="1"/>
              <a:t>Broadus</a:t>
            </a:r>
            <a:r>
              <a:rPr lang="cs-CZ" dirty="0"/>
              <a:t> Watson (1920).</a:t>
            </a:r>
          </a:p>
          <a:p>
            <a:r>
              <a:rPr lang="cs-CZ" dirty="0" smtClean="0"/>
              <a:t>V souvislosti s odcizováním přírodě narůstá </a:t>
            </a:r>
            <a:r>
              <a:rPr lang="cs-CZ" dirty="0"/>
              <a:t>strach z přírody, přírodnin, zvířat, rostlin, stromů. Na tomto trendu se projevuje odlišná výchova (jejich rodiče, učitelé a často i prarodiče již jsou sami odcizeni, rodiny nechodí o víkendech do přírody, ale spíše do supermarketů) a sdělovací prostředky, např. reklama firmy </a:t>
            </a:r>
            <a:r>
              <a:rPr lang="cs-CZ" dirty="0" err="1"/>
              <a:t>Baxter</a:t>
            </a:r>
            <a:r>
              <a:rPr lang="cs-CZ" dirty="0"/>
              <a:t> se sloganem </a:t>
            </a:r>
            <a:r>
              <a:rPr lang="cs-CZ" i="1" dirty="0"/>
              <a:t>jedna dvě klíště jde, klíště si jde pro tebe, </a:t>
            </a:r>
            <a:r>
              <a:rPr lang="cs-CZ" dirty="0"/>
              <a:t>nebo články typu </a:t>
            </a:r>
            <a:r>
              <a:rPr lang="cs-CZ" i="1" dirty="0"/>
              <a:t>Stromy zabijáci</a:t>
            </a:r>
            <a:r>
              <a:rPr lang="cs-CZ" dirty="0"/>
              <a:t> (Jančaříková, 2015).</a:t>
            </a:r>
          </a:p>
          <a:p>
            <a:endParaRPr lang="cs-CZ" dirty="0"/>
          </a:p>
        </p:txBody>
      </p:sp>
    </p:spTree>
    <p:extLst>
      <p:ext uri="{BB962C8B-B14F-4D97-AF65-F5344CB8AC3E}">
        <p14:creationId xmlns:p14="http://schemas.microsoft.com/office/powerpoint/2010/main" val="1330765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Experiment s Albertem</a:t>
            </a:r>
            <a:endParaRPr lang="cs-CZ" dirty="0"/>
          </a:p>
        </p:txBody>
      </p:sp>
      <p:sp>
        <p:nvSpPr>
          <p:cNvPr id="3" name="Zástupný symbol pro obsah 2"/>
          <p:cNvSpPr>
            <a:spLocks noGrp="1"/>
          </p:cNvSpPr>
          <p:nvPr>
            <p:ph idx="1"/>
          </p:nvPr>
        </p:nvSpPr>
        <p:spPr/>
        <p:txBody>
          <a:bodyPr/>
          <a:lstStyle/>
          <a:p>
            <a:r>
              <a:rPr lang="cs-CZ" dirty="0"/>
              <a:t>John </a:t>
            </a:r>
            <a:r>
              <a:rPr lang="cs-CZ" dirty="0" err="1"/>
              <a:t>Broadus</a:t>
            </a:r>
            <a:r>
              <a:rPr lang="cs-CZ" dirty="0"/>
              <a:t> Watson v roce </a:t>
            </a:r>
            <a:r>
              <a:rPr lang="cs-CZ" dirty="0" smtClean="0"/>
              <a:t>1920.</a:t>
            </a:r>
          </a:p>
          <a:p>
            <a:r>
              <a:rPr lang="cs-CZ" dirty="0"/>
              <a:t>Podařilo se mu vypěstovat panický strach ze zvířat u jedenáctiměsíčního chlapce, kterému přezdívali Albert. Před zahájením experimentu Albert na zvířata, ani na potkany, nereagoval negativně, naopak, spíše o ně projevoval zájem a měl radost, že je může pozorovat. V průběhu experimentu byl vždy, když bylo zvíře (potkan, králík) v jeho blízkosti, vystaven nepříjemným hlasitým zvukům (např. úderům do kolejnice), které ho polekaly. </a:t>
            </a:r>
            <a:endParaRPr lang="cs-CZ" dirty="0" smtClean="0"/>
          </a:p>
          <a:p>
            <a:r>
              <a:rPr lang="cs-CZ" dirty="0" smtClean="0"/>
              <a:t>Po </a:t>
            </a:r>
            <a:r>
              <a:rPr lang="cs-CZ" dirty="0"/>
              <a:t>nějaké době začal reagovat panicky již na pouhou přítomnost </a:t>
            </a:r>
            <a:r>
              <a:rPr lang="cs-CZ" dirty="0" smtClean="0"/>
              <a:t>zvířete.</a:t>
            </a:r>
            <a:endParaRPr lang="cs-CZ" dirty="0"/>
          </a:p>
          <a:p>
            <a:r>
              <a:rPr lang="cs-CZ" dirty="0" smtClean="0">
                <a:hlinkClick r:id="rId2"/>
              </a:rPr>
              <a:t>Video z experimentu</a:t>
            </a:r>
            <a:endParaRPr lang="cs-CZ" dirty="0"/>
          </a:p>
        </p:txBody>
      </p:sp>
    </p:spTree>
    <p:extLst>
      <p:ext uri="{BB962C8B-B14F-4D97-AF65-F5344CB8AC3E}">
        <p14:creationId xmlns:p14="http://schemas.microsoft.com/office/powerpoint/2010/main" val="849396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Výzkumy na </a:t>
            </a:r>
            <a:r>
              <a:rPr lang="cs-CZ" dirty="0" err="1" smtClean="0"/>
              <a:t>biofobii</a:t>
            </a:r>
            <a:r>
              <a:rPr lang="cs-CZ" dirty="0" smtClean="0"/>
              <a:t> na ZŠ</a:t>
            </a:r>
            <a:endParaRPr lang="cs-CZ" dirty="0"/>
          </a:p>
        </p:txBody>
      </p:sp>
      <p:sp>
        <p:nvSpPr>
          <p:cNvPr id="3" name="Zástupný symbol pro obsah 2"/>
          <p:cNvSpPr>
            <a:spLocks noGrp="1"/>
          </p:cNvSpPr>
          <p:nvPr>
            <p:ph idx="1"/>
          </p:nvPr>
        </p:nvSpPr>
        <p:spPr>
          <a:xfrm>
            <a:off x="677334" y="2160589"/>
            <a:ext cx="10330300" cy="3880773"/>
          </a:xfrm>
        </p:spPr>
        <p:txBody>
          <a:bodyPr>
            <a:normAutofit/>
          </a:bodyPr>
          <a:lstStyle/>
          <a:p>
            <a:r>
              <a:rPr lang="cs-CZ" dirty="0" smtClean="0"/>
              <a:t>V </a:t>
            </a:r>
            <a:r>
              <a:rPr lang="cs-CZ" dirty="0"/>
              <a:t>roce 2015 ze 129 dotazovaných žáků prvního stupně uvedlo 83 (64 %), že se něčeho v přírodě bojí a 45 (36 %), že se nebojí ničeho (Vosátková, 2015). </a:t>
            </a:r>
            <a:endParaRPr lang="cs-CZ" dirty="0" smtClean="0"/>
          </a:p>
          <a:p>
            <a:r>
              <a:rPr lang="cs-CZ" dirty="0" smtClean="0"/>
              <a:t>Oproti </a:t>
            </a:r>
            <a:r>
              <a:rPr lang="cs-CZ" dirty="0"/>
              <a:t>výsledkům z roku 2005 (Strejčková, 2005) je žáků, kteří se bojí, o 11 % více (Jančaříková, 2015). </a:t>
            </a:r>
            <a:endParaRPr lang="cs-CZ" dirty="0" smtClean="0"/>
          </a:p>
          <a:p>
            <a:r>
              <a:rPr lang="cs-CZ" dirty="0" smtClean="0"/>
              <a:t>Dívky </a:t>
            </a:r>
            <a:r>
              <a:rPr lang="cs-CZ" dirty="0"/>
              <a:t>se bojí častěji, než chlapci. Celkově je strach v přírodě a z přírody významným faktorem, protože 75 % dívek a 50 % chlapců z generace Z se v přírodě něčeho bojí (Vosátková, 2015, Jančaříková, </a:t>
            </a:r>
            <a:r>
              <a:rPr lang="cs-CZ" dirty="0" smtClean="0"/>
              <a:t>2015, 2016). </a:t>
            </a:r>
          </a:p>
          <a:p>
            <a:endParaRPr lang="cs-CZ" dirty="0"/>
          </a:p>
        </p:txBody>
      </p:sp>
    </p:spTree>
    <p:extLst>
      <p:ext uri="{BB962C8B-B14F-4D97-AF65-F5344CB8AC3E}">
        <p14:creationId xmlns:p14="http://schemas.microsoft.com/office/powerpoint/2010/main" val="124654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Vztah předškolních dětí ke zvířatům</a:t>
            </a:r>
            <a:br>
              <a:rPr lang="cs-CZ" b="1" dirty="0"/>
            </a:br>
            <a:endParaRPr lang="cs-CZ" dirty="0"/>
          </a:p>
        </p:txBody>
      </p:sp>
      <p:sp>
        <p:nvSpPr>
          <p:cNvPr id="3" name="Zástupný symbol pro obsah 2"/>
          <p:cNvSpPr>
            <a:spLocks noGrp="1"/>
          </p:cNvSpPr>
          <p:nvPr>
            <p:ph idx="1"/>
          </p:nvPr>
        </p:nvSpPr>
        <p:spPr>
          <a:xfrm>
            <a:off x="322217" y="1672047"/>
            <a:ext cx="8951785" cy="4369316"/>
          </a:xfrm>
        </p:spPr>
        <p:txBody>
          <a:bodyPr/>
          <a:lstStyle/>
          <a:p>
            <a:r>
              <a:rPr lang="cs-CZ" dirty="0"/>
              <a:t>V roce 2015 bylo provedeno šetření mezi předškolními dětmi (Jančaříková, 2015 a 2019). </a:t>
            </a:r>
            <a:endParaRPr lang="cs-CZ" dirty="0" smtClean="0"/>
          </a:p>
          <a:p>
            <a:r>
              <a:rPr lang="cs-CZ" dirty="0" smtClean="0"/>
              <a:t>Odpovídalo </a:t>
            </a:r>
            <a:r>
              <a:rPr lang="cs-CZ" dirty="0"/>
              <a:t>260 dětí z 16 mateřských škol z České republiky podle stejné metodiky, jejíž součástí bylo vysvětlení pojmů a manipulace s vystřiženým panáčkem na kontinuu. </a:t>
            </a:r>
            <a:endParaRPr lang="cs-CZ" dirty="0" smtClean="0"/>
          </a:p>
          <a:p>
            <a:endParaRPr lang="cs-CZ" dirty="0"/>
          </a:p>
        </p:txBody>
      </p:sp>
      <p:pic>
        <p:nvPicPr>
          <p:cNvPr id="5" name="Obrázek 4"/>
          <p:cNvPicPr>
            <a:picLocks noChangeAspect="1"/>
          </p:cNvPicPr>
          <p:nvPr/>
        </p:nvPicPr>
        <p:blipFill>
          <a:blip r:embed="rId2"/>
          <a:stretch>
            <a:fillRect/>
          </a:stretch>
        </p:blipFill>
        <p:spPr>
          <a:xfrm>
            <a:off x="4103664" y="3354696"/>
            <a:ext cx="6573044" cy="3248267"/>
          </a:xfrm>
          <a:prstGeom prst="rect">
            <a:avLst/>
          </a:prstGeom>
        </p:spPr>
      </p:pic>
    </p:spTree>
    <p:extLst>
      <p:ext uri="{BB962C8B-B14F-4D97-AF65-F5344CB8AC3E}">
        <p14:creationId xmlns:p14="http://schemas.microsoft.com/office/powerpoint/2010/main" val="809767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283</TotalTime>
  <Words>916</Words>
  <Application>Microsoft Office PowerPoint</Application>
  <PresentationFormat>Širokoúhlá obrazovka</PresentationFormat>
  <Paragraphs>136</Paragraphs>
  <Slides>27</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27</vt:i4>
      </vt:variant>
    </vt:vector>
  </HeadingPairs>
  <TitlesOfParts>
    <vt:vector size="33" baseType="lpstr">
      <vt:lpstr>Arial</vt:lpstr>
      <vt:lpstr>Calibri</vt:lpstr>
      <vt:lpstr>Times New Roman</vt:lpstr>
      <vt:lpstr>Trebuchet MS</vt:lpstr>
      <vt:lpstr>Wingdings 3</vt:lpstr>
      <vt:lpstr>Fazeta</vt:lpstr>
      <vt:lpstr>Odcizování člověka přírodě</vt:lpstr>
      <vt:lpstr>Odcizování někdy též odcizení přírodě</vt:lpstr>
      <vt:lpstr>Kdo na odcizování upozorňovali?</vt:lpstr>
      <vt:lpstr>Čeští autoři</vt:lpstr>
      <vt:lpstr>Definice odcizení</vt:lpstr>
      <vt:lpstr>Biofobie</vt:lpstr>
      <vt:lpstr>Experiment s Albertem</vt:lpstr>
      <vt:lpstr>Výzkumy na biofobii na ZŠ</vt:lpstr>
      <vt:lpstr>Vztah předškolních dětí ke zvířatům </vt:lpstr>
      <vt:lpstr>Vztah předškolních dětí k vybraným druhům zvířat - odpovídalo 86 dětí ze dvou různých českých MŠ  </vt:lpstr>
      <vt:lpstr>Chovy zvířat </vt:lpstr>
      <vt:lpstr>Nezdravá nepřiměřená láska</vt:lpstr>
      <vt:lpstr>Ubohá myšička, zlá sova! </vt:lpstr>
      <vt:lpstr>Hlavně to netrhej!</vt:lpstr>
      <vt:lpstr>Dopady odcizování</vt:lpstr>
      <vt:lpstr>Syndrom padajících dětí</vt:lpstr>
      <vt:lpstr>Intenzivní rodičovství</vt:lpstr>
      <vt:lpstr>Skleníkové či skafandrové děti</vt:lpstr>
      <vt:lpstr>Dudley Dursley syndrom</vt:lpstr>
      <vt:lpstr>Syndrom růžové princezny</vt:lpstr>
      <vt:lpstr>Útěky do divočiny</vt:lpstr>
      <vt:lpstr>Dobrovolně skromní – méně razantní útěky</vt:lpstr>
      <vt:lpstr>Preppers neboli Vždy připraven </vt:lpstr>
      <vt:lpstr>Prevence za pomoci intervenčních programů (PedF)</vt:lpstr>
      <vt:lpstr>Shrnutí</vt:lpstr>
      <vt:lpstr>Vaše úkoly  </vt:lpstr>
      <vt:lpstr>Děkuji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ekologie a environmentalistiky</dc:title>
  <dc:creator>adimin</dc:creator>
  <cp:lastModifiedBy>Kateřina</cp:lastModifiedBy>
  <cp:revision>82</cp:revision>
  <dcterms:created xsi:type="dcterms:W3CDTF">2018-10-07T14:46:05Z</dcterms:created>
  <dcterms:modified xsi:type="dcterms:W3CDTF">2019-12-08T12:31:44Z</dcterms:modified>
</cp:coreProperties>
</file>