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57" r:id="rId4"/>
    <p:sldId id="258" r:id="rId5"/>
    <p:sldId id="260" r:id="rId6"/>
    <p:sldId id="264" r:id="rId7"/>
    <p:sldId id="265" r:id="rId8"/>
    <p:sldId id="266" r:id="rId9"/>
    <p:sldId id="267" r:id="rId10"/>
    <p:sldId id="269" r:id="rId11"/>
    <p:sldId id="268" r:id="rId12"/>
    <p:sldId id="261" r:id="rId13"/>
    <p:sldId id="259" r:id="rId14"/>
    <p:sldId id="262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Университет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80551C8-F2DF-BEFD-7367-BB4837547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991" t="37334" r="34844" b="8767"/>
          <a:stretch>
            <a:fillRect/>
          </a:stretch>
        </p:blipFill>
        <p:spPr>
          <a:xfrm>
            <a:off x="38793" y="0"/>
            <a:ext cx="6112284" cy="6683433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75394CE-0845-0E53-E2D0-9922A4A28641}"/>
              </a:ext>
            </a:extLst>
          </p:cNvPr>
          <p:cNvSpPr txBox="1"/>
          <p:nvPr/>
        </p:nvSpPr>
        <p:spPr>
          <a:xfrm>
            <a:off x="7146174" y="116378"/>
            <a:ext cx="4355869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/>
              <a:t>2. </a:t>
            </a:r>
            <a:r>
              <a:rPr lang="ru-RU" sz="2000" b="1" dirty="0"/>
              <a:t>Дополните диалог по смыслу и создайте подобный диалог по примерам.</a:t>
            </a:r>
            <a:endParaRPr lang="cs-CZ" sz="2000" b="1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7ADD95C-A934-896C-4326-A9C54AD7E11B}"/>
              </a:ext>
            </a:extLst>
          </p:cNvPr>
          <p:cNvSpPr txBox="1"/>
          <p:nvPr/>
        </p:nvSpPr>
        <p:spPr>
          <a:xfrm>
            <a:off x="7038110" y="1225689"/>
            <a:ext cx="489619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Алекс: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Привет! Я Алекс. Я первый раз здесь. А ты?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Мария: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Привет, Алекс! Меня зовут Мария. Я тоже первокурсница.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Алекс: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На каком ты факультете?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Мария: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Я учусь на факультете журналистики. А ты?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Алекс: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Я на экономическом факультете. У тебя сейчас есть пара?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Мария: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Да, через 10 минут начинается лекция по истории.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Алекс: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Понятно. Где находится аудитория 305?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Мария: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Это на третьем этаже, прямо по коридору.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Алекс: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Спасибо! Где можно купить кофе?</a:t>
            </a:r>
            <a:br>
              <a:rPr lang="ru-RU" sz="2000" dirty="0"/>
            </a:br>
            <a:r>
              <a:rPr lang="ru-RU" sz="2000" b="1" i="0" dirty="0">
                <a:solidFill>
                  <a:srgbClr val="0A0A0A"/>
                </a:solidFill>
                <a:effectLst/>
                <a:latin typeface="Google Sans"/>
              </a:rPr>
              <a:t>Мария:</a:t>
            </a:r>
            <a:r>
              <a:rPr lang="ru-RU" sz="2000" b="0" i="0" dirty="0">
                <a:solidFill>
                  <a:srgbClr val="0A0A0A"/>
                </a:solidFill>
                <a:effectLst/>
                <a:latin typeface="Google Sans"/>
              </a:rPr>
              <a:t> В буфете на первом этаже. Идем вместе!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8912930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D9ED4A9-6267-BAB4-28DA-D1C3A67ABC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709" t="7919" r="7708" b="14909"/>
          <a:stretch>
            <a:fillRect/>
          </a:stretch>
        </p:blipFill>
        <p:spPr>
          <a:xfrm>
            <a:off x="0" y="0"/>
            <a:ext cx="5852160" cy="6848571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5E7A4D88-FC47-FD5D-D6EB-83D23EE5DF07}"/>
              </a:ext>
            </a:extLst>
          </p:cNvPr>
          <p:cNvSpPr txBox="1"/>
          <p:nvPr/>
        </p:nvSpPr>
        <p:spPr>
          <a:xfrm>
            <a:off x="6860770" y="1784465"/>
            <a:ext cx="4655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Чем отличается система образования в России и в Чехии?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88943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5__20Preparing_20an_20exam">
            <a:hlinkClick r:id="" action="ppaction://media"/>
            <a:extLst>
              <a:ext uri="{FF2B5EF4-FFF2-40B4-BE49-F238E27FC236}">
                <a16:creationId xmlns:a16="http://schemas.microsoft.com/office/drawing/2014/main" id="{A91CD1EF-734F-038E-09C1-8CB5C9D06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49922" y="1582825"/>
            <a:ext cx="1099416" cy="109941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FA2958A3-1D4E-CDCA-B8E8-650B02BA0390}"/>
              </a:ext>
            </a:extLst>
          </p:cNvPr>
          <p:cNvSpPr txBox="1"/>
          <p:nvPr/>
        </p:nvSpPr>
        <p:spPr>
          <a:xfrm>
            <a:off x="2897302" y="426719"/>
            <a:ext cx="7337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О чем говорили студенты?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Что им предстоит?  Что они собираются делать?</a:t>
            </a:r>
            <a:endParaRPr lang="cs-CZ" sz="2000" b="1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550BAA40-3D78-F292-3FF5-77DEC4E5B8D3}"/>
              </a:ext>
            </a:extLst>
          </p:cNvPr>
          <p:cNvSpPr txBox="1"/>
          <p:nvPr/>
        </p:nvSpPr>
        <p:spPr>
          <a:xfrm>
            <a:off x="2937163" y="3130461"/>
            <a:ext cx="68995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/>
              <a:t>Как именно говорящий собирается изучать язык?</a:t>
            </a:r>
            <a:endParaRPr lang="cs-CZ" sz="2000" b="1" dirty="0"/>
          </a:p>
        </p:txBody>
      </p:sp>
      <p:pic>
        <p:nvPicPr>
          <p:cNvPr id="5" name="20_Learning_foreign_language">
            <a:hlinkClick r:id="" action="ppaction://media"/>
            <a:extLst>
              <a:ext uri="{FF2B5EF4-FFF2-40B4-BE49-F238E27FC236}">
                <a16:creationId xmlns:a16="http://schemas.microsoft.com/office/drawing/2014/main" id="{8AD234C2-815F-3A1F-4507-B4034E3EBD4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21965" y="4175759"/>
            <a:ext cx="1099416" cy="1099416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259FCA3-2AE5-E3A4-32C3-6D3EBC889D1C}"/>
              </a:ext>
            </a:extLst>
          </p:cNvPr>
          <p:cNvSpPr txBox="1"/>
          <p:nvPr/>
        </p:nvSpPr>
        <p:spPr>
          <a:xfrm>
            <a:off x="205048" y="213712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8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17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D4A1D0C-8657-6066-94D9-5411B20D2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771" y="1901957"/>
            <a:ext cx="6752361" cy="1881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важнее: теория или практика в университете?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Почему студенты уезжают учиться в другие страны?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Трудно ли быть хорошим студентом?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технологии меняют современное образование?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792480" y="996385"/>
            <a:ext cx="102966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“Университет и образование” 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Учёба: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университет, факультет, специальность, предмет, пара, лекция, семинар, экзамен, зачет, каникулы, расписание, библиотека, лаборатория, домашнее задание, стипендия, стажировка, практика, дипломная работа</a:t>
            </a:r>
          </a:p>
          <a:p>
            <a:pPr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Люди: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студент, преподаватель, научный руководитель, одногруппник, друг, волонтёр</a:t>
            </a:r>
          </a:p>
          <a:p>
            <a:pPr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учиться, изучать, сдавать экзамен, готовиться, читать, писать, помогать, работать, отдыхать, мечтать</a:t>
            </a:r>
          </a:p>
          <a:p>
            <a:pPr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Места и вещи: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аудитория, кампус, общежитие, университетская столовая, галерея, центр помощи, компьютер</a:t>
            </a:r>
          </a:p>
          <a:p>
            <a:pPr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образование, знание, профессия, карьера, успех, будущее, возможность, интерес, выбор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DAAC5DB-15C1-D95A-31A9-616F216B4638}"/>
              </a:ext>
            </a:extLst>
          </p:cNvPr>
          <p:cNvSpPr txBox="1"/>
          <p:nvPr/>
        </p:nvSpPr>
        <p:spPr>
          <a:xfrm>
            <a:off x="714895" y="840438"/>
            <a:ext cx="10762210" cy="5177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800"/>
              </a:lnSpc>
              <a:spcAft>
                <a:spcPts val="900"/>
              </a:spcAft>
            </a:pPr>
            <a:r>
              <a:rPr lang="ru-RU" sz="2200" dirty="0">
                <a:solidFill>
                  <a:srgbClr val="0A0A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  <a:endParaRPr lang="cs-CZ" sz="22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800"/>
              </a:lnSpc>
              <a:spcAft>
                <a:spcPts val="900"/>
              </a:spcAft>
            </a:pPr>
            <a:endParaRPr lang="cs-CZ" sz="2200" b="0" i="0" dirty="0">
              <a:solidFill>
                <a:srgbClr val="0A0A0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Studuji na Filozofické fakultě Karlovy Univerzity v Praze.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Můj kamarád podal přihlášku na technickou fakultu.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 pondělí musíme jít na přednášku z historie.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Letní semestr začíná v únoru a končí v květnu.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Kde najdu rozvrh hodin pro druhý ročník?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Tento seminář je povinný pro všechny studenty.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Musím se zapsat na zkoušku z angličtiny.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Naše menza vaří docela dobré a levné obědy.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Během zkouškového období trávím hodně času v knihovně.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Na koleji bydlím v pokoji se dvěma spolužáky.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Profesor nám vysvětlil, jak napsat seminární práci.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Už máš všechny zápočty?</a:t>
            </a:r>
          </a:p>
          <a:p>
            <a:pPr algn="l">
              <a:lnSpc>
                <a:spcPts val="1800"/>
              </a:lnSpc>
              <a:spcAft>
                <a:spcPts val="900"/>
              </a:spcAft>
              <a:buFont typeface="+mj-lt"/>
              <a:buAutoNum type="arabicPeriod"/>
            </a:pPr>
            <a:r>
              <a:rPr lang="cs-CZ" sz="22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Úspěšně jsem složil těžkou zkoušku z literatury 20. století.</a:t>
            </a:r>
          </a:p>
        </p:txBody>
      </p:sp>
    </p:spTree>
    <p:extLst>
      <p:ext uri="{BB962C8B-B14F-4D97-AF65-F5344CB8AC3E}">
        <p14:creationId xmlns:p14="http://schemas.microsoft.com/office/powerpoint/2010/main" val="3337290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0855CF19-8D23-C2C1-B747-CF43B6CA69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40" r="11915"/>
          <a:stretch>
            <a:fillRect/>
          </a:stretch>
        </p:blipFill>
        <p:spPr>
          <a:xfrm>
            <a:off x="0" y="0"/>
            <a:ext cx="3333918" cy="314055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3C7724-5403-3B6B-97DD-FF708CAE6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404" y="2288771"/>
            <a:ext cx="3092169" cy="206005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6E54D71-C8BF-45D3-A8D4-423232470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429" y="3479773"/>
            <a:ext cx="5067339" cy="3378226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D9BF56-2F2A-F036-3D1E-82C13497BA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3212" r="2076"/>
          <a:stretch>
            <a:fillRect/>
          </a:stretch>
        </p:blipFill>
        <p:spPr>
          <a:xfrm>
            <a:off x="7714210" y="-12741"/>
            <a:ext cx="4474363" cy="228877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C7602256-C44B-DCEF-36FF-22653E95C4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365" y="-12741"/>
            <a:ext cx="4668845" cy="351049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DA7F79B-CE76-4A0F-D6F2-D6FBFC88D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1194" y="3694341"/>
            <a:ext cx="4757380" cy="3163658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D8C3727A-EC16-774C-4950-6A188FEDF9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" y="3082941"/>
            <a:ext cx="3090081" cy="206005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17C3EF83-0708-7DF1-A92E-9E8F25F545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" y="5135731"/>
            <a:ext cx="2582488" cy="172227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AD5B3386-91A3-DBC9-EC87-A3FAB2B0F68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4210" y="2276030"/>
            <a:ext cx="1605568" cy="160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43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FB2F7BD2-96B8-B576-C160-B4B25415C02C}"/>
              </a:ext>
            </a:extLst>
          </p:cNvPr>
          <p:cNvSpPr txBox="1"/>
          <p:nvPr/>
        </p:nvSpPr>
        <p:spPr>
          <a:xfrm>
            <a:off x="9615054" y="1075112"/>
            <a:ext cx="20948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Кто, где и как учится?</a:t>
            </a:r>
            <a:endParaRPr lang="cs-CZ" sz="2400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DC2EAF2-A33E-A1C0-C2BA-6F2C95B904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517" t="30060" r="26238" b="7504"/>
          <a:stretch>
            <a:fillRect/>
          </a:stretch>
        </p:blipFill>
        <p:spPr>
          <a:xfrm>
            <a:off x="44333" y="0"/>
            <a:ext cx="9171709" cy="672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774" y="162406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890728"/>
            <a:ext cx="11743114" cy="557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Где ты учишься? Какой у тебя факультет? Ты бы хотел попробовать учиться на другом факультете?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Какие предметы тебе нравятся? Почему? А какие нет? Почему?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проходит твой учебный день? У тебя удобное расписание?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Что ты обычно делаешь после занятий?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Ты любишь заниматься в библиотеке или дома?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Хочешь ли ты учиться за границей? Почему? Куда бы ты хотел поехать на </a:t>
            </a:r>
            <a:r>
              <a:rPr kumimoji="0" lang="ru-RU" sz="2000" b="1" i="0" u="none" strike="noStrike" cap="none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Эрасмус</a:t>
            </a: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Какая профессия тебе интересна в будущем?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Кто из твоей семьи тоже учился или работал в университете? Он / она работает по специальности?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ты отдыхаешь после учёбы?</a:t>
            </a:r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Как ты думаешь, зачем нужно высшее образование?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3F601A7-312C-A464-9EFE-0A3DED51255D}"/>
              </a:ext>
            </a:extLst>
          </p:cNvPr>
          <p:cNvSpPr txBox="1"/>
          <p:nvPr/>
        </p:nvSpPr>
        <p:spPr>
          <a:xfrm>
            <a:off x="911629" y="1618211"/>
            <a:ext cx="1036874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b="1" i="0" u="none" strike="noStrike" baseline="0" dirty="0">
                <a:latin typeface="SkolarPE"/>
              </a:rPr>
              <a:t>Студент – это тот, кто…</a:t>
            </a:r>
          </a:p>
          <a:p>
            <a:pPr algn="l"/>
            <a:endParaRPr lang="ru-RU" sz="2400" dirty="0">
              <a:latin typeface="SkolarPE"/>
            </a:endParaRPr>
          </a:p>
          <a:p>
            <a:r>
              <a:rPr lang="ru-RU" sz="2400" b="0" i="0" u="none" strike="noStrike" baseline="0" dirty="0">
                <a:latin typeface="SkolarPE"/>
              </a:rPr>
              <a:t>1. </a:t>
            </a:r>
            <a:r>
              <a:rPr lang="ru-RU" sz="2400" dirty="0">
                <a:latin typeface="SkolarPE"/>
              </a:rPr>
              <a:t>Студент,</a:t>
            </a:r>
            <a:r>
              <a:rPr lang="ru-RU" sz="2400" b="0" i="0" u="none" strike="noStrike" baseline="0" dirty="0">
                <a:latin typeface="SkolarPE"/>
              </a:rPr>
              <a:t> 2.</a:t>
            </a:r>
            <a:r>
              <a:rPr lang="ru-RU" sz="2400" dirty="0">
                <a:latin typeface="SkolarPE"/>
              </a:rPr>
              <a:t> абитуриент,</a:t>
            </a:r>
            <a:r>
              <a:rPr lang="ru-RU" sz="2400" b="0" i="0" u="none" strike="noStrike" baseline="0" dirty="0">
                <a:latin typeface="SkolarPE"/>
              </a:rPr>
              <a:t> 3. преподаватель, 4. ассистент, 5. профессор, 6. доцент, 7. стипендия, 8. бакалавриат, 9. магистратура, 10. докторантура, 11. бакалаврская работа, 12. дипломная работа, 13. диссертационная работа (диссертация), 14. доктор наук, 15. защита дипломной работы, 16. государственные экзамены, 17. комиссия, 18. консультация, 19. стажировка.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C6B50B3-3BF0-AE0E-EF29-B44FF79D83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679" t="38707" r="20883" b="5697"/>
          <a:stretch>
            <a:fillRect/>
          </a:stretch>
        </p:blipFill>
        <p:spPr>
          <a:xfrm>
            <a:off x="681644" y="714895"/>
            <a:ext cx="10516242" cy="563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21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59C70C6-5A71-6EED-CAC3-D88A0A555F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1" b="48202"/>
          <a:stretch>
            <a:fillRect/>
          </a:stretch>
        </p:blipFill>
        <p:spPr bwMode="auto">
          <a:xfrm>
            <a:off x="487679" y="288175"/>
            <a:ext cx="10382505" cy="643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6543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380FC154-4D79-B4A6-E20C-D1F82B5585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38" t="51339" r="12052" b="7474"/>
          <a:stretch>
            <a:fillRect/>
          </a:stretch>
        </p:blipFill>
        <p:spPr>
          <a:xfrm>
            <a:off x="1546168" y="170242"/>
            <a:ext cx="8334894" cy="659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77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70EDEF9F-DC4E-DDE0-C16C-47DB37A647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67" t="6060" r="10222" b="64526"/>
          <a:stretch>
            <a:fillRect/>
          </a:stretch>
        </p:blipFill>
        <p:spPr>
          <a:xfrm>
            <a:off x="1917469" y="1008610"/>
            <a:ext cx="8445094" cy="467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89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677</Words>
  <Application>Microsoft Office PowerPoint</Application>
  <PresentationFormat>Širokoúhlá obrazovka</PresentationFormat>
  <Paragraphs>56</Paragraphs>
  <Slides>15</Slides>
  <Notes>1</Notes>
  <HiddenSlides>0</HiddenSlides>
  <MMClips>2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Google Sans</vt:lpstr>
      <vt:lpstr>SkolarPE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11</cp:revision>
  <dcterms:created xsi:type="dcterms:W3CDTF">2026-01-21T15:50:39Z</dcterms:created>
  <dcterms:modified xsi:type="dcterms:W3CDTF">2026-02-02T11:23:55Z</dcterms:modified>
</cp:coreProperties>
</file>