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literatura/plot-" TargetMode="External"/><Relationship Id="rId2" Type="http://schemas.openxmlformats.org/officeDocument/2006/relationships/hyperlink" Target="https://foxford.ru/wiki/literatura/plo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7895F-D153-474F-85B8-811862EB3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Анализ прочитанной книги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08D1A9-2083-F4E8-B8DB-8E6448784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Художественная литература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7115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8C36604-E9E0-4F81-F0C2-15C6220E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8992"/>
              </p:ext>
            </p:extLst>
          </p:nvPr>
        </p:nvGraphicFramePr>
        <p:xfrm>
          <a:off x="764771" y="1163782"/>
          <a:ext cx="10651374" cy="5003945"/>
        </p:xfrm>
        <a:graphic>
          <a:graphicData uri="http://schemas.openxmlformats.org/drawingml/2006/table">
            <a:tbl>
              <a:tblPr/>
              <a:tblGrid>
                <a:gridCol w="10651374">
                  <a:extLst>
                    <a:ext uri="{9D8B030D-6E8A-4147-A177-3AD203B41FA5}">
                      <a16:colId xmlns:a16="http://schemas.microsoft.com/office/drawing/2014/main" val="1566666858"/>
                    </a:ext>
                  </a:extLst>
                </a:gridCol>
              </a:tblGrid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>
                          <a:effectLst/>
                        </a:rPr>
                        <a:t>Автор и название. Смысл названия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97484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>
                          <a:effectLst/>
                        </a:rPr>
                        <a:t>Время написания. История создания.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Исторический контекст</a:t>
                      </a:r>
                      <a:endParaRPr lang="ru-RU" sz="1800" b="1" dirty="0">
                        <a:effectLst/>
                      </a:endParaRP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96827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>
                          <a:effectLst/>
                        </a:rPr>
                        <a:t>Сюжет произведения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77657"/>
                  </a:ext>
                </a:extLst>
              </a:tr>
              <a:tr h="6416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>
                          <a:effectLst/>
                        </a:rPr>
                        <a:t>Повествователь или рассказчик в произведении. Позиция автора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3223"/>
                  </a:ext>
                </a:extLst>
              </a:tr>
              <a:tr h="6416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>
                          <a:effectLst/>
                        </a:rPr>
                        <a:t>Главные герои, второстепенные персонажи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38418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>
                          <a:effectLst/>
                        </a:rPr>
                        <a:t>Тема произведения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77851"/>
                  </a:ext>
                </a:extLst>
              </a:tr>
              <a:tr h="9241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>
                          <a:effectLst/>
                        </a:rPr>
                        <a:t>Стилистика текста. </a:t>
                      </a:r>
                      <a:r>
                        <a:rPr lang="ru-RU" sz="1800" b="1" dirty="0" err="1">
                          <a:effectLst/>
                        </a:rPr>
                        <a:t>Идиостиль</a:t>
                      </a:r>
                      <a:r>
                        <a:rPr lang="ru-RU" sz="1800" b="1" dirty="0">
                          <a:effectLst/>
                        </a:rPr>
                        <a:t> автора. Композиция. Хронотоп. Изобразительно-выразительные средства, например: антитеза, сравнение, эпитет, гипербола, олицетворение, метафора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41724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>
                          <a:effectLst/>
                        </a:rPr>
                        <a:t>Род и жанр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22904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>
                          <a:effectLst/>
                        </a:rPr>
                        <a:t>Идея произведения</a:t>
                      </a: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86036"/>
                  </a:ext>
                </a:extLst>
              </a:tr>
              <a:tr h="641635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Читательское впечатление. </a:t>
                      </a:r>
                      <a:r>
                        <a:rPr lang="ru-RU" sz="1800" b="0" dirty="0">
                          <a:effectLst/>
                        </a:rPr>
                        <a:t>Какое впечатление произвело на вас данное произведение? На какие мысли натолкнуло?</a:t>
                      </a:r>
                      <a:endParaRPr lang="ru-RU" sz="1800" b="1" dirty="0">
                        <a:effectLst/>
                      </a:endParaRPr>
                    </a:p>
                  </a:txBody>
                  <a:tcPr marL="44675" marR="44675" marT="29783" marB="44675" anchor="ctr">
                    <a:lnL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9444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0189A6E2-09A9-C6E4-0D3E-B23DF3BE6703}"/>
              </a:ext>
            </a:extLst>
          </p:cNvPr>
          <p:cNvSpPr txBox="1"/>
          <p:nvPr/>
        </p:nvSpPr>
        <p:spPr>
          <a:xfrm>
            <a:off x="3038995" y="535104"/>
            <a:ext cx="6108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Анализ прочитанной книги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6024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6F67DAF-B3B7-87A7-B382-A155344C473F}"/>
              </a:ext>
            </a:extLst>
          </p:cNvPr>
          <p:cNvSpPr txBox="1"/>
          <p:nvPr/>
        </p:nvSpPr>
        <p:spPr>
          <a:xfrm>
            <a:off x="1163781" y="916461"/>
            <a:ext cx="9105207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2000" b="1" i="0" dirty="0">
                <a:solidFill>
                  <a:srgbClr val="1F1F1F"/>
                </a:solidFill>
                <a:effectLst/>
                <a:latin typeface="Google Sans"/>
              </a:rPr>
              <a:t>Произведения делятся на три рода, которые, в свою очередь, делятся на жанры:</a:t>
            </a:r>
            <a:endParaRPr lang="ru-RU" sz="20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F1F1F"/>
                </a:solidFill>
                <a:effectLst/>
                <a:latin typeface="Google Sans"/>
              </a:rPr>
              <a:t>Эпос – рассказ, новелла, повесть, роман;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F1F1F"/>
                </a:solidFill>
                <a:effectLst/>
                <a:latin typeface="Google Sans"/>
              </a:rPr>
              <a:t>Лирика – стих, стих-диалог, дума, ода, поэзия, поэма, романс, сонет, хайку и т. д.,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F1F1F"/>
                </a:solidFill>
                <a:effectLst/>
                <a:latin typeface="Google Sans"/>
              </a:rPr>
              <a:t>Драма – трагедия, комедия, трагикомедия, мелодрама, водевиль, мистерия, феерия.</a:t>
            </a: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1F1F1F"/>
              </a:solidFill>
              <a:latin typeface="Google Sans"/>
            </a:endParaRP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spcAft>
                <a:spcPts val="300"/>
              </a:spcAft>
            </a:pPr>
            <a:r>
              <a:rPr lang="ru-RU" sz="2000" b="1" i="0" u="none" strike="noStrike" dirty="0">
                <a:effectLst/>
                <a:latin typeface="Circ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Сюжет</a:t>
            </a:r>
            <a:r>
              <a:rPr lang="ru-RU" sz="2000" b="0" i="0" dirty="0">
                <a:effectLst/>
                <a:latin typeface="Circe"/>
              </a:rPr>
              <a:t> 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Circe"/>
              </a:rPr>
              <a:t>— система событий, расположенных в таком порядке, как задумал автор с целью создания упорядоченного мира художественного произведения. </a:t>
            </a:r>
          </a:p>
          <a:p>
            <a:pPr algn="l">
              <a:spcAft>
                <a:spcPts val="300"/>
              </a:spcAft>
            </a:pPr>
            <a:r>
              <a:rPr lang="ru-RU" sz="2000" b="1" i="0" u="none" strike="noStrike" dirty="0">
                <a:effectLst/>
                <a:latin typeface="Circ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Фабула</a:t>
            </a:r>
            <a:r>
              <a:rPr lang="ru-RU" sz="2000" b="0" i="0" dirty="0">
                <a:solidFill>
                  <a:srgbClr val="FF6600"/>
                </a:solidFill>
                <a:effectLst/>
                <a:latin typeface="Circe"/>
              </a:rPr>
              <a:t> 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Circe"/>
              </a:rPr>
              <a:t>— события художественного произведения в их естественном, хронологическом порядке.</a:t>
            </a:r>
            <a:endParaRPr lang="ru-RU" sz="20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7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BF5865E-DAD0-7970-002A-068A8466E040}"/>
              </a:ext>
            </a:extLst>
          </p:cNvPr>
          <p:cNvSpPr txBox="1"/>
          <p:nvPr/>
        </p:nvSpPr>
        <p:spPr>
          <a:xfrm>
            <a:off x="792479" y="620539"/>
            <a:ext cx="10767753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i="0" dirty="0">
                <a:solidFill>
                  <a:srgbClr val="333333"/>
                </a:solidFill>
                <a:effectLst/>
                <a:latin typeface="Circe"/>
              </a:rPr>
              <a:t>Композиция произведения</a:t>
            </a:r>
          </a:p>
          <a:p>
            <a:pPr marL="342900" indent="-342900" algn="l" rtl="0"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Архитектоника</a:t>
            </a:r>
          </a:p>
          <a:p>
            <a:pPr algn="l" rtl="0"/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2. Способы сцепления и соотнесения частей в произведении:</a:t>
            </a:r>
            <a:endParaRPr lang="ru-RU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антитеза («Деревня» А. С. Пушкина);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параллелизм (два «круга странствия» Базарова в романе «Отцы и дети» И. С. Тургенева);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ассоциативное сцепление («В одной знакомой улице» И. А. Бунина);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градация («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Circe"/>
              </a:rPr>
              <a:t>Ионыч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» А. П. Чехова);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рассказ в рассказе, или кольцевая композиция («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Circe"/>
              </a:rPr>
              <a:t>Ионыч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» А. П. Чехова, «Мастер и Маргарита» М. А. Булгакова).</a:t>
            </a:r>
          </a:p>
          <a:p>
            <a:pPr algn="l" rtl="0"/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</a:t>
            </a:r>
          </a:p>
          <a:p>
            <a:pPr algn="l" rtl="0"/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3. Композиция сюжета</a:t>
            </a:r>
            <a:endParaRPr lang="ru-RU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Обязательные элементы композиции: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завязка — начало конфликта;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развитие действия — развитие, углубление конфликта;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кульминация — высшая точка развития сюжета, конфликт достигает своего максимума;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развязка — разрешение конфликта.</a:t>
            </a:r>
          </a:p>
          <a:p>
            <a:pPr algn="l" rtl="0"/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</a:t>
            </a:r>
          </a:p>
          <a:p>
            <a:pPr algn="l" rtl="0"/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Вариативные элементы: эпиграф; пролог; экспозиция; эпилог.</a:t>
            </a:r>
          </a:p>
        </p:txBody>
      </p:sp>
    </p:spTree>
    <p:extLst>
      <p:ext uri="{BB962C8B-B14F-4D97-AF65-F5344CB8AC3E}">
        <p14:creationId xmlns:p14="http://schemas.microsoft.com/office/powerpoint/2010/main" val="417751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914F2E-91E9-B3A1-82B0-FBE53DBBB60F}"/>
              </a:ext>
            </a:extLst>
          </p:cNvPr>
          <p:cNvSpPr txBox="1"/>
          <p:nvPr/>
        </p:nvSpPr>
        <p:spPr>
          <a:xfrm>
            <a:off x="1554480" y="1103054"/>
            <a:ext cx="908304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b="1" dirty="0">
                <a:solidFill>
                  <a:srgbClr val="333333"/>
                </a:solidFill>
                <a:latin typeface="Circe"/>
              </a:rPr>
              <a:t>Т</a:t>
            </a: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ипы композиции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с точки зрения организации сюжета в тексте:</a:t>
            </a:r>
          </a:p>
          <a:p>
            <a:pPr algn="l" rtl="0"/>
            <a:endParaRPr lang="ru-RU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линейная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— события развиваются в хронологической последовательности («Гроза» А. Н. Островского); 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обратная (ретроспективная, инверсионная)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— события развиваются в обратном порядке («Лёгкое дыхание» И. А. Бунина, «Над пропастью во ржи» Дж. Сэлинджера, «Бойцовский клуб» Ч. Паланика); 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кольцевая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— повторение начального эпизода, фрагмента в конце текста («Собачье сердце» М. А. Булгакова);</a:t>
            </a:r>
          </a:p>
          <a:p>
            <a:pPr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концентрическая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— повторение аналогичных событий по ходу развития сюжета, описание настоящего через прошлое ( «Герой нашего времени» М. Ю. Лермонтова, «Мёртвые души» Н. В. Гоголя, «Отцы и дети» И. С. Тургенева);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зеркальная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 — повторение начального фрагмента, события, но как будто в зеркальном отражении («Евгений Онегин» А. С. Пушкина).</a:t>
            </a:r>
          </a:p>
        </p:txBody>
      </p:sp>
    </p:spTree>
    <p:extLst>
      <p:ext uri="{BB962C8B-B14F-4D97-AF65-F5344CB8AC3E}">
        <p14:creationId xmlns:p14="http://schemas.microsoft.com/office/powerpoint/2010/main" val="104206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14F6D5C-7B46-E4A8-BD2C-7C87DAC98715}"/>
              </a:ext>
            </a:extLst>
          </p:cNvPr>
          <p:cNvSpPr txBox="1"/>
          <p:nvPr/>
        </p:nvSpPr>
        <p:spPr>
          <a:xfrm>
            <a:off x="831272" y="635927"/>
            <a:ext cx="1067908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ХРОНОТО́П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— единство времени и пространства в художественном произведении. Термин впервые ввёл в литературоведение М. М. Бахтин в исследовании «Формы времени и хронотопа в романе».</a:t>
            </a:r>
          </a:p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Характерные черты хронотопа:</a:t>
            </a:r>
            <a:endParaRPr lang="ru-RU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 — важный элемент создания авторской картины мира;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не копирует реальное время и пространство, а отражает их условный образ;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определяет особенности жанра и сюжета художественного произведения;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может приобретать символический смысл.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Виды частных хронотопов по Бахтину: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дороги - строится на мотиве случайной встречи. Появление этого мотива в тексте может стать причиной завязки. Открытое пространство.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частного салона - неслучайная встреча. Закрытое пространство.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замка (в русской литературе его нет). Доминирование исторического, родового прошлого. Ограниченное пространство.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хронотоп провинциального городка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бессобытийное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время, пространство замкнутое, самодостаточное, живущее своей жизнью. Время циклическое, но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сокральное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хронотип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порога (кризисного сознания, перелома). Нет биографии как таковой, только мгновения.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Крупный хронотоп: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Фольклорный (идиллический). Основывается на законе инверсии.</a:t>
            </a:r>
            <a:endParaRPr lang="ru-RU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7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2547</TotalTime>
  <Words>667</Words>
  <Application>Microsoft Office PowerPoint</Application>
  <PresentationFormat>Širokoúhlá obrazovka</PresentationFormat>
  <Paragraphs>60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Circe</vt:lpstr>
      <vt:lpstr>Garamond</vt:lpstr>
      <vt:lpstr>Google Sans</vt:lpstr>
      <vt:lpstr>Wingdings</vt:lpstr>
      <vt:lpstr>Organika</vt:lpstr>
      <vt:lpstr>Анализ прочитанной книги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SN</dc:creator>
  <cp:lastModifiedBy>Veronika SN</cp:lastModifiedBy>
  <cp:revision>2</cp:revision>
  <dcterms:created xsi:type="dcterms:W3CDTF">2025-02-10T15:35:20Z</dcterms:created>
  <dcterms:modified xsi:type="dcterms:W3CDTF">2025-02-12T10:02:22Z</dcterms:modified>
</cp:coreProperties>
</file>