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9" r:id="rId4"/>
    <p:sldId id="260" r:id="rId5"/>
    <p:sldId id="261" r:id="rId6"/>
    <p:sldId id="262" r:id="rId7"/>
    <p:sldId id="263" r:id="rId8"/>
    <p:sldId id="270" r:id="rId9"/>
    <p:sldId id="257" r:id="rId10"/>
    <p:sldId id="259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1162" autoAdjust="0"/>
  </p:normalViewPr>
  <p:slideViewPr>
    <p:cSldViewPr snapToGrid="0" snapToObjects="1">
      <p:cViewPr varScale="1">
        <p:scale>
          <a:sx n="93" d="100"/>
          <a:sy n="93" d="100"/>
        </p:scale>
        <p:origin x="21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24-Apr-19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24-Apr-19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https://www.sciencemag.org/news/2016/04/real-time-talking-people-about-gay-and-transgender-issues-can-change-their-prejudices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24.04.2019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11. Předsudky a diskriminace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stereotypy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 a proč mohou být problémem?</a:t>
            </a:r>
          </a:p>
          <a:p>
            <a:pPr lvl="1"/>
            <a:r>
              <a:rPr lang="cs-CZ" dirty="0"/>
              <a:t>příklady?</a:t>
            </a:r>
          </a:p>
          <a:p>
            <a:endParaRPr lang="cs-CZ" dirty="0"/>
          </a:p>
          <a:p>
            <a:r>
              <a:rPr lang="cs-CZ" i="1" dirty="0" err="1"/>
              <a:t>hostilní</a:t>
            </a:r>
            <a:r>
              <a:rPr lang="cs-CZ" i="1" dirty="0"/>
              <a:t> </a:t>
            </a:r>
            <a:r>
              <a:rPr lang="cs-CZ" dirty="0"/>
              <a:t> a </a:t>
            </a:r>
            <a:r>
              <a:rPr lang="cs-CZ" i="1" dirty="0"/>
              <a:t>benevolentní </a:t>
            </a:r>
            <a:r>
              <a:rPr lang="cs-CZ" dirty="0"/>
              <a:t> sexismus</a:t>
            </a:r>
          </a:p>
          <a:p>
            <a:endParaRPr lang="cs-CZ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Implicitní předsudky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/>
          <a:lstStyle/>
          <a:p>
            <a:r>
              <a:rPr lang="cs-CZ" dirty="0"/>
              <a:t>rozdíl mezi „skutečnými“ postoji a jejich explicitním vyjádřením</a:t>
            </a:r>
          </a:p>
          <a:p>
            <a:r>
              <a:rPr lang="cs-CZ" dirty="0"/>
              <a:t>měřeno např. pomocí IAT (</a:t>
            </a:r>
            <a:r>
              <a:rPr lang="en-US" dirty="0"/>
              <a:t>implicit association test</a:t>
            </a:r>
            <a:r>
              <a:rPr lang="cs-CZ" dirty="0"/>
              <a:t>)</a:t>
            </a:r>
          </a:p>
          <a:p>
            <a:pPr lvl="1"/>
            <a:r>
              <a:rPr lang="cs-CZ" sz="2400" dirty="0"/>
              <a:t>https://implicit.harvard.edu/implicit/takeatest.html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09282"/>
            <a:ext cx="8229600" cy="291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jiného:</a:t>
            </a:r>
          </a:p>
          <a:p>
            <a:endParaRPr lang="cs-CZ" dirty="0"/>
          </a:p>
          <a:p>
            <a:r>
              <a:rPr lang="cs-CZ" dirty="0"/>
              <a:t>sebe-naplňující se proroctví</a:t>
            </a:r>
          </a:p>
          <a:p>
            <a:r>
              <a:rPr lang="cs-CZ" dirty="0"/>
              <a:t>ohrožení stereotypem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příčiny vzniku a udržování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my vs. oni</a:t>
            </a:r>
          </a:p>
          <a:p>
            <a:pPr lvl="1"/>
            <a:r>
              <a:rPr lang="cs-CZ" dirty="0" err="1"/>
              <a:t>outgroup</a:t>
            </a:r>
            <a:r>
              <a:rPr lang="cs-CZ" dirty="0"/>
              <a:t> vnímaná jako homogenní</a:t>
            </a:r>
          </a:p>
          <a:p>
            <a:r>
              <a:rPr lang="cs-CZ" dirty="0" err="1"/>
              <a:t>atribuce</a:t>
            </a:r>
            <a:endParaRPr lang="cs-CZ" dirty="0"/>
          </a:p>
          <a:p>
            <a:pPr lvl="1"/>
            <a:r>
              <a:rPr lang="cs-CZ" dirty="0" err="1"/>
              <a:t>ultimátní</a:t>
            </a:r>
            <a:r>
              <a:rPr lang="cs-CZ" dirty="0"/>
              <a:t> </a:t>
            </a:r>
            <a:r>
              <a:rPr lang="cs-CZ" dirty="0" err="1"/>
              <a:t>atribuční</a:t>
            </a:r>
            <a:r>
              <a:rPr lang="cs-CZ" dirty="0"/>
              <a:t> chyba</a:t>
            </a:r>
          </a:p>
          <a:p>
            <a:r>
              <a:rPr lang="cs-CZ" dirty="0"/>
              <a:t>obviňování oběti</a:t>
            </a:r>
          </a:p>
          <a:p>
            <a:pPr lvl="1"/>
            <a:r>
              <a:rPr lang="cs-CZ" dirty="0"/>
              <a:t>hypotéza spravedlivého světa</a:t>
            </a:r>
          </a:p>
          <a:p>
            <a:r>
              <a:rPr lang="cs-CZ" dirty="0"/>
              <a:t>zdůvodnění / omlouvání předsudků</a:t>
            </a:r>
          </a:p>
          <a:p>
            <a:r>
              <a:rPr lang="cs-CZ" dirty="0"/>
              <a:t>ekonomická / politická </a:t>
            </a:r>
            <a:r>
              <a:rPr lang="cs-CZ" dirty="0" err="1"/>
              <a:t>kompetice</a:t>
            </a:r>
            <a:endParaRPr lang="cs-CZ" dirty="0"/>
          </a:p>
          <a:p>
            <a:r>
              <a:rPr lang="cs-CZ" dirty="0"/>
              <a:t>obětní beránek</a:t>
            </a:r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předsudky zmírnit?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vzdělávání a informování?</a:t>
            </a:r>
          </a:p>
          <a:p>
            <a:r>
              <a:rPr lang="cs-CZ" dirty="0"/>
              <a:t>kontakt</a:t>
            </a:r>
          </a:p>
          <a:p>
            <a:pPr lvl="1"/>
            <a:r>
              <a:rPr lang="cs-CZ" dirty="0"/>
              <a:t>společný cíl</a:t>
            </a:r>
          </a:p>
          <a:p>
            <a:pPr lvl="1"/>
            <a:r>
              <a:rPr lang="cs-CZ" dirty="0"/>
              <a:t>společná zkušenost</a:t>
            </a:r>
          </a:p>
          <a:p>
            <a:pPr lvl="1"/>
            <a:r>
              <a:rPr lang="cs-CZ" dirty="0"/>
              <a:t>vzájemná závislost</a:t>
            </a:r>
          </a:p>
          <a:p>
            <a:pPr lvl="1"/>
            <a:r>
              <a:rPr lang="cs-CZ" dirty="0"/>
              <a:t>vyrovnané postavení</a:t>
            </a:r>
          </a:p>
          <a:p>
            <a:pPr lvl="1"/>
            <a:r>
              <a:rPr lang="cs-CZ" dirty="0"/>
              <a:t>přátelské prostředí</a:t>
            </a:r>
          </a:p>
          <a:p>
            <a:pPr lvl="1"/>
            <a:r>
              <a:rPr lang="cs-CZ" dirty="0"/>
              <a:t>chování musí být zjevně typické pro celou skupinu</a:t>
            </a:r>
          </a:p>
          <a:p>
            <a:pPr lvl="1"/>
            <a:r>
              <a:rPr lang="cs-CZ" dirty="0"/>
              <a:t>existence norem podporujících spolupráci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/>
              <a:t>židle</a:t>
            </a:r>
          </a:p>
          <a:p>
            <a:pPr algn="ctr">
              <a:buNone/>
            </a:pPr>
            <a:r>
              <a:rPr lang="cs-CZ" sz="5400" dirty="0"/>
              <a:t>pes</a:t>
            </a:r>
          </a:p>
          <a:p>
            <a:pPr algn="ctr">
              <a:buNone/>
            </a:pPr>
            <a:r>
              <a:rPr lang="cs-CZ" sz="5400" dirty="0"/>
              <a:t>sociální demokrat</a:t>
            </a:r>
          </a:p>
          <a:p>
            <a:pPr algn="ctr">
              <a:buNone/>
            </a:pPr>
            <a:r>
              <a:rPr lang="cs-CZ" sz="5400" dirty="0"/>
              <a:t>student marketingu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zobecněná představa o nějaké skupině nebo kategorii</a:t>
            </a:r>
          </a:p>
          <a:p>
            <a:r>
              <a:rPr lang="cs-CZ" dirty="0"/>
              <a:t>implicitně se vztahuje na všechny členy</a:t>
            </a:r>
          </a:p>
          <a:p>
            <a:r>
              <a:rPr lang="cs-CZ" dirty="0"/>
              <a:t>potlačuje různorodost, individuální odlišnosti, zejména u protikladných vlastností</a:t>
            </a:r>
          </a:p>
          <a:p>
            <a:endParaRPr lang="cs-CZ" dirty="0"/>
          </a:p>
          <a:p>
            <a:r>
              <a:rPr lang="cs-CZ" dirty="0"/>
              <a:t>nelze se jim vyhnout, jen si je uvědomovat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7" y="77526"/>
            <a:ext cx="8070267" cy="669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422" y="1600200"/>
            <a:ext cx="8562740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6436"/>
            <a:ext cx="9144000" cy="276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4" y="1524157"/>
            <a:ext cx="9042598" cy="483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2624"/>
            <a:ext cx="8229600" cy="752475"/>
          </a:xfrm>
        </p:spPr>
        <p:txBody>
          <a:bodyPr/>
          <a:lstStyle/>
          <a:p>
            <a:pPr algn="ctr">
              <a:buNone/>
            </a:pPr>
            <a:r>
              <a:rPr lang="cs-CZ" dirty="0"/>
              <a:t>stereotypy v reklamě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 descr="https://b0wie.s3.amazonaws.com/styles/tb-wall-dynamic-style/s3/2715556095_0fcb260f0e.jpg?ZHgijxO2q8MYylKpUwZbkKRrIVoesTlU&amp;itok=trZ_N8-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550" y="109537"/>
            <a:ext cx="8096250" cy="540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179"/>
            <a:ext cx="8229600" cy="51581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postoje</a:t>
            </a:r>
          </a:p>
          <a:p>
            <a:pPr lvl="1"/>
            <a:r>
              <a:rPr lang="cs-CZ" dirty="0"/>
              <a:t>emotivní část – nepřátelství, odpor</a:t>
            </a:r>
          </a:p>
          <a:p>
            <a:pPr lvl="1"/>
            <a:r>
              <a:rPr lang="cs-CZ" dirty="0"/>
              <a:t>kognitivní část – stereotypní přesvědčení</a:t>
            </a:r>
          </a:p>
          <a:p>
            <a:pPr lvl="1"/>
            <a:r>
              <a:rPr lang="cs-CZ" dirty="0"/>
              <a:t>konativní část – projevené chování</a:t>
            </a:r>
          </a:p>
          <a:p>
            <a:r>
              <a:rPr lang="cs-CZ" dirty="0"/>
              <a:t>vůči členům skupiny plynoucí pouze z daného členství</a:t>
            </a:r>
          </a:p>
          <a:p>
            <a:endParaRPr lang="cs-CZ" dirty="0"/>
          </a:p>
          <a:p>
            <a:r>
              <a:rPr lang="cs-CZ" dirty="0"/>
              <a:t>slouží jako </a:t>
            </a:r>
            <a:r>
              <a:rPr lang="cs-CZ" dirty="0" err="1"/>
              <a:t>kog</a:t>
            </a:r>
            <a:r>
              <a:rPr lang="cs-CZ" dirty="0"/>
              <a:t>. zkratky, často mají reálný základ, jsou ale rezistentní změně a potlačují individuální diference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20434</TotalTime>
  <Words>243</Words>
  <Application>Microsoft Office PowerPoint</Application>
  <PresentationFormat>Předvádění na obrazovce (4:3)</PresentationFormat>
  <Paragraphs>71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JBB225  Sociálně-psychologické aspekty marketingové komunikace  Přednášející: Ing. Mgr. Marek Vranka </vt:lpstr>
      <vt:lpstr>Stereotypy</vt:lpstr>
      <vt:lpstr>Stereotyp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Předsudky</vt:lpstr>
      <vt:lpstr>Pozitivní stereotypy</vt:lpstr>
      <vt:lpstr>Implicitní předsudky</vt:lpstr>
      <vt:lpstr>Dopady</vt:lpstr>
      <vt:lpstr>Možné příčiny vzniku a udržování </vt:lpstr>
      <vt:lpstr>Jak předsudky zmírnit?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763</cp:revision>
  <dcterms:created xsi:type="dcterms:W3CDTF">2010-04-13T10:47:41Z</dcterms:created>
  <dcterms:modified xsi:type="dcterms:W3CDTF">2019-04-24T10:08:24Z</dcterms:modified>
</cp:coreProperties>
</file>