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</p:sldMasterIdLst>
  <p:sldIdLst>
    <p:sldId id="256" r:id="rId4"/>
    <p:sldId id="296" r:id="rId5"/>
    <p:sldId id="300" r:id="rId6"/>
    <p:sldId id="276" r:id="rId7"/>
    <p:sldId id="301" r:id="rId8"/>
    <p:sldId id="302" r:id="rId9"/>
    <p:sldId id="303" r:id="rId10"/>
    <p:sldId id="304" r:id="rId11"/>
    <p:sldId id="293" r:id="rId12"/>
    <p:sldId id="305" r:id="rId13"/>
    <p:sldId id="298" r:id="rId14"/>
    <p:sldId id="295" r:id="rId15"/>
    <p:sldId id="299" r:id="rId16"/>
    <p:sldId id="294" r:id="rId17"/>
    <p:sldId id="297" r:id="rId18"/>
    <p:sldId id="307" r:id="rId19"/>
    <p:sldId id="286" r:id="rId20"/>
    <p:sldId id="289" r:id="rId21"/>
    <p:sldId id="267" r:id="rId22"/>
    <p:sldId id="287" r:id="rId23"/>
    <p:sldId id="290" r:id="rId24"/>
    <p:sldId id="30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10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2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47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5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7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99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06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084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03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97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64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6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6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78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02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71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994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087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6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42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0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2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1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5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27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9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4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708D1-959D-4A8B-A8C8-828583868ECD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1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HODNOTY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HODNOTOVÁ ORIENTACE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74AE7B-6013-4BDF-8598-DBA4078D0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akademický rok 2019/2020</a:t>
            </a:r>
          </a:p>
        </p:txBody>
      </p:sp>
    </p:spTree>
    <p:extLst>
      <p:ext uri="{BB962C8B-B14F-4D97-AF65-F5344CB8AC3E}">
        <p14:creationId xmlns:p14="http://schemas.microsoft.com/office/powerpoint/2010/main" val="222378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4E68D-F6AC-425F-824E-A0E3D500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29184"/>
            <a:ext cx="9720072" cy="1499616"/>
          </a:xfrm>
        </p:spPr>
        <p:txBody>
          <a:bodyPr/>
          <a:lstStyle/>
          <a:p>
            <a:r>
              <a:rPr lang="cs-CZ" dirty="0"/>
              <a:t>Teorie Kulturních hodnot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27A51-75B2-4616-BB5B-6A0113C4E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8898"/>
            <a:ext cx="11167872" cy="506667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Univerzálnost hodnot?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hodnoty se vyskytují ve všech společnostech, přiřazuje se jim však rozdílná důležitost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/>
              <a:t>sedm motivačních typů hodnot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autonomie pocitů (</a:t>
            </a:r>
            <a:r>
              <a:rPr lang="cs-CZ" dirty="0" err="1"/>
              <a:t>affective</a:t>
            </a:r>
            <a:r>
              <a:rPr lang="cs-CZ" dirty="0"/>
              <a:t> autonomy)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intelektová autonomie (</a:t>
            </a:r>
            <a:r>
              <a:rPr lang="cs-CZ" dirty="0" err="1"/>
              <a:t>intellectual</a:t>
            </a:r>
            <a:r>
              <a:rPr lang="cs-CZ" dirty="0"/>
              <a:t> autonomy)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svázanost se skupinou (</a:t>
            </a:r>
            <a:r>
              <a:rPr lang="cs-CZ" dirty="0" err="1"/>
              <a:t>embeddedness</a:t>
            </a:r>
            <a:r>
              <a:rPr lang="cs-CZ" dirty="0"/>
              <a:t>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hierarchie (hierarchy)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 err="1"/>
              <a:t>egalitarismus</a:t>
            </a:r>
            <a:r>
              <a:rPr lang="cs-CZ" dirty="0"/>
              <a:t> (</a:t>
            </a:r>
            <a:r>
              <a:rPr lang="cs-CZ" dirty="0" err="1"/>
              <a:t>egalitarianism</a:t>
            </a:r>
            <a:r>
              <a:rPr lang="cs-CZ" dirty="0"/>
              <a:t>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kontrola (mastery)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harmonie (</a:t>
            </a:r>
            <a:r>
              <a:rPr lang="cs-CZ" dirty="0" err="1"/>
              <a:t>harmony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typy tvoří společně tři </a:t>
            </a:r>
            <a:r>
              <a:rPr lang="cs-CZ" b="1" dirty="0"/>
              <a:t>bipolární dimenze</a:t>
            </a:r>
            <a:r>
              <a:rPr lang="cs-CZ" dirty="0"/>
              <a:t>: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autonomie/svázanost se skupinou - hranice mezi jedincem a skupinou; intelektuální autonomie (kreativita, zvídavost a myšlenková otevřenost) x autonomie pocitů (prožitek příjemného, proměnlivost života a vzrušující život)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rovnost/hierarchie - úsilí o spolupráci, zájmem o blaho ostatních lidí, rovnostářské vnímáním druhých versus hierarchie s nerovnoměrným rozdělením moci, rolí a zdrojů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harmonie/kontrola - míra potřeby ovládat nebo měnit své okolní prostředí; tendence vnímat okolní svět jaký je versus aktivní zasahování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60053-01C8-42FF-A5F0-93F12792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Ronald F. </a:t>
            </a:r>
            <a:r>
              <a:rPr lang="cs-CZ" dirty="0" err="1"/>
              <a:t>Ingelhart</a:t>
            </a:r>
            <a:br>
              <a:rPr lang="cs-CZ" b="1" dirty="0"/>
            </a:br>
            <a:r>
              <a:rPr lang="cs-CZ" b="1" dirty="0"/>
              <a:t>HODNOTY A SPOLEČENSKÉ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7F34CD-2078-44BD-A6A8-D97435276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společenské změny:</a:t>
            </a:r>
          </a:p>
          <a:p>
            <a:r>
              <a:rPr lang="cs-CZ" dirty="0"/>
              <a:t>1. přeměna agrární společnosti na industriální </a:t>
            </a:r>
          </a:p>
          <a:p>
            <a:r>
              <a:rPr lang="cs-CZ" dirty="0"/>
              <a:t>2. přeměna industriální společnosti na postindustriální</a:t>
            </a:r>
          </a:p>
          <a:p>
            <a:endParaRPr lang="cs-CZ" dirty="0"/>
          </a:p>
          <a:p>
            <a:r>
              <a:rPr lang="cs-CZ" b="1" dirty="0"/>
              <a:t>variabilita hodnot napříč kulturami a společenskými změnami:</a:t>
            </a:r>
          </a:p>
          <a:p>
            <a:r>
              <a:rPr lang="cs-CZ" dirty="0"/>
              <a:t>1. tradiční versus sekulárně-racionální hodnoty </a:t>
            </a:r>
          </a:p>
          <a:p>
            <a:r>
              <a:rPr lang="cs-CZ" dirty="0"/>
              <a:t>2. hodnoty sebezáchovy/přežití versus hodnoty seberealizace</a:t>
            </a:r>
          </a:p>
          <a:p>
            <a:pPr lvl="1"/>
            <a:endParaRPr lang="cs-CZ" b="1" dirty="0"/>
          </a:p>
          <a:p>
            <a:pPr marL="128016" lvl="1" indent="0">
              <a:buNone/>
            </a:pPr>
            <a:r>
              <a:rPr lang="cs-CZ" b="1" dirty="0"/>
              <a:t>		MATERIALISMUS / POSTMATERIALISMUS</a:t>
            </a:r>
          </a:p>
        </p:txBody>
      </p:sp>
    </p:spTree>
    <p:extLst>
      <p:ext uri="{BB962C8B-B14F-4D97-AF65-F5344CB8AC3E}">
        <p14:creationId xmlns:p14="http://schemas.microsoft.com/office/powerpoint/2010/main" val="365979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World</a:t>
            </a:r>
            <a:r>
              <a:rPr lang="cs-CZ" sz="5400" b="1" dirty="0"/>
              <a:t> </a:t>
            </a:r>
            <a:r>
              <a:rPr lang="cs-CZ" sz="5400" b="1" dirty="0" err="1"/>
              <a:t>Values</a:t>
            </a:r>
            <a:r>
              <a:rPr lang="cs-CZ" sz="5400" b="1" dirty="0"/>
              <a:t> </a:t>
            </a:r>
            <a:r>
              <a:rPr lang="cs-CZ" sz="5400" b="1" dirty="0" err="1"/>
              <a:t>Survey</a:t>
            </a:r>
            <a:r>
              <a:rPr lang="cs-CZ" sz="5400" b="1" dirty="0"/>
              <a:t> (2010)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737" y="1953490"/>
            <a:ext cx="4825941" cy="4738196"/>
          </a:xfr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8D8FA12-5C0E-41E4-96C5-A54E7170BEE9}"/>
              </a:ext>
            </a:extLst>
          </p:cNvPr>
          <p:cNvSpPr/>
          <p:nvPr/>
        </p:nvSpPr>
        <p:spPr>
          <a:xfrm>
            <a:off x="1024128" y="2018569"/>
            <a:ext cx="609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err="1"/>
              <a:t>Ingelhart-Welzel</a:t>
            </a:r>
            <a:r>
              <a:rPr lang="cs-CZ" sz="3200" dirty="0"/>
              <a:t> </a:t>
            </a:r>
            <a:r>
              <a:rPr lang="cs-CZ" sz="3200" dirty="0" err="1"/>
              <a:t>cultural</a:t>
            </a:r>
            <a:r>
              <a:rPr lang="cs-CZ" sz="3200" dirty="0"/>
              <a:t> map</a:t>
            </a:r>
          </a:p>
          <a:p>
            <a:endParaRPr lang="cs-CZ" sz="3200" dirty="0"/>
          </a:p>
          <a:p>
            <a:r>
              <a:rPr lang="cs-CZ" dirty="0"/>
              <a:t>tradiční hodnoty </a:t>
            </a:r>
          </a:p>
          <a:p>
            <a:pPr marL="285750" indent="-285750">
              <a:buFontTx/>
              <a:buChar char="-"/>
            </a:pPr>
            <a:r>
              <a:rPr lang="cs-CZ" dirty="0"/>
              <a:t>agrární společnosti</a:t>
            </a:r>
          </a:p>
          <a:p>
            <a:pPr marL="285750" indent="-285750">
              <a:buFontTx/>
              <a:buChar char="-"/>
            </a:pPr>
            <a:r>
              <a:rPr lang="cs-CZ" dirty="0"/>
              <a:t>víra, úcta k autoritě, rodina a morálka</a:t>
            </a:r>
          </a:p>
          <a:p>
            <a:pPr marL="285750" indent="-285750">
              <a:buFontTx/>
              <a:buChar char="-"/>
            </a:pPr>
            <a:r>
              <a:rPr lang="cs-CZ" dirty="0"/>
              <a:t>tradiční genderové role, nižší tolerance k minoritám a cizincům </a:t>
            </a:r>
          </a:p>
          <a:p>
            <a:pPr marL="285750" indent="-285750">
              <a:buFontTx/>
              <a:buChar char="-"/>
            </a:pPr>
            <a:r>
              <a:rPr lang="cs-CZ" dirty="0"/>
              <a:t>nižší skór na škálách subjektivní životní spokojenost a důvěra</a:t>
            </a:r>
          </a:p>
          <a:p>
            <a:pPr marL="285750" indent="-285750">
              <a:buFontTx/>
              <a:buChar char="-"/>
            </a:pPr>
            <a:r>
              <a:rPr lang="cs-CZ" dirty="0"/>
              <a:t>tendence k patriotismu a nacionalismu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dirty="0"/>
              <a:t>sekulárně-racionální hodnoty 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industriální společnost</a:t>
            </a:r>
          </a:p>
          <a:p>
            <a:pPr marL="285750" indent="-285750">
              <a:buFontTx/>
              <a:buChar char="-"/>
            </a:pPr>
            <a:r>
              <a:rPr lang="cs-CZ" dirty="0"/>
              <a:t>individualismus, výkon, diverzita a změna</a:t>
            </a:r>
          </a:p>
          <a:p>
            <a:pPr marL="285750" indent="-285750">
              <a:buFontTx/>
              <a:buChar char="-"/>
            </a:pPr>
            <a:r>
              <a:rPr lang="cs-CZ" dirty="0"/>
              <a:t>vysoká heterogenita, odstředivé tendence</a:t>
            </a:r>
          </a:p>
          <a:p>
            <a:pPr marL="285750" indent="-285750">
              <a:buFontTx/>
              <a:buChar char="-"/>
            </a:pPr>
            <a:r>
              <a:rPr lang="cs-CZ" dirty="0"/>
              <a:t>vyšší životní spokojenost</a:t>
            </a:r>
          </a:p>
        </p:txBody>
      </p:sp>
    </p:spTree>
    <p:extLst>
      <p:ext uri="{BB962C8B-B14F-4D97-AF65-F5344CB8AC3E}">
        <p14:creationId xmlns:p14="http://schemas.microsoft.com/office/powerpoint/2010/main" val="17421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68717-CE72-426C-8BBC-5EE92BEE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 / materialismus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A92C76-20D6-49A4-A930-E7FF6669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88761"/>
            <a:ext cx="10533288" cy="47968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sz="2000" b="1" dirty="0"/>
              <a:t>Materialistické hodnoty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podmínky: ekonomická nejistota, existenční nejistota a boj o zabezpečení základních potřeb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hodnoty: dobrá životní úroveň, bezpečí, stabilita a jistota</a:t>
            </a:r>
          </a:p>
          <a:p>
            <a:pPr>
              <a:spcBef>
                <a:spcPts val="600"/>
              </a:spcBef>
            </a:pPr>
            <a:endParaRPr lang="cs-CZ" sz="2000" dirty="0"/>
          </a:p>
          <a:p>
            <a:pPr>
              <a:spcBef>
                <a:spcPts val="600"/>
              </a:spcBef>
            </a:pPr>
            <a:r>
              <a:rPr lang="cs-CZ" sz="2000" b="1" dirty="0" err="1"/>
              <a:t>Postmaterialistické</a:t>
            </a:r>
            <a:r>
              <a:rPr lang="cs-CZ" sz="2000" b="1" dirty="0"/>
              <a:t> hodnoty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podmínky: jistota a materiální dostatek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hodnoty: svoboda, životní spokojenost, naplnění života a estetických či intelektuálních potřeb</a:t>
            </a:r>
          </a:p>
          <a:p>
            <a:pPr>
              <a:spcBef>
                <a:spcPts val="600"/>
              </a:spcBef>
            </a:pPr>
            <a:endParaRPr lang="cs-CZ" sz="2000" dirty="0"/>
          </a:p>
          <a:p>
            <a:pPr>
              <a:spcBef>
                <a:spcPts val="600"/>
              </a:spcBef>
            </a:pPr>
            <a:r>
              <a:rPr lang="cs-CZ" sz="2000" b="1" dirty="0"/>
              <a:t>Hodnotová orientace reflektuje socioekonomické prostředí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Hodnotové orientace se mění napříč generacemi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rozdíly mezi jednotlivými generacemi lidí žijících v hospodářsky vyspělých společnostech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- žádné mezigenerační rozdíly v zemích bez ekonomického růstu</a:t>
            </a:r>
          </a:p>
        </p:txBody>
      </p:sp>
    </p:spTree>
    <p:extLst>
      <p:ext uri="{BB962C8B-B14F-4D97-AF65-F5344CB8AC3E}">
        <p14:creationId xmlns:p14="http://schemas.microsoft.com/office/powerpoint/2010/main" val="22052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61710" cy="1499616"/>
          </a:xfrm>
        </p:spPr>
        <p:txBody>
          <a:bodyPr>
            <a:noAutofit/>
          </a:bodyPr>
          <a:lstStyle/>
          <a:p>
            <a:r>
              <a:rPr lang="cs-CZ" altLang="cs-CZ" dirty="0" err="1"/>
              <a:t>Geerte</a:t>
            </a:r>
            <a:r>
              <a:rPr lang="cs-CZ" altLang="cs-CZ" dirty="0"/>
              <a:t> </a:t>
            </a:r>
            <a:r>
              <a:rPr lang="cs-CZ" altLang="cs-CZ" dirty="0" err="1"/>
              <a:t>Hofstede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78897"/>
            <a:ext cx="10803111" cy="48568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Kulturní hodnoty (hodnoty jako charakteristika kultur/národů)</a:t>
            </a:r>
          </a:p>
          <a:p>
            <a:r>
              <a:rPr lang="cs-CZ" dirty="0"/>
              <a:t>Nástroj: Modul pro výzkum hodnot (VSM 08)</a:t>
            </a:r>
          </a:p>
          <a:p>
            <a:endParaRPr lang="cs-CZ" dirty="0"/>
          </a:p>
          <a:p>
            <a:r>
              <a:rPr lang="cs-CZ" dirty="0"/>
              <a:t>Sedm bipolárních hodnot:</a:t>
            </a:r>
          </a:p>
          <a:p>
            <a:r>
              <a:rPr lang="cs-CZ" b="1" dirty="0"/>
              <a:t>Malá/velká vzdálenost moci </a:t>
            </a:r>
            <a:r>
              <a:rPr lang="cs-CZ" dirty="0"/>
              <a:t>– ne/rovnost a jejich akceptování </a:t>
            </a:r>
          </a:p>
          <a:p>
            <a:r>
              <a:rPr lang="cs-CZ" b="1" dirty="0"/>
              <a:t>Kolektivismus versus individualismus </a:t>
            </a:r>
            <a:r>
              <a:rPr lang="cs-CZ" dirty="0"/>
              <a:t>– vztah jedince a skupiny</a:t>
            </a:r>
          </a:p>
          <a:p>
            <a:r>
              <a:rPr lang="cs-CZ" b="1" dirty="0" err="1"/>
              <a:t>Femininita</a:t>
            </a:r>
            <a:r>
              <a:rPr lang="cs-CZ" b="1" dirty="0"/>
              <a:t> versus maskulinita </a:t>
            </a:r>
            <a:r>
              <a:rPr lang="cs-CZ" dirty="0"/>
              <a:t>– rozdělení a preference asociovaných charakteristik </a:t>
            </a:r>
          </a:p>
          <a:p>
            <a:r>
              <a:rPr lang="cs-CZ" b="1" dirty="0"/>
              <a:t>Vyhýbání se nejistotě </a:t>
            </a:r>
            <a:r>
              <a:rPr lang="cs-CZ" dirty="0"/>
              <a:t>– míra úzkosti spojené se změnou, konzervativismus</a:t>
            </a:r>
            <a:endParaRPr lang="cs-CZ" b="1" dirty="0"/>
          </a:p>
          <a:p>
            <a:r>
              <a:rPr lang="cs-CZ" b="1" dirty="0"/>
              <a:t>Krátkodobá orientace versus dlouhodobá orientace </a:t>
            </a:r>
            <a:r>
              <a:rPr lang="cs-CZ" dirty="0"/>
              <a:t>– zaměření na minulost či budoucnost</a:t>
            </a:r>
          </a:p>
          <a:p>
            <a:r>
              <a:rPr lang="cs-CZ" b="1" dirty="0"/>
              <a:t>Umírněnost versus požitek </a:t>
            </a:r>
            <a:r>
              <a:rPr lang="cs-CZ" dirty="0"/>
              <a:t>– tendence ke stimulaci </a:t>
            </a:r>
            <a:endParaRPr lang="cs-CZ" b="1" dirty="0"/>
          </a:p>
          <a:p>
            <a:r>
              <a:rPr lang="cs-CZ" b="1" dirty="0"/>
              <a:t>Skromnost versus </a:t>
            </a:r>
            <a:r>
              <a:rPr lang="cs-CZ" b="1" dirty="0" err="1"/>
              <a:t>monumentalismus</a:t>
            </a:r>
            <a:r>
              <a:rPr lang="cs-CZ" b="1" dirty="0"/>
              <a:t> </a:t>
            </a:r>
            <a:r>
              <a:rPr lang="cs-CZ" dirty="0"/>
              <a:t>– oceňování skromnosti a flexibility nebo sebevědomí a stálostí</a:t>
            </a:r>
            <a:endParaRPr lang="cs-CZ" i="1" dirty="0"/>
          </a:p>
          <a:p>
            <a:endParaRPr lang="cs-CZ" dirty="0"/>
          </a:p>
        </p:txBody>
      </p:sp>
      <p:pic>
        <p:nvPicPr>
          <p:cNvPr id="1026" name="Picture 2" descr="http://nd03.jxs.cz/512/097/8d7d3cccc3_65898590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6772275"/>
            <a:ext cx="86677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68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/>
          <a:lstStyle/>
          <a:p>
            <a:r>
              <a:rPr lang="cs-CZ" b="1" dirty="0">
                <a:latin typeface="+mn-lt"/>
              </a:rPr>
              <a:t>KVALITA ŽIVOTA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74AE7B-6013-4BDF-8598-DBA4078D0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akademický rok 2019/2020</a:t>
            </a:r>
          </a:p>
        </p:txBody>
      </p:sp>
    </p:spTree>
    <p:extLst>
      <p:ext uri="{BB962C8B-B14F-4D97-AF65-F5344CB8AC3E}">
        <p14:creationId xmlns:p14="http://schemas.microsoft.com/office/powerpoint/2010/main" val="520604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763DB-DCB5-401A-98F4-E66DBAEB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74439"/>
            <a:ext cx="9720072" cy="1499616"/>
          </a:xfrm>
        </p:spPr>
        <p:txBody>
          <a:bodyPr/>
          <a:lstStyle/>
          <a:p>
            <a:r>
              <a:rPr lang="cs-CZ" b="1" dirty="0"/>
              <a:t>Kvalita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1DE6A-3F71-4089-9B73-F65DD4F5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4055"/>
            <a:ext cx="11043694" cy="518394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osvícenské pozadí: smyslem života je život sám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společensko-politické téma: jak zlepšit kvalitu života co největšího množství lidí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politická opatření – sociální stát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spokojenost (subjektivní pojetí)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stav dobrého zdraví a životní úrovně (objektivní pojetí) - </a:t>
            </a:r>
            <a:r>
              <a:rPr lang="cs-CZ" dirty="0">
                <a:solidFill>
                  <a:schemeClr val="accent1"/>
                </a:solidFill>
              </a:rPr>
              <a:t>https://www.obcevdatech.cz/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blízké pojmy: spokojenost, zdraví, pohoda, </a:t>
            </a:r>
            <a:r>
              <a:rPr lang="cs-CZ" dirty="0" err="1"/>
              <a:t>well-being</a:t>
            </a:r>
            <a:r>
              <a:rPr lang="cs-CZ" dirty="0"/>
              <a:t>, štěstí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oblasti: fyzická, materiální, kognitivní a sociální</a:t>
            </a:r>
            <a:br>
              <a:rPr lang="cs-CZ" dirty="0"/>
            </a:b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podmiňující faktory: 	důležitost, význam určité oblasti pro jedince</a:t>
            </a:r>
            <a:br>
              <a:rPr lang="cs-CZ" dirty="0"/>
            </a:br>
            <a:r>
              <a:rPr lang="cs-CZ" dirty="0"/>
              <a:t>			příležitosti k využívání, </a:t>
            </a:r>
            <a:r>
              <a:rPr lang="cs-CZ" dirty="0" err="1"/>
              <a:t>seberalizaci</a:t>
            </a:r>
            <a:r>
              <a:rPr lang="cs-CZ" dirty="0"/>
              <a:t> v dané oblasti </a:t>
            </a:r>
          </a:p>
        </p:txBody>
      </p:sp>
    </p:spTree>
    <p:extLst>
      <p:ext uri="{BB962C8B-B14F-4D97-AF65-F5344CB8AC3E}">
        <p14:creationId xmlns:p14="http://schemas.microsoft.com/office/powerpoint/2010/main" val="219728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52BC-83B7-4D82-AE01-4FF9A8AC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413" y="185961"/>
            <a:ext cx="10058400" cy="1450757"/>
          </a:xfrm>
        </p:spPr>
        <p:txBody>
          <a:bodyPr/>
          <a:lstStyle/>
          <a:p>
            <a:r>
              <a:rPr lang="cs-CZ" b="1" dirty="0">
                <a:cs typeface="Calibri Light"/>
              </a:rPr>
              <a:t>Dimenze kvality života podle světové zdravotnické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3E6559-A730-44A4-AE72-F3D75B51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71" y="1888866"/>
            <a:ext cx="11869946" cy="423902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cs-CZ" sz="3600" b="1" dirty="0">
                <a:cs typeface="Calibri"/>
              </a:rPr>
              <a:t>   </a:t>
            </a:r>
            <a:r>
              <a:rPr lang="cs-CZ" sz="3600" dirty="0">
                <a:cs typeface="Calibri"/>
              </a:rPr>
              <a:t>  </a:t>
            </a:r>
            <a:endParaRPr lang="cs-CZ" dirty="0">
              <a:solidFill>
                <a:schemeClr val="tx1"/>
              </a:solidFill>
              <a:cs typeface="Calibri"/>
            </a:endParaRPr>
          </a:p>
          <a:p>
            <a:pPr marL="0" indent="0">
              <a:buNone/>
            </a:pPr>
            <a:endParaRPr lang="cs-CZ" sz="3600" dirty="0">
              <a:cs typeface="Calibri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55938BE-CD7A-4136-BC55-CA3E5CC890CC}"/>
              </a:ext>
            </a:extLst>
          </p:cNvPr>
          <p:cNvSpPr txBox="1"/>
          <p:nvPr/>
        </p:nvSpPr>
        <p:spPr>
          <a:xfrm>
            <a:off x="886264" y="1888866"/>
            <a:ext cx="11305735" cy="421653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FYZICKÉ ZDRAVÍ A ÚROVEŇ SAMOSTATNOSTI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 – energie a únava, bolest, odpočinek, mobilita, schopnost pracovat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PSYCHICKÉ ZDRAVÍ A DUCHOVNÍ ŽIVOT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sebepojetí, negativní a pozitivní pocity, sebehodnocení, myšlení, učení, paměť, koncentrace, vyznání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SOCIÁLNÍ VZTAHY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osobní vztahy, sociální podpora, sexuální aktivita atd.</a:t>
            </a:r>
          </a:p>
          <a:p>
            <a:pPr marL="514350" indent="-514350">
              <a:spcBef>
                <a:spcPts val="2400"/>
              </a:spcBef>
              <a:buAutoNum type="arabicParenR"/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PROSTŘEDÍ </a:t>
            </a:r>
            <a:r>
              <a:rPr lang="cs-CZ" sz="2600" dirty="0">
                <a:solidFill>
                  <a:srgbClr val="404040"/>
                </a:solidFill>
                <a:cs typeface="Arial"/>
              </a:rPr>
              <a:t>– finanční zdroje, svoboda, bezpečí, dostupnost zdravotnické a sociální péče, vzdělávací příležitosti, přístup k informacím, fyzikální prostředí (znečištění, hluk, provoz, klima) atd.</a:t>
            </a:r>
          </a:p>
        </p:txBody>
      </p:sp>
    </p:spTree>
    <p:extLst>
      <p:ext uri="{BB962C8B-B14F-4D97-AF65-F5344CB8AC3E}">
        <p14:creationId xmlns:p14="http://schemas.microsoft.com/office/powerpoint/2010/main" val="1637935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763DB-DCB5-401A-98F4-E66DBAEB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74439"/>
            <a:ext cx="9720072" cy="1499616"/>
          </a:xfrm>
        </p:spPr>
        <p:txBody>
          <a:bodyPr/>
          <a:lstStyle/>
          <a:p>
            <a:r>
              <a:rPr lang="cs-CZ" b="1" dirty="0"/>
              <a:t>Kvalita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1DE6A-3F71-4089-9B73-F65DD4F55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74055"/>
            <a:ext cx="10370703" cy="518394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osvícenské pozadí: smyslem života je život sám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společensko-politické téma: jak zlepšit kvalitu života co největšího množství lidí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politická opatření – sociální stát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spokojenost (subjektivní pojetí)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kvalita života jako stav dobrého zdraví a životní úrovně (objektivní pojetí)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blízké pojmy: spokojenost, zdraví, pohoda, </a:t>
            </a:r>
            <a:r>
              <a:rPr lang="cs-CZ" dirty="0" err="1"/>
              <a:t>well-being</a:t>
            </a:r>
            <a:r>
              <a:rPr lang="cs-CZ" dirty="0"/>
              <a:t>, štěstí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oblasti: 	1) </a:t>
            </a:r>
            <a:r>
              <a:rPr lang="cs-CZ" dirty="0" err="1"/>
              <a:t>Bluden</a:t>
            </a:r>
            <a:r>
              <a:rPr lang="cs-CZ" dirty="0"/>
              <a:t>: fyzická, materiální, kognitivní a sociální</a:t>
            </a:r>
            <a:br>
              <a:rPr lang="cs-CZ" dirty="0"/>
            </a:br>
            <a:r>
              <a:rPr lang="cs-CZ" dirty="0"/>
              <a:t>		2) fyzické prožívání, psychická pohoda a sociální vztahy a postavení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podmiňující faktory: 	důležitost, význam určité oblasti pro jedince</a:t>
            </a:r>
            <a:br>
              <a:rPr lang="cs-CZ" dirty="0"/>
            </a:br>
            <a:r>
              <a:rPr lang="cs-CZ" dirty="0"/>
              <a:t>			příležitosti k využívání, </a:t>
            </a:r>
            <a:r>
              <a:rPr lang="cs-CZ" dirty="0" err="1"/>
              <a:t>seberalizaci</a:t>
            </a:r>
            <a:r>
              <a:rPr lang="cs-CZ" dirty="0"/>
              <a:t> v dané oblasti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1443367-1F1A-4446-87D2-322FEC930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F47D172-69ED-4CEE-97AD-8267294E28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0505" t="20081" b="24410"/>
          <a:stretch/>
        </p:blipFill>
        <p:spPr>
          <a:xfrm>
            <a:off x="-2099733" y="324083"/>
            <a:ext cx="10114846" cy="653391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AC34B72-EECD-4A93-97EB-A0FB9F7EA9E3}"/>
              </a:ext>
            </a:extLst>
          </p:cNvPr>
          <p:cNvSpPr txBox="1"/>
          <p:nvPr/>
        </p:nvSpPr>
        <p:spPr>
          <a:xfrm>
            <a:off x="6713316" y="324083"/>
            <a:ext cx="5035551" cy="120032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2400"/>
              </a:spcBef>
            </a:pPr>
            <a:r>
              <a:rPr lang="cs-CZ" sz="2600" b="1" dirty="0">
                <a:solidFill>
                  <a:srgbClr val="404040"/>
                </a:solidFill>
                <a:cs typeface="Arial"/>
              </a:rPr>
              <a:t>Kvalita života</a:t>
            </a:r>
          </a:p>
          <a:p>
            <a:pPr>
              <a:spcBef>
                <a:spcPts val="2400"/>
              </a:spcBef>
            </a:pPr>
            <a:r>
              <a:rPr lang="cs-CZ" sz="2600" dirty="0">
                <a:solidFill>
                  <a:srgbClr val="404040"/>
                </a:solidFill>
                <a:cs typeface="Arial"/>
              </a:rPr>
              <a:t>pojetí Karla Balcara (2005)</a:t>
            </a:r>
          </a:p>
        </p:txBody>
      </p:sp>
    </p:spTree>
    <p:extLst>
      <p:ext uri="{BB962C8B-B14F-4D97-AF65-F5344CB8AC3E}">
        <p14:creationId xmlns:p14="http://schemas.microsoft.com/office/powerpoint/2010/main" val="4053477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F8BCB-750C-4CA3-8E3F-F4B9F96D5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02454"/>
            <a:ext cx="9720072" cy="1499616"/>
          </a:xfrm>
        </p:spPr>
        <p:txBody>
          <a:bodyPr/>
          <a:lstStyle/>
          <a:p>
            <a:r>
              <a:rPr lang="cs-CZ" dirty="0">
                <a:cs typeface="Calibri Light"/>
              </a:rPr>
              <a:t>MĚŘENÍ Subjektivní </a:t>
            </a:r>
            <a:r>
              <a:rPr lang="cs-CZ" dirty="0" err="1">
                <a:cs typeface="Calibri Light"/>
              </a:rPr>
              <a:t>kvalitY</a:t>
            </a:r>
            <a:r>
              <a:rPr lang="cs-CZ" dirty="0">
                <a:cs typeface="Calibri Light"/>
              </a:rPr>
              <a:t> života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357072-2B7A-4880-897A-8473008E6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2070"/>
            <a:ext cx="11094720" cy="4753476"/>
          </a:xfrm>
        </p:spPr>
        <p:txBody>
          <a:bodyPr vert="horz" lIns="0" tIns="45720" rIns="0" bIns="45720" rtlCol="0" anchor="t">
            <a:normAutofit fontScale="25000" lnSpcReduction="20000"/>
          </a:bodyPr>
          <a:lstStyle/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Metoda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SEIQoL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= </a:t>
            </a:r>
            <a:r>
              <a:rPr lang="cs-CZ" sz="9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chedule 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for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E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valuation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of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I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ndividual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Q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uality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o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f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9600" b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L</a:t>
            </a:r>
            <a:r>
              <a:rPr lang="cs-CZ" sz="96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ife</a:t>
            </a:r>
            <a:endParaRPr lang="cs-CZ" sz="96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Křivohlavý (2001, s. 243): </a:t>
            </a:r>
            <a:r>
              <a:rPr lang="cs-CZ" sz="8000" i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„subjektivní přístup k chápání pojmu kvality života, </a:t>
            </a:r>
            <a:r>
              <a:rPr lang="cs-CZ" sz="8000" i="1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jehoţ</a:t>
            </a:r>
            <a:r>
              <a:rPr lang="cs-CZ" sz="8000" i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pojetí konkrétním jedincem je dáno jeho vlastním systémem hodnot. Jsou respektovány ty aspekty života, které jsou pro daného člověka významné.“</a:t>
            </a:r>
          </a:p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Kvalita života jako jeho </a:t>
            </a:r>
            <a:r>
              <a:rPr lang="cs-CZ" sz="9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smysluplné naplnění</a:t>
            </a:r>
          </a:p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Pro měření kvality života jedinec vybere </a:t>
            </a:r>
            <a:r>
              <a:rPr lang="cs-CZ" sz="9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pět životních cílů, 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u kterých se zjišťuje</a:t>
            </a:r>
            <a:r>
              <a:rPr lang="cs-CZ" sz="9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 míra uspokojení</a:t>
            </a:r>
            <a:r>
              <a:rPr lang="cs-CZ" sz="96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 a dosahování cíle </a:t>
            </a:r>
          </a:p>
          <a:p>
            <a:pPr marL="0" indent="0">
              <a:lnSpc>
                <a:spcPct val="120000"/>
              </a:lnSpc>
              <a:buNone/>
            </a:pPr>
            <a:endParaRPr lang="cs-CZ" sz="96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9600" b="1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Další metody měření kvality života		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APACHE II		           SQUALA</a:t>
            </a:r>
            <a:b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</a:b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						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Spitzer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Quality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of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Live Index        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Index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kvality života</a:t>
            </a:r>
            <a:b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</a:b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						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Life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Satisfactory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</a:t>
            </a:r>
            <a:r>
              <a:rPr lang="cs-CZ" sz="80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Scale</a:t>
            </a:r>
            <a:r>
              <a:rPr lang="cs-CZ" sz="8000" dirty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 	           MANSA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  <a:p>
            <a:pPr>
              <a:lnSpc>
                <a:spcPct val="120000"/>
              </a:lnSpc>
              <a:buFont typeface="Arial" panose="020F0502020204030204" pitchFamily="34" charset="0"/>
              <a:buChar char="•"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60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7C1E2-6097-45C1-B280-D468D01D1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Hodnoty, hodnotová orientace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57A3F-3F80-4193-B9D9-ED7E03B16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58" y="1941444"/>
            <a:ext cx="10492011" cy="49165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Hodnoty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reprezentují přesvědčení o dobrém či prospěšném, ale také o nežádoucím nebo špatném, které usměrňují individuální nebo skupinovou aktivitu</a:t>
            </a: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tvoří stabilní trvalou stavbu osobnosti, významnou pro individuální, historickou a sociální realizaci člověka ( </a:t>
            </a:r>
            <a:r>
              <a:rPr lang="cs-CZ" dirty="0" err="1"/>
              <a:t>Cakirpaloglu</a:t>
            </a:r>
            <a:r>
              <a:rPr lang="cs-CZ" dirty="0"/>
              <a:t>, 2004)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Blízké pojmy</a:t>
            </a:r>
          </a:p>
          <a:p>
            <a:pPr marL="0" indent="0">
              <a:buNone/>
            </a:pPr>
            <a:r>
              <a:rPr lang="cs-CZ" dirty="0"/>
              <a:t>Etika, morálka, potřeba, hodnocení, motivace…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Hodnoty ovlivňují chování – vnitřní morální systém</a:t>
            </a:r>
            <a:br>
              <a:rPr lang="cs-CZ" dirty="0"/>
            </a:br>
            <a:r>
              <a:rPr lang="cs-CZ" dirty="0"/>
              <a:t>Nemorální chování je regulováno dvěma typy sankcí: </a:t>
            </a:r>
            <a:br>
              <a:rPr lang="cs-CZ" dirty="0"/>
            </a:br>
            <a:r>
              <a:rPr lang="cs-CZ" dirty="0"/>
              <a:t>1. sociálními sankcemi – normy společnosti, očekávání druhých lidí</a:t>
            </a:r>
            <a:br>
              <a:rPr lang="cs-CZ" dirty="0"/>
            </a:br>
            <a:r>
              <a:rPr lang="cs-CZ" dirty="0"/>
              <a:t>2. interiorizovanými </a:t>
            </a:r>
            <a:r>
              <a:rPr lang="cs-CZ" dirty="0" err="1"/>
              <a:t>sebesankcemi</a:t>
            </a:r>
            <a:r>
              <a:rPr lang="cs-CZ" dirty="0"/>
              <a:t> – udržení sebeúcty</a:t>
            </a:r>
          </a:p>
        </p:txBody>
      </p:sp>
    </p:spTree>
    <p:extLst>
      <p:ext uri="{BB962C8B-B14F-4D97-AF65-F5344CB8AC3E}">
        <p14:creationId xmlns:p14="http://schemas.microsoft.com/office/powerpoint/2010/main" val="217559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B1F6D-019B-4A96-B361-21E0419A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54" y="132236"/>
            <a:ext cx="9720072" cy="1499616"/>
          </a:xfrm>
        </p:spPr>
        <p:txBody>
          <a:bodyPr/>
          <a:lstStyle/>
          <a:p>
            <a:r>
              <a:rPr lang="cs-CZ" b="1" dirty="0" err="1">
                <a:cs typeface="Calibri Light"/>
              </a:rPr>
              <a:t>Well-being</a:t>
            </a:r>
            <a:endParaRPr lang="cs-CZ" b="1" dirty="0" err="1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A76C02-C9B9-4387-868E-8A266A74D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364567"/>
            <a:ext cx="10919343" cy="5613008"/>
          </a:xfrm>
        </p:spPr>
        <p:txBody>
          <a:bodyPr vert="horz" lIns="0" tIns="45720" rIns="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dirty="0">
                <a:cs typeface="Calibri"/>
              </a:rPr>
              <a:t>2 složky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Emoční - souhrn nálad, emocí a afektů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 Kognitivní - vědomé hodnocení vlastního života</a:t>
            </a:r>
          </a:p>
          <a:p>
            <a:pPr marL="0" indent="0">
              <a:buNone/>
            </a:pPr>
            <a:endParaRPr lang="cs-CZ" sz="2800" dirty="0">
              <a:cs typeface="Calibri"/>
            </a:endParaRPr>
          </a:p>
          <a:p>
            <a:pPr marL="0" indent="0">
              <a:buNone/>
            </a:pPr>
            <a:r>
              <a:rPr lang="cs-CZ" sz="2800" b="1" dirty="0">
                <a:cs typeface="Calibri"/>
              </a:rPr>
              <a:t>Subjektivní </a:t>
            </a:r>
            <a:r>
              <a:rPr lang="cs-CZ" sz="2800" b="1" dirty="0" err="1">
                <a:cs typeface="Calibri"/>
              </a:rPr>
              <a:t>well-being</a:t>
            </a:r>
            <a:endParaRPr lang="cs-CZ" sz="2800" b="1" dirty="0"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dlouhodobý, přetrvávající stav, ve kterém je reflektována spokojenost člověka s vlastním životem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zahrnuje: kognitivní procesy, emocionální zkušenosti, chování vedoucí k cíli, časová perspektiva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determinanty: dědičnost, osobnost, změnitelnost životních podmínek a přístup k informacím</a:t>
            </a:r>
          </a:p>
          <a:p>
            <a:pPr marL="0" indent="0">
              <a:buNone/>
            </a:pPr>
            <a:endParaRPr lang="cs-CZ" sz="2800" dirty="0">
              <a:cs typeface="Calibri"/>
            </a:endParaRPr>
          </a:p>
          <a:p>
            <a:pPr marL="0" indent="0">
              <a:buNone/>
            </a:pPr>
            <a:r>
              <a:rPr lang="cs-CZ" sz="2800" b="1" dirty="0">
                <a:cs typeface="Calibri"/>
              </a:rPr>
              <a:t>Psychologický </a:t>
            </a:r>
            <a:r>
              <a:rPr lang="cs-CZ" sz="2800" b="1" dirty="0" err="1">
                <a:cs typeface="Calibri"/>
              </a:rPr>
              <a:t>well-being</a:t>
            </a:r>
            <a:endParaRPr lang="cs-CZ" sz="2800" b="1" dirty="0"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založen na formulacích lidského rozvoje a existencionálních životních krizích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dirty="0">
                <a:cs typeface="Calibri"/>
              </a:rPr>
              <a:t> </a:t>
            </a:r>
            <a:r>
              <a:rPr lang="cs-CZ" sz="2800" dirty="0" err="1">
                <a:cs typeface="Calibri"/>
              </a:rPr>
              <a:t>Erickson</a:t>
            </a:r>
            <a:r>
              <a:rPr lang="cs-CZ" sz="2800" dirty="0">
                <a:cs typeface="Calibri"/>
              </a:rPr>
              <a:t> (růst a vývoj člověka), </a:t>
            </a:r>
            <a:r>
              <a:rPr lang="cs-CZ" sz="2800" dirty="0" err="1">
                <a:cs typeface="Calibri"/>
              </a:rPr>
              <a:t>Maslow</a:t>
            </a:r>
            <a:r>
              <a:rPr lang="cs-CZ" sz="2800" dirty="0">
                <a:cs typeface="Calibri"/>
              </a:rPr>
              <a:t> (sebeaktualizace), </a:t>
            </a:r>
            <a:r>
              <a:rPr lang="cs-CZ" sz="2800" dirty="0" err="1">
                <a:cs typeface="Calibri"/>
              </a:rPr>
              <a:t>Allport</a:t>
            </a:r>
            <a:r>
              <a:rPr lang="cs-CZ" sz="2800" dirty="0">
                <a:cs typeface="Calibri"/>
              </a:rPr>
              <a:t> (zralost), Jung (individuace)</a:t>
            </a:r>
          </a:p>
        </p:txBody>
      </p:sp>
    </p:spTree>
    <p:extLst>
      <p:ext uri="{BB962C8B-B14F-4D97-AF65-F5344CB8AC3E}">
        <p14:creationId xmlns:p14="http://schemas.microsoft.com/office/powerpoint/2010/main" val="2796433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E9E7E-590F-47A2-9816-D4B51C6F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0530" cy="1499616"/>
          </a:xfrm>
        </p:spPr>
        <p:txBody>
          <a:bodyPr/>
          <a:lstStyle/>
          <a:p>
            <a:r>
              <a:rPr lang="cs-CZ" dirty="0"/>
              <a:t>Model kvality života podle </a:t>
            </a:r>
            <a:r>
              <a:rPr lang="cs-CZ" dirty="0" err="1"/>
              <a:t>Veenhoven</a:t>
            </a:r>
            <a:r>
              <a:rPr lang="cs-CZ" dirty="0"/>
              <a:t> (2000)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C283D19-BD67-4420-BB72-BDD5AFCED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422901"/>
              </p:ext>
            </p:extLst>
          </p:nvPr>
        </p:nvGraphicFramePr>
        <p:xfrm>
          <a:off x="1023938" y="2285999"/>
          <a:ext cx="9720261" cy="3903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3437585010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326069796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1276212035"/>
                    </a:ext>
                  </a:extLst>
                </a:gridCol>
              </a:tblGrid>
              <a:tr h="1586805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VNĚJŠÍ KVALITY ŽIVOTA (PROSTŘEDÍ)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VNITŘNÍ KVALITY ŽIVOTA (JEDINEC)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006507"/>
                  </a:ext>
                </a:extLst>
              </a:tr>
              <a:tr h="91933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ŽIVOTNÍ ŠANCE, PŘÍLEŽITOSTI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Vhodnost prostředí pro život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Životaschopnost jedince, dispozice, </a:t>
                      </a:r>
                      <a:r>
                        <a:rPr lang="cs-CZ" sz="28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resiliance</a:t>
                      </a:r>
                      <a:endParaRPr lang="cs-CZ" sz="28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607654"/>
                  </a:ext>
                </a:extLst>
              </a:tr>
              <a:tr h="919339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VÝSLEDKY ŽIVOTA, PODOBA ŽIVOTA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Užitečnost života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Porozumění vlastnímu životu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20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057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873BC-9EB9-4753-889C-292242368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51E8F-38D5-4A4D-87D5-F7D4F02B4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Připomínám úkol k hodnotám (dotazník hodnot, aktivita na hodnoty, srovnání)</a:t>
            </a:r>
          </a:p>
          <a:p>
            <a:endParaRPr lang="cs-CZ" dirty="0"/>
          </a:p>
          <a:p>
            <a:r>
              <a:rPr lang="cs-CZ" dirty="0"/>
              <a:t>Vyzkoušejte si dotazníky kvality života (</a:t>
            </a:r>
            <a:r>
              <a:rPr lang="cs-CZ" dirty="0" err="1"/>
              <a:t>Moodle</a:t>
            </a:r>
            <a:r>
              <a:rPr lang="cs-CZ" dirty="0"/>
              <a:t>).</a:t>
            </a:r>
          </a:p>
          <a:p>
            <a:r>
              <a:rPr lang="cs-CZ" dirty="0"/>
              <a:t>Zamyslete se nad vztahem těchto nástrojů a nástrojů na měření hodnot. </a:t>
            </a:r>
          </a:p>
          <a:p>
            <a:endParaRPr lang="cs-CZ" dirty="0"/>
          </a:p>
          <a:p>
            <a:r>
              <a:rPr lang="cs-CZ" dirty="0"/>
              <a:t>Jak souvisí kvalita života s psychologickou praxí?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18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9902E-8012-4341-AD3B-1A6DCC69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13129"/>
            <a:ext cx="9720072" cy="1499616"/>
          </a:xfrm>
        </p:spPr>
        <p:txBody>
          <a:bodyPr/>
          <a:lstStyle/>
          <a:p>
            <a:r>
              <a:rPr lang="cs-CZ" b="1" dirty="0" err="1"/>
              <a:t>Milton</a:t>
            </a:r>
            <a:r>
              <a:rPr lang="cs-CZ" b="1" dirty="0"/>
              <a:t> </a:t>
            </a:r>
            <a:r>
              <a:rPr lang="cs-CZ" b="1" dirty="0" err="1"/>
              <a:t>rokeach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718E0-38E6-4A3E-B20E-615FD2E7E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8741"/>
            <a:ext cx="10758141" cy="4390619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Hodnoty = </a:t>
            </a:r>
            <a:r>
              <a:rPr lang="cs-CZ" sz="2600" i="1" dirty="0"/>
              <a:t>„trvalé přesvědčení o tom, že specifický způsob jednání nebo cílového stavu existence je osobně i společensky výhodnější než opačný či protilehlý způsob jednání nebo cílový stav existence“   </a:t>
            </a:r>
            <a:r>
              <a:rPr lang="cs-CZ" i="1" dirty="0"/>
              <a:t>(</a:t>
            </a:r>
            <a:r>
              <a:rPr lang="cs-CZ" i="1" dirty="0" err="1"/>
              <a:t>Rokeach</a:t>
            </a:r>
            <a:r>
              <a:rPr lang="cs-CZ" i="1" dirty="0"/>
              <a:t>, 1973, s. 70)</a:t>
            </a:r>
          </a:p>
          <a:p>
            <a:endParaRPr lang="cs-CZ" sz="2400" dirty="0"/>
          </a:p>
          <a:p>
            <a:r>
              <a:rPr lang="cs-CZ" sz="2400" b="1" dirty="0"/>
              <a:t>Složky hodnot: </a:t>
            </a:r>
            <a:r>
              <a:rPr lang="cs-CZ" sz="2400" dirty="0"/>
              <a:t>	- kognitivní</a:t>
            </a:r>
            <a:br>
              <a:rPr lang="cs-CZ" sz="2400" dirty="0"/>
            </a:br>
            <a:r>
              <a:rPr lang="cs-CZ" sz="2400" dirty="0"/>
              <a:t>			- afektivní</a:t>
            </a:r>
            <a:br>
              <a:rPr lang="cs-CZ" sz="2400" dirty="0"/>
            </a:br>
            <a:r>
              <a:rPr lang="cs-CZ" sz="2400" dirty="0"/>
              <a:t>			- behaviorální</a:t>
            </a:r>
          </a:p>
          <a:p>
            <a:endParaRPr lang="cs-CZ" sz="2400" dirty="0"/>
          </a:p>
          <a:p>
            <a:r>
              <a:rPr lang="cs-CZ" sz="2400" b="1" dirty="0"/>
              <a:t>Typy hodnot: </a:t>
            </a:r>
          </a:p>
          <a:p>
            <a:r>
              <a:rPr lang="cs-CZ" sz="2400" dirty="0"/>
              <a:t>- cílové hodnoty </a:t>
            </a:r>
          </a:p>
          <a:p>
            <a:r>
              <a:rPr lang="cs-CZ" sz="2400" dirty="0"/>
              <a:t>- instrumentální hodnoty</a:t>
            </a:r>
          </a:p>
        </p:txBody>
      </p:sp>
    </p:spTree>
    <p:extLst>
      <p:ext uri="{BB962C8B-B14F-4D97-AF65-F5344CB8AC3E}">
        <p14:creationId xmlns:p14="http://schemas.microsoft.com/office/powerpoint/2010/main" val="409107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The</a:t>
            </a:r>
            <a:r>
              <a:rPr lang="cs-CZ" sz="3600" b="1" dirty="0"/>
              <a:t> </a:t>
            </a:r>
            <a:r>
              <a:rPr lang="cs-CZ" sz="3600" b="1" dirty="0" err="1"/>
              <a:t>Rokeach</a:t>
            </a:r>
            <a:r>
              <a:rPr lang="cs-CZ" sz="3600" b="1" dirty="0"/>
              <a:t> </a:t>
            </a:r>
            <a:r>
              <a:rPr lang="cs-CZ" sz="3600" b="1" dirty="0" err="1"/>
              <a:t>Value</a:t>
            </a:r>
            <a:r>
              <a:rPr lang="cs-CZ" sz="3600" b="1" dirty="0"/>
              <a:t> </a:t>
            </a:r>
            <a:r>
              <a:rPr lang="cs-CZ" sz="3600" b="1" dirty="0" err="1"/>
              <a:t>Survey</a:t>
            </a:r>
            <a:r>
              <a:rPr lang="cs-CZ" sz="3600" b="1" dirty="0"/>
              <a:t> (RVS)</a:t>
            </a:r>
            <a:endParaRPr lang="cs-CZ" sz="6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1843789"/>
            <a:ext cx="5691466" cy="4976735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Hodnoty cílové </a:t>
            </a:r>
          </a:p>
          <a:p>
            <a:r>
              <a:rPr lang="cs-CZ" dirty="0"/>
              <a:t>moudrost (zralé chápání života) </a:t>
            </a:r>
            <a:br>
              <a:rPr lang="cs-CZ" dirty="0"/>
            </a:br>
            <a:r>
              <a:rPr lang="cs-CZ" dirty="0"/>
              <a:t>národní bezpečnost (ochrana před útokem) </a:t>
            </a:r>
            <a:br>
              <a:rPr lang="cs-CZ" dirty="0"/>
            </a:br>
            <a:r>
              <a:rPr lang="cs-CZ" dirty="0"/>
              <a:t>opravdové přátelství (blízkost druhého) </a:t>
            </a:r>
            <a:br>
              <a:rPr lang="cs-CZ" dirty="0"/>
            </a:br>
            <a:r>
              <a:rPr lang="cs-CZ" dirty="0"/>
              <a:t>pohodlný život (život v blahobytu) </a:t>
            </a:r>
            <a:br>
              <a:rPr lang="cs-CZ" dirty="0"/>
            </a:br>
            <a:r>
              <a:rPr lang="cs-CZ" dirty="0"/>
              <a:t>potěšení (radostný, poklidný život) </a:t>
            </a:r>
            <a:br>
              <a:rPr lang="cs-CZ" dirty="0"/>
            </a:br>
            <a:r>
              <a:rPr lang="cs-CZ" dirty="0"/>
              <a:t>rodinné bezpečí (péče o milované osoby) </a:t>
            </a:r>
            <a:br>
              <a:rPr lang="cs-CZ" dirty="0"/>
            </a:br>
            <a:r>
              <a:rPr lang="cs-CZ" dirty="0"/>
              <a:t>rovnost (bratrství a rovné šance pro všechny) </a:t>
            </a:r>
            <a:br>
              <a:rPr lang="cs-CZ" dirty="0"/>
            </a:br>
            <a:r>
              <a:rPr lang="cs-CZ" dirty="0"/>
              <a:t>sebeúcta (vážit si sebe sama) </a:t>
            </a:r>
            <a:br>
              <a:rPr lang="cs-CZ" dirty="0"/>
            </a:br>
            <a:r>
              <a:rPr lang="cs-CZ" dirty="0"/>
              <a:t>smysl pro plnění úkolů (být přínosem) </a:t>
            </a:r>
            <a:br>
              <a:rPr lang="cs-CZ" dirty="0"/>
            </a:br>
            <a:r>
              <a:rPr lang="cs-CZ" dirty="0"/>
              <a:t>spása (věčný život) </a:t>
            </a:r>
            <a:br>
              <a:rPr lang="cs-CZ" dirty="0"/>
            </a:br>
            <a:r>
              <a:rPr lang="cs-CZ" dirty="0"/>
              <a:t>společenské uznání (respekt, obdiv) </a:t>
            </a:r>
            <a:br>
              <a:rPr lang="cs-CZ" dirty="0"/>
            </a:br>
            <a:r>
              <a:rPr lang="cs-CZ" dirty="0"/>
              <a:t>svět krásy (krása přírody a umění) </a:t>
            </a:r>
            <a:br>
              <a:rPr lang="cs-CZ" dirty="0"/>
            </a:br>
            <a:r>
              <a:rPr lang="cs-CZ" dirty="0"/>
              <a:t>svět v míru (bez válek a konfliktů) </a:t>
            </a:r>
            <a:br>
              <a:rPr lang="cs-CZ" dirty="0"/>
            </a:br>
            <a:r>
              <a:rPr lang="cs-CZ" dirty="0"/>
              <a:t>svoboda (nezávislost, svobodná volba) </a:t>
            </a:r>
            <a:br>
              <a:rPr lang="cs-CZ" dirty="0"/>
            </a:br>
            <a:r>
              <a:rPr lang="cs-CZ" dirty="0"/>
              <a:t>štěstí (uspokojení)</a:t>
            </a:r>
            <a:br>
              <a:rPr lang="cs-CZ" dirty="0"/>
            </a:br>
            <a:r>
              <a:rPr lang="cs-CZ" dirty="0"/>
              <a:t>vnitřní harmonie (nepřítomnost vnitřního konfliktu) </a:t>
            </a:r>
            <a:br>
              <a:rPr lang="cs-CZ" dirty="0"/>
            </a:br>
            <a:r>
              <a:rPr lang="cs-CZ" dirty="0"/>
              <a:t>vyzrálá láska (sexuální a duševní blízkost) </a:t>
            </a:r>
            <a:br>
              <a:rPr lang="cs-CZ" dirty="0"/>
            </a:br>
            <a:r>
              <a:rPr lang="cs-CZ" dirty="0"/>
              <a:t>vzrušující život (aktivní život plný podnětů)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910466" y="1843790"/>
            <a:ext cx="5281534" cy="4976736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Hodnoty instrumentální</a:t>
            </a:r>
          </a:p>
          <a:p>
            <a:r>
              <a:rPr lang="cs-CZ" dirty="0"/>
              <a:t>ctižádostivý (tvrdě pracující, ambiciózní) </a:t>
            </a:r>
            <a:br>
              <a:rPr lang="cs-CZ" dirty="0"/>
            </a:br>
            <a:r>
              <a:rPr lang="cs-CZ" dirty="0"/>
              <a:t>čestný (upřímný, pravdomluvný) </a:t>
            </a:r>
            <a:br>
              <a:rPr lang="cs-CZ" dirty="0"/>
            </a:br>
            <a:r>
              <a:rPr lang="cs-CZ" dirty="0"/>
              <a:t>čistý (upravený, pořádný) </a:t>
            </a:r>
            <a:br>
              <a:rPr lang="cs-CZ" dirty="0"/>
            </a:br>
            <a:r>
              <a:rPr lang="cs-CZ" dirty="0"/>
              <a:t>intelektuální (inteligentní, přemýšlivý) </a:t>
            </a:r>
            <a:br>
              <a:rPr lang="cs-CZ" dirty="0"/>
            </a:br>
            <a:r>
              <a:rPr lang="cs-CZ" dirty="0"/>
              <a:t>logický (důsledný, racionální) </a:t>
            </a:r>
            <a:br>
              <a:rPr lang="cs-CZ" dirty="0"/>
            </a:br>
            <a:r>
              <a:rPr lang="cs-CZ" dirty="0"/>
              <a:t>milující (citový, něžný) </a:t>
            </a:r>
            <a:br>
              <a:rPr lang="cs-CZ" dirty="0"/>
            </a:br>
            <a:r>
              <a:rPr lang="cs-CZ" dirty="0"/>
              <a:t>nápaditý (tvořivý) </a:t>
            </a:r>
            <a:br>
              <a:rPr lang="cs-CZ" dirty="0"/>
            </a:br>
            <a:r>
              <a:rPr lang="cs-CZ" dirty="0"/>
              <a:t>nápomocný (přispívající k dobru druhých) </a:t>
            </a:r>
            <a:br>
              <a:rPr lang="cs-CZ" dirty="0"/>
            </a:br>
            <a:r>
              <a:rPr lang="cs-CZ" dirty="0"/>
              <a:t>nezávislý (soběstačný) </a:t>
            </a:r>
            <a:br>
              <a:rPr lang="cs-CZ" dirty="0"/>
            </a:br>
            <a:r>
              <a:rPr lang="cs-CZ" dirty="0"/>
              <a:t>odpouštějící (promíjející) </a:t>
            </a:r>
            <a:br>
              <a:rPr lang="cs-CZ" dirty="0"/>
            </a:br>
            <a:r>
              <a:rPr lang="cs-CZ" dirty="0"/>
              <a:t>odpovědný (seriózní, spolehlivý) </a:t>
            </a:r>
            <a:br>
              <a:rPr lang="cs-CZ" dirty="0"/>
            </a:br>
            <a:r>
              <a:rPr lang="cs-CZ" dirty="0"/>
              <a:t>odvážný (bránící názory druhých) </a:t>
            </a:r>
            <a:br>
              <a:rPr lang="cs-CZ" dirty="0"/>
            </a:br>
            <a:r>
              <a:rPr lang="cs-CZ" dirty="0"/>
              <a:t>poslušný (svědomitý, uctivý) </a:t>
            </a:r>
            <a:br>
              <a:rPr lang="cs-CZ" dirty="0"/>
            </a:br>
            <a:r>
              <a:rPr lang="cs-CZ" dirty="0"/>
              <a:t>schopný (kompetentní, účinný) </a:t>
            </a:r>
            <a:br>
              <a:rPr lang="cs-CZ" dirty="0"/>
            </a:br>
            <a:r>
              <a:rPr lang="cs-CZ" dirty="0"/>
              <a:t>tolerantní (bez předsudků) </a:t>
            </a:r>
            <a:br>
              <a:rPr lang="cs-CZ" dirty="0"/>
            </a:br>
            <a:r>
              <a:rPr lang="cs-CZ" dirty="0"/>
              <a:t>veselý (bezstarostný, radostný) </a:t>
            </a:r>
            <a:br>
              <a:rPr lang="cs-CZ" dirty="0"/>
            </a:br>
            <a:r>
              <a:rPr lang="cs-CZ" dirty="0"/>
              <a:t>ukázněný (umírněný, disciplinovaný) </a:t>
            </a:r>
            <a:br>
              <a:rPr lang="cs-CZ" dirty="0"/>
            </a:br>
            <a:r>
              <a:rPr lang="cs-CZ" dirty="0"/>
              <a:t>zdvořilý (pozorný, způsobný)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14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BB2C4-856D-41E4-9ACF-57579521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zHodnocení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9DB30-D47F-43B1-976D-58B289CEB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084832"/>
            <a:ext cx="10878063" cy="4540820"/>
          </a:xfrm>
        </p:spPr>
        <p:txBody>
          <a:bodyPr>
            <a:normAutofit/>
          </a:bodyPr>
          <a:lstStyle/>
          <a:p>
            <a:r>
              <a:rPr lang="cs-CZ" b="1" dirty="0"/>
              <a:t>výhody </a:t>
            </a:r>
          </a:p>
          <a:p>
            <a:r>
              <a:rPr lang="cs-CZ" dirty="0"/>
              <a:t>- rychlá administrace a srozumitelnost pro respondenty</a:t>
            </a:r>
          </a:p>
          <a:p>
            <a:r>
              <a:rPr lang="cs-CZ" dirty="0"/>
              <a:t>- validita </a:t>
            </a:r>
          </a:p>
          <a:p>
            <a:endParaRPr lang="cs-CZ" dirty="0"/>
          </a:p>
          <a:p>
            <a:r>
              <a:rPr lang="cs-CZ" b="1" dirty="0"/>
              <a:t>nevýhody</a:t>
            </a:r>
          </a:p>
          <a:p>
            <a:r>
              <a:rPr lang="cs-CZ" dirty="0"/>
              <a:t>- pouze hierarchické vztahy mezi jednotlivými hodnotami</a:t>
            </a:r>
          </a:p>
          <a:p>
            <a:r>
              <a:rPr lang="cs-CZ" dirty="0"/>
              <a:t>- absence negativních hodnot </a:t>
            </a:r>
          </a:p>
          <a:p>
            <a:r>
              <a:rPr lang="cs-CZ" dirty="0"/>
              <a:t>- chybějící hodnotové typy (např. </a:t>
            </a:r>
            <a:r>
              <a:rPr lang="cs-CZ" dirty="0" err="1"/>
              <a:t>well-being</a:t>
            </a:r>
            <a:r>
              <a:rPr lang="cs-CZ" dirty="0"/>
              <a:t>, šetrnost, bezstarostnost a individuální práva) </a:t>
            </a:r>
          </a:p>
          <a:p>
            <a:r>
              <a:rPr lang="cs-CZ" dirty="0"/>
              <a:t>- nedostatek empirických podkladů pro exaktní rozlišení terminální a instrumentální hodnoty </a:t>
            </a:r>
          </a:p>
        </p:txBody>
      </p:sp>
    </p:spTree>
    <p:extLst>
      <p:ext uri="{BB962C8B-B14F-4D97-AF65-F5344CB8AC3E}">
        <p14:creationId xmlns:p14="http://schemas.microsoft.com/office/powerpoint/2010/main" val="210752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CAC1E-8517-40C0-8B16-735E5988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5354"/>
            <a:ext cx="9720072" cy="1499616"/>
          </a:xfrm>
        </p:spPr>
        <p:txBody>
          <a:bodyPr/>
          <a:lstStyle/>
          <a:p>
            <a:r>
              <a:rPr lang="cs-CZ" b="1" dirty="0" err="1"/>
              <a:t>Shalom</a:t>
            </a:r>
            <a:r>
              <a:rPr lang="cs-CZ" b="1" dirty="0"/>
              <a:t> h. </a:t>
            </a:r>
            <a:r>
              <a:rPr lang="cs-CZ" b="1" dirty="0" err="1"/>
              <a:t>schwartz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064F7-38DA-4FA1-9FB9-781A4880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03948"/>
            <a:ext cx="10758141" cy="50816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formální charakteristiky společné většině definicí hodnot: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koncepce nebo přesvědčení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týkají se žádoucích konečných stavů nebo žádoucího chování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přesahují (transcendují) specifické situace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řídí selekci nebo evaluaci chování a událostí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jsou seřazeny do pořadí podle relativní důležitosti</a:t>
            </a:r>
          </a:p>
          <a:p>
            <a:pPr marL="0" lvl="0" indent="0">
              <a:buNone/>
            </a:pPr>
            <a:endParaRPr lang="cs-CZ" sz="2400" dirty="0"/>
          </a:p>
          <a:p>
            <a:r>
              <a:rPr lang="cs-CZ" sz="2400" b="1" i="1" dirty="0"/>
              <a:t>„Hodnota je koncepcí </a:t>
            </a:r>
            <a:r>
              <a:rPr lang="cs-CZ" sz="2400" b="1" i="1" dirty="0" err="1"/>
              <a:t>transsituačního</a:t>
            </a:r>
            <a:r>
              <a:rPr lang="cs-CZ" sz="2400" b="1" i="1" dirty="0"/>
              <a:t> CÍLE (terminálního/instrumentálního), který vyjadřuje ZÁJMY jedince (individualistické/kolektivistické/obojí) týkající se určité MOTIVAČNÍ OBLASTI (potěšení/ …/moc) a hodnocené v určitém PÁSMU podle důležitosti (od velmi důležité po nedůležité) coby řídícího principu v jeho životě“ </a:t>
            </a:r>
          </a:p>
          <a:p>
            <a:r>
              <a:rPr lang="cs-CZ" sz="2000" dirty="0"/>
              <a:t>(</a:t>
            </a:r>
            <a:r>
              <a:rPr lang="cs-CZ" sz="2000" dirty="0" err="1"/>
              <a:t>Schwartz</a:t>
            </a:r>
            <a:r>
              <a:rPr lang="cs-CZ" sz="2000" dirty="0"/>
              <a:t> &amp; </a:t>
            </a:r>
            <a:r>
              <a:rPr lang="cs-CZ" sz="2000" dirty="0" err="1"/>
              <a:t>Bilsky</a:t>
            </a:r>
            <a:r>
              <a:rPr lang="cs-CZ" sz="2000" dirty="0"/>
              <a:t>, 1987, s. 553)</a:t>
            </a:r>
          </a:p>
        </p:txBody>
      </p:sp>
    </p:spTree>
    <p:extLst>
      <p:ext uri="{BB962C8B-B14F-4D97-AF65-F5344CB8AC3E}">
        <p14:creationId xmlns:p14="http://schemas.microsoft.com/office/powerpoint/2010/main" val="28077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CAC1E-8517-40C0-8B16-735E5988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5354"/>
            <a:ext cx="9720072" cy="1499616"/>
          </a:xfrm>
        </p:spPr>
        <p:txBody>
          <a:bodyPr/>
          <a:lstStyle/>
          <a:p>
            <a:r>
              <a:rPr lang="cs-CZ" b="1" dirty="0" err="1"/>
              <a:t>Shalom</a:t>
            </a:r>
            <a:r>
              <a:rPr lang="cs-CZ" b="1" dirty="0"/>
              <a:t> h. </a:t>
            </a:r>
            <a:r>
              <a:rPr lang="cs-CZ" b="1" dirty="0" err="1"/>
              <a:t>schwartz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064F7-38DA-4FA1-9FB9-781A4880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03948"/>
            <a:ext cx="10758141" cy="508166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Hodnoty = </a:t>
            </a:r>
            <a:r>
              <a:rPr lang="cs-CZ" b="1" dirty="0"/>
              <a:t>kognitivní reprezentace univerzálních lidských požadavků</a:t>
            </a:r>
            <a:r>
              <a:rPr lang="cs-CZ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biologicky zakotvené potřeby organismu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nutnost koordinace sociálních interakcí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sociálně-institucionální požadavky sloužící skupinovému přežití</a:t>
            </a:r>
          </a:p>
          <a:p>
            <a:endParaRPr lang="cs-CZ" sz="2400" dirty="0"/>
          </a:p>
          <a:p>
            <a:r>
              <a:rPr lang="cs-CZ" sz="2400" dirty="0"/>
              <a:t>hodnoty = systém umožňující predikovat a vysvětlit postoje a chování jako celek</a:t>
            </a:r>
          </a:p>
          <a:p>
            <a:r>
              <a:rPr lang="cs-CZ" sz="2400" dirty="0"/>
              <a:t>postižení univerzálně platných strukturních vztahů mezi hodnotami</a:t>
            </a:r>
          </a:p>
          <a:p>
            <a:endParaRPr lang="cs-CZ" sz="2400" dirty="0"/>
          </a:p>
          <a:p>
            <a:r>
              <a:rPr lang="cs-CZ" sz="2400" dirty="0"/>
              <a:t>první empiricky adekvátně ověřovaný systém</a:t>
            </a:r>
          </a:p>
          <a:p>
            <a:r>
              <a:rPr lang="cs-CZ" sz="2400" dirty="0"/>
              <a:t>diagnostické testy: 	</a:t>
            </a:r>
            <a:r>
              <a:rPr lang="cs-CZ" sz="2400" dirty="0" err="1"/>
              <a:t>Schwartz</a:t>
            </a:r>
            <a:r>
              <a:rPr lang="cs-CZ" sz="2400" dirty="0"/>
              <a:t> </a:t>
            </a:r>
            <a:r>
              <a:rPr lang="cs-CZ" sz="2400" dirty="0" err="1"/>
              <a:t>Value</a:t>
            </a:r>
            <a:r>
              <a:rPr lang="cs-CZ" sz="2400" dirty="0"/>
              <a:t> </a:t>
            </a:r>
            <a:r>
              <a:rPr lang="cs-CZ" sz="2400" dirty="0" err="1"/>
              <a:t>Survey</a:t>
            </a:r>
            <a:r>
              <a:rPr lang="cs-CZ" sz="2400" dirty="0"/>
              <a:t> – SVS (</a:t>
            </a:r>
            <a:r>
              <a:rPr lang="cs-CZ" sz="2400" dirty="0" err="1"/>
              <a:t>Schwartz</a:t>
            </a:r>
            <a:r>
              <a:rPr lang="cs-CZ" sz="2400" dirty="0"/>
              <a:t>, 1992)</a:t>
            </a:r>
            <a:br>
              <a:rPr lang="cs-CZ" sz="2400" dirty="0"/>
            </a:br>
            <a:r>
              <a:rPr lang="cs-CZ" sz="2400" dirty="0"/>
              <a:t>			</a:t>
            </a:r>
            <a:r>
              <a:rPr lang="cs-CZ" sz="2400" dirty="0" err="1"/>
              <a:t>Portrait</a:t>
            </a:r>
            <a:r>
              <a:rPr lang="cs-CZ" sz="2400" dirty="0"/>
              <a:t> </a:t>
            </a:r>
            <a:r>
              <a:rPr lang="cs-CZ" sz="2400" dirty="0" err="1"/>
              <a:t>Values</a:t>
            </a:r>
            <a:r>
              <a:rPr lang="cs-CZ" sz="2400" dirty="0"/>
              <a:t> </a:t>
            </a:r>
            <a:r>
              <a:rPr lang="cs-CZ" sz="2400" dirty="0" err="1"/>
              <a:t>Questionnaire</a:t>
            </a:r>
            <a:r>
              <a:rPr lang="cs-CZ" sz="2400" dirty="0"/>
              <a:t> – PVQ (</a:t>
            </a:r>
            <a:r>
              <a:rPr lang="cs-CZ" sz="2400" dirty="0" err="1"/>
              <a:t>Schwartz</a:t>
            </a:r>
            <a:r>
              <a:rPr lang="cs-CZ" sz="2400" dirty="0"/>
              <a:t>, &amp; Bardi, 2001)</a:t>
            </a:r>
          </a:p>
        </p:txBody>
      </p:sp>
    </p:spTree>
    <p:extLst>
      <p:ext uri="{BB962C8B-B14F-4D97-AF65-F5344CB8AC3E}">
        <p14:creationId xmlns:p14="http://schemas.microsoft.com/office/powerpoint/2010/main" val="160345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2CEC3-6A2D-480E-8A91-14751C7F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Parametry třídění hodnot: </a:t>
            </a:r>
            <a:br>
              <a:rPr lang="cs-CZ" b="1" dirty="0"/>
            </a:br>
            <a:r>
              <a:rPr lang="cs-CZ" dirty="0"/>
              <a:t>Individuální zájmy versus kolektivní zájmy</a:t>
            </a:r>
            <a:br>
              <a:rPr lang="cs-CZ" dirty="0"/>
            </a:br>
            <a:r>
              <a:rPr lang="cs-CZ" dirty="0"/>
              <a:t>Motivační oblasti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5222A-295A-4B86-BF35-801AF79E5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367249"/>
            <a:ext cx="11167872" cy="4490752"/>
          </a:xfrm>
        </p:spPr>
        <p:txBody>
          <a:bodyPr>
            <a:normAutofit fontScale="92500"/>
          </a:bodyPr>
          <a:lstStyle/>
          <a:p>
            <a:pPr lvl="0"/>
            <a:r>
              <a:rPr lang="cs-CZ" sz="1600" b="1" dirty="0"/>
              <a:t>Hédonismus: </a:t>
            </a:r>
            <a:r>
              <a:rPr lang="cs-CZ" sz="1600" dirty="0"/>
              <a:t>příjemnosti a smyslové uspokojení (radost, příjemný život)</a:t>
            </a:r>
          </a:p>
          <a:p>
            <a:pPr lvl="0"/>
            <a:r>
              <a:rPr lang="cs-CZ" sz="1600" b="1" dirty="0"/>
              <a:t>Stimulace: </a:t>
            </a:r>
            <a:r>
              <a:rPr lang="cs-CZ" sz="1600" dirty="0"/>
              <a:t>vzrušení, novost, životní výzvy (kuráž, pestrý život, vzrušující život)</a:t>
            </a:r>
          </a:p>
          <a:p>
            <a:r>
              <a:rPr lang="cs-CZ" sz="1600" b="1" dirty="0"/>
              <a:t>Bezpečí: </a:t>
            </a:r>
            <a:r>
              <a:rPr lang="cs-CZ" sz="1600" dirty="0"/>
              <a:t>bezpečí, harmonie a stabilita ve společnosti, ve vztazích i v sobě samém (zabezpečená rodina, umírněný, chrání “public image”)</a:t>
            </a:r>
          </a:p>
          <a:p>
            <a:r>
              <a:rPr lang="cs-CZ" sz="1600" b="1" dirty="0"/>
              <a:t>Úspěch: </a:t>
            </a:r>
            <a:r>
              <a:rPr lang="cs-CZ" sz="1600" dirty="0"/>
              <a:t>osobní úspěch založený na demonstrování kompetence vzhledem k sociálním standardům (být úspěšný, schopný, ambiciózní, vlivný)</a:t>
            </a:r>
          </a:p>
          <a:p>
            <a:r>
              <a:rPr lang="cs-CZ" sz="1600" b="1" dirty="0"/>
              <a:t>Moc: </a:t>
            </a:r>
            <a:r>
              <a:rPr lang="cs-CZ" sz="1600" dirty="0"/>
              <a:t>sociální status a prestiž, kontrola nebo ovládání lidí a zdrojů (sociální moc, autorita, bohatství)</a:t>
            </a:r>
          </a:p>
          <a:p>
            <a:r>
              <a:rPr lang="cs-CZ" sz="1600" b="1" dirty="0"/>
              <a:t>Sebeurčení: </a:t>
            </a:r>
            <a:r>
              <a:rPr lang="cs-CZ" sz="1600" dirty="0"/>
              <a:t>nezávislé myšlení a aktivity, kreativní, bádající (kreativita, svoboda, nezávislost, zvídavý, volící si vlastní cíle, inteligentní)</a:t>
            </a:r>
          </a:p>
          <a:p>
            <a:r>
              <a:rPr lang="cs-CZ" sz="1600" b="1" dirty="0"/>
              <a:t>Tradice: </a:t>
            </a:r>
            <a:r>
              <a:rPr lang="cs-CZ" sz="1600" dirty="0"/>
              <a:t>respektování a oddanost zvykům a idejím, které zajišťují tradiční kulturu nebo náboženství (skromný, přijímající úděl, ctící tradice)</a:t>
            </a:r>
          </a:p>
          <a:p>
            <a:r>
              <a:rPr lang="cs-CZ" sz="1600" b="1" dirty="0"/>
              <a:t>Konformita: </a:t>
            </a:r>
            <a:r>
              <a:rPr lang="cs-CZ" sz="1600" dirty="0"/>
              <a:t>omezený rádius akcí, sklonů a impulsů, které by mohly znepokojovat nebo poškodit ostatní, a které jsou v rozporu s očekáváními nebo normami (zdvořilost, sebekázeň, úcta k rodičům a starším)</a:t>
            </a:r>
          </a:p>
          <a:p>
            <a:r>
              <a:rPr lang="cs-CZ" sz="1600" b="1" dirty="0"/>
              <a:t>Benevolence: </a:t>
            </a:r>
            <a:r>
              <a:rPr lang="cs-CZ" sz="1600" dirty="0"/>
              <a:t>uchování a zvyšování blaha lidí, se kterými je člověk v častém kontaktu (nápomocný, čestný, odpouštějící, loajální, odpovědný)</a:t>
            </a:r>
          </a:p>
          <a:p>
            <a:r>
              <a:rPr lang="cs-CZ" sz="1600" b="1" dirty="0"/>
              <a:t>Universalismus: </a:t>
            </a:r>
            <a:r>
              <a:rPr lang="cs-CZ" sz="1600" dirty="0"/>
              <a:t>porozumění, úcta, tolerance a péče o dobro všech lidí a celé přírody (velkorysý, spravedlnost, rovnost, mír, ochrana prostředí)</a:t>
            </a:r>
          </a:p>
        </p:txBody>
      </p:sp>
    </p:spTree>
    <p:extLst>
      <p:ext uri="{BB962C8B-B14F-4D97-AF65-F5344CB8AC3E}">
        <p14:creationId xmlns:p14="http://schemas.microsoft.com/office/powerpoint/2010/main" val="7930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Výsledek obrázku pro hodnoty hodnotová orientace psychologie schwart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919" y="974361"/>
            <a:ext cx="7454162" cy="538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2815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11868</TotalTime>
  <Words>2049</Words>
  <Application>Microsoft Office PowerPoint</Application>
  <PresentationFormat>Širokoúhlá obrazovka</PresentationFormat>
  <Paragraphs>205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Tw Cen MT</vt:lpstr>
      <vt:lpstr>Tw Cen MT Condensed</vt:lpstr>
      <vt:lpstr>Wingdings</vt:lpstr>
      <vt:lpstr>Wingdings 2</vt:lpstr>
      <vt:lpstr>Wingdings 3</vt:lpstr>
      <vt:lpstr>HDOfficeLightV0</vt:lpstr>
      <vt:lpstr>1_HDOfficeLightV0</vt:lpstr>
      <vt:lpstr>Integrál</vt:lpstr>
      <vt:lpstr>HODNOTY HODNOTOVÁ ORIENTACE</vt:lpstr>
      <vt:lpstr>Hodnoty, hodnotová orientace</vt:lpstr>
      <vt:lpstr>Milton rokeach</vt:lpstr>
      <vt:lpstr>The Rokeach Value Survey (RVS)</vt:lpstr>
      <vt:lpstr>zHodnocení </vt:lpstr>
      <vt:lpstr>Shalom h. schwartz</vt:lpstr>
      <vt:lpstr>Shalom h. schwartz</vt:lpstr>
      <vt:lpstr>Parametry třídění hodnot:  Individuální zájmy versus kolektivní zájmy Motivační oblasti </vt:lpstr>
      <vt:lpstr>Prezentace aplikace PowerPoint</vt:lpstr>
      <vt:lpstr>Teorie Kulturních hodnot</vt:lpstr>
      <vt:lpstr>Ronald F. Ingelhart HODNOTY A SPOLEČENSKÉ ZMĚNY</vt:lpstr>
      <vt:lpstr>World Values Survey (2010)</vt:lpstr>
      <vt:lpstr>POST / materialismus</vt:lpstr>
      <vt:lpstr>Geerte Hofstede </vt:lpstr>
      <vt:lpstr>KVALITA ŽIVOTA</vt:lpstr>
      <vt:lpstr>Kvalita života</vt:lpstr>
      <vt:lpstr>Dimenze kvality života podle světové zdravotnické organizace</vt:lpstr>
      <vt:lpstr>Kvalita života</vt:lpstr>
      <vt:lpstr>MĚŘENÍ Subjektivní kvalitY života</vt:lpstr>
      <vt:lpstr>Well-being</vt:lpstr>
      <vt:lpstr>Model kvality života podle Veenhoven (2000)</vt:lpstr>
      <vt:lpstr>Úkol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Smetackova</dc:creator>
  <cp:lastModifiedBy>Irena Smetáčková</cp:lastModifiedBy>
  <cp:revision>58</cp:revision>
  <dcterms:created xsi:type="dcterms:W3CDTF">2018-02-27T19:55:33Z</dcterms:created>
  <dcterms:modified xsi:type="dcterms:W3CDTF">2020-05-05T16:10:21Z</dcterms:modified>
</cp:coreProperties>
</file>