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9" r:id="rId7"/>
    <p:sldId id="270" r:id="rId8"/>
    <p:sldId id="263" r:id="rId9"/>
    <p:sldId id="260" r:id="rId10"/>
    <p:sldId id="265" r:id="rId11"/>
    <p:sldId id="264" r:id="rId12"/>
    <p:sldId id="274" r:id="rId13"/>
    <p:sldId id="275" r:id="rId14"/>
    <p:sldId id="266" r:id="rId15"/>
    <p:sldId id="268" r:id="rId16"/>
    <p:sldId id="267" r:id="rId17"/>
    <p:sldId id="271" r:id="rId18"/>
    <p:sldId id="272" r:id="rId19"/>
    <p:sldId id="261" r:id="rId20"/>
    <p:sldId id="27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20. 10. 2020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20. 10. 2020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20. 10. 2020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20. 10. 2020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fer.digilab.nfa.cz/s/w6XJXXGSDiDCPA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cap="all" dirty="0" smtClean="0"/>
              <a:t/>
            </a:r>
            <a:br>
              <a:rPr lang="cs-CZ" b="1" cap="all" dirty="0" smtClean="0"/>
            </a:br>
            <a:r>
              <a:rPr lang="cs-CZ" b="1" cap="all" dirty="0" smtClean="0"/>
              <a:t/>
            </a:r>
            <a:br>
              <a:rPr lang="cs-CZ" b="1" cap="all" dirty="0" smtClean="0"/>
            </a:br>
            <a:r>
              <a:rPr lang="cs-CZ" b="1" cap="all" dirty="0" smtClean="0"/>
              <a:t>Reklama, animace, nadnárodní komunikace a počátky </a:t>
            </a:r>
            <a:r>
              <a:rPr lang="cs-CZ" b="1" cap="all" dirty="0" err="1" smtClean="0"/>
              <a:t>transmediálních</a:t>
            </a:r>
            <a:r>
              <a:rPr lang="cs-CZ" b="1" cap="all" dirty="0" smtClean="0"/>
              <a:t> kampaní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příklad </a:t>
            </a:r>
            <a:r>
              <a:rPr lang="cs-CZ" dirty="0" err="1" smtClean="0"/>
              <a:t>Schichtovy</a:t>
            </a:r>
            <a:r>
              <a:rPr lang="cs-CZ" dirty="0" smtClean="0"/>
              <a:t> továrny </a:t>
            </a:r>
            <a:br>
              <a:rPr lang="cs-CZ" dirty="0" smtClean="0"/>
            </a:br>
            <a:r>
              <a:rPr lang="cs-CZ" dirty="0" smtClean="0"/>
              <a:t>ve 20. a 30. letech 20. století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92696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„V našem státě máme poměrně malý trh. Je slabý početně a reklamní působení je ještě ztěžováno tím, že obyvatelstvo našeho státu mluví různými jazyky, což ovšem není překážka nepřekonatelná, ale přece to znamená v reklamě jistou obtíž.“</a:t>
            </a:r>
          </a:p>
          <a:p>
            <a:endParaRPr lang="cs-CZ" dirty="0" smtClean="0"/>
          </a:p>
          <a:p>
            <a:r>
              <a:rPr lang="cs-CZ" sz="1400" dirty="0" smtClean="0"/>
              <a:t>Jan Brabec, </a:t>
            </a:r>
            <a:r>
              <a:rPr lang="cs-CZ" sz="1400" i="1" dirty="0" smtClean="0"/>
              <a:t>Zásady výnosné obchodní reklamy</a:t>
            </a:r>
            <a:r>
              <a:rPr lang="cs-CZ" sz="1400" dirty="0" smtClean="0"/>
              <a:t> (Praha: Sfinx, 1927).</a:t>
            </a:r>
          </a:p>
          <a:p>
            <a:r>
              <a:rPr lang="cs-CZ" sz="1400" dirty="0" smtClean="0"/>
              <a:t>E. Millerová, Jan Brabec, </a:t>
            </a:r>
            <a:r>
              <a:rPr lang="cs-CZ" sz="1400" i="1" dirty="0" smtClean="0"/>
              <a:t>Působivá reklama a jak ji </a:t>
            </a:r>
            <a:r>
              <a:rPr lang="cs-CZ" sz="1400" i="1" dirty="0" err="1" smtClean="0"/>
              <a:t>psáti</a:t>
            </a:r>
            <a:r>
              <a:rPr lang="cs-CZ" sz="1400" dirty="0" smtClean="0"/>
              <a:t> (Praha: Sfinx, 1929).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= </a:t>
            </a:r>
          </a:p>
          <a:p>
            <a:r>
              <a:rPr lang="cs-CZ" dirty="0" err="1" smtClean="0"/>
              <a:t>Schichtovo</a:t>
            </a:r>
            <a:r>
              <a:rPr lang="cs-CZ" dirty="0" smtClean="0"/>
              <a:t> rozhodnutí homogenizovat nadnárodní trh prostřednictvím standardizované reklamy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VÝZKUM\ANIMACE A REKLAMA\archivy\soa_litomerice_setuza\P1450749.JPG"/>
          <p:cNvPicPr>
            <a:picLocks noChangeAspect="1" noChangeArrowheads="1"/>
          </p:cNvPicPr>
          <p:nvPr/>
        </p:nvPicPr>
        <p:blipFill>
          <a:blip r:embed="rId2" cstate="print"/>
          <a:srcRect l="11269" r="16543" b="6743"/>
          <a:stretch>
            <a:fillRect/>
          </a:stretch>
        </p:blipFill>
        <p:spPr bwMode="auto">
          <a:xfrm>
            <a:off x="827584" y="188640"/>
            <a:ext cx="2887230" cy="3345561"/>
          </a:xfrm>
          <a:prstGeom prst="rect">
            <a:avLst/>
          </a:prstGeom>
          <a:noFill/>
        </p:spPr>
      </p:pic>
      <p:pic>
        <p:nvPicPr>
          <p:cNvPr id="3075" name="Picture 3" descr="D:\VÝZKUM\ANIMACE A REKLAMA\archivy\soa_litomerice_setuza\P1450750.JPG"/>
          <p:cNvPicPr>
            <a:picLocks noChangeAspect="1" noChangeArrowheads="1"/>
          </p:cNvPicPr>
          <p:nvPr/>
        </p:nvPicPr>
        <p:blipFill>
          <a:blip r:embed="rId3" cstate="print"/>
          <a:srcRect l="6397" r="21955" b="6824"/>
          <a:stretch>
            <a:fillRect/>
          </a:stretch>
        </p:blipFill>
        <p:spPr bwMode="auto">
          <a:xfrm>
            <a:off x="5004048" y="260648"/>
            <a:ext cx="3322247" cy="3240360"/>
          </a:xfrm>
          <a:prstGeom prst="rect">
            <a:avLst/>
          </a:prstGeom>
          <a:noFill/>
        </p:spPr>
      </p:pic>
      <p:pic>
        <p:nvPicPr>
          <p:cNvPr id="3076" name="Picture 4" descr="D:\VÝZKUM\ANIMACE A REKLAMA\archivy\soa_litomerice_setuza\P1450751.JPG"/>
          <p:cNvPicPr>
            <a:picLocks noChangeAspect="1" noChangeArrowheads="1"/>
          </p:cNvPicPr>
          <p:nvPr/>
        </p:nvPicPr>
        <p:blipFill>
          <a:blip r:embed="rId4" cstate="print"/>
          <a:srcRect l="14989" t="2057" r="20222" b="13615"/>
          <a:stretch>
            <a:fillRect/>
          </a:stretch>
        </p:blipFill>
        <p:spPr bwMode="auto">
          <a:xfrm>
            <a:off x="2699792" y="3717032"/>
            <a:ext cx="3024336" cy="295232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660232" y="4509120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nadnárodní trh někdejšího </a:t>
            </a:r>
            <a:r>
              <a:rPr lang="cs-CZ" dirty="0" err="1" smtClean="0"/>
              <a:t>Rakouska</a:t>
            </a:r>
            <a:r>
              <a:rPr lang="cs-CZ" dirty="0" smtClean="0"/>
              <a:t>-Uherska</a:t>
            </a:r>
          </a:p>
          <a:p>
            <a:r>
              <a:rPr lang="cs-CZ" dirty="0" smtClean="0"/>
              <a:t>jako dominantní </a:t>
            </a:r>
          </a:p>
          <a:p>
            <a:r>
              <a:rPr lang="cs-CZ" dirty="0" smtClean="0"/>
              <a:t>i ve 20. letech 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764704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DOBOVÉ MYŠLENÍ O REKLAMĚ A PSYCHOLOGIE MASY</a:t>
            </a:r>
          </a:p>
          <a:p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„JEDNOU RANOU DUB NEPADNE“  </a:t>
            </a:r>
          </a:p>
          <a:p>
            <a:r>
              <a:rPr lang="cs-CZ" sz="2400" b="1" dirty="0" smtClean="0"/>
              <a:t>J. BRABEC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=</a:t>
            </a:r>
          </a:p>
          <a:p>
            <a:r>
              <a:rPr lang="cs-CZ" sz="2400" dirty="0" smtClean="0"/>
              <a:t>koncept </a:t>
            </a:r>
            <a:r>
              <a:rPr lang="cs-CZ" sz="2400" dirty="0" smtClean="0"/>
              <a:t>tzv. sériové </a:t>
            </a:r>
            <a:r>
              <a:rPr lang="cs-CZ" sz="2400" dirty="0" smtClean="0"/>
              <a:t>reklamy</a:t>
            </a:r>
          </a:p>
          <a:p>
            <a:endParaRPr lang="cs-CZ" sz="2400" dirty="0" smtClean="0"/>
          </a:p>
          <a:p>
            <a:r>
              <a:rPr lang="cs-CZ" sz="2400" dirty="0" smtClean="0"/>
              <a:t>„každý inzerát je jiný, ale přitom jeden připomíná druhý“</a:t>
            </a:r>
            <a:r>
              <a:rPr lang="cs-CZ" sz="2400" baseline="30000" dirty="0" smtClean="0"/>
              <a:t> </a:t>
            </a:r>
            <a:endParaRPr lang="cs-CZ" sz="2400" baseline="30000" dirty="0" smtClean="0"/>
          </a:p>
          <a:p>
            <a:endParaRPr lang="cs-CZ" sz="2400" dirty="0" smtClean="0"/>
          </a:p>
          <a:p>
            <a:r>
              <a:rPr lang="cs-CZ" sz="2400" dirty="0" smtClean="0"/>
              <a:t>dosahovat „kumulativního účinku sériové reklamy“ napříč médii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836712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PROFESIONALIZACE REKLAMY – REKLUB (1927)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PRAHA JAKO KŘIŽOVATKA TVŮRČÍCH A OBCHODNÍCH CEST</a:t>
            </a:r>
          </a:p>
          <a:p>
            <a:endParaRPr lang="cs-CZ" b="1" dirty="0" smtClean="0"/>
          </a:p>
          <a:p>
            <a:r>
              <a:rPr lang="cs-CZ" b="1" dirty="0" err="1" smtClean="0"/>
              <a:t>György</a:t>
            </a:r>
            <a:r>
              <a:rPr lang="cs-CZ" b="1" dirty="0" smtClean="0"/>
              <a:t> </a:t>
            </a:r>
            <a:r>
              <a:rPr lang="cs-CZ" b="1" dirty="0" err="1" smtClean="0"/>
              <a:t>Pál</a:t>
            </a:r>
            <a:r>
              <a:rPr lang="cs-CZ" b="1" dirty="0" smtClean="0"/>
              <a:t>, </a:t>
            </a:r>
            <a:r>
              <a:rPr lang="cs-CZ" b="1" dirty="0" err="1" smtClean="0"/>
              <a:t>Fritz</a:t>
            </a:r>
            <a:r>
              <a:rPr lang="cs-CZ" b="1" dirty="0" smtClean="0"/>
              <a:t> </a:t>
            </a:r>
            <a:r>
              <a:rPr lang="cs-CZ" b="1" dirty="0" err="1" smtClean="0"/>
              <a:t>Pauli</a:t>
            </a:r>
            <a:r>
              <a:rPr lang="cs-CZ" b="1" dirty="0" smtClean="0"/>
              <a:t>, </a:t>
            </a:r>
            <a:r>
              <a:rPr lang="cs-CZ" b="1" dirty="0" err="1" smtClean="0"/>
              <a:t>Desider</a:t>
            </a:r>
            <a:r>
              <a:rPr lang="cs-CZ" b="1" dirty="0" smtClean="0"/>
              <a:t> Gross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20688"/>
            <a:ext cx="799288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ANIMACE A REKLAMA MEZI MECHANIČNEM A MAGIČNEM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dirty="0" smtClean="0"/>
              <a:t>„</a:t>
            </a:r>
            <a:r>
              <a:rPr lang="cs-CZ" dirty="0" err="1" smtClean="0"/>
              <a:t>Solar</a:t>
            </a:r>
            <a:r>
              <a:rPr lang="cs-CZ" dirty="0" smtClean="0"/>
              <a:t> je technik a básník. </a:t>
            </a:r>
            <a:r>
              <a:rPr lang="cs-CZ" dirty="0" err="1" smtClean="0"/>
              <a:t>Solar</a:t>
            </a:r>
            <a:r>
              <a:rPr lang="cs-CZ" dirty="0" smtClean="0"/>
              <a:t> spojil chladný, reálný mozek technika se žhavým srdcem básníka a dynamikou dobrého prodavače. Umí ocenit fakta i cifry a umí je zhodnotit a podat vzletným způsobem, novým, hřejivým slovem, nadšenou myšlenkou.“ </a:t>
            </a:r>
          </a:p>
          <a:p>
            <a:endParaRPr lang="cs-CZ" dirty="0" smtClean="0"/>
          </a:p>
          <a:p>
            <a:r>
              <a:rPr lang="en-US" sz="1400" dirty="0" err="1" smtClean="0"/>
              <a:t>Jiří</a:t>
            </a:r>
            <a:r>
              <a:rPr lang="en-US" sz="1400" dirty="0" smtClean="0"/>
              <a:t> </a:t>
            </a:r>
            <a:r>
              <a:rPr lang="cs-CZ" sz="1400" dirty="0" err="1" smtClean="0"/>
              <a:t>Solar</a:t>
            </a:r>
            <a:r>
              <a:rPr lang="cs-CZ" sz="1400" dirty="0" smtClean="0"/>
              <a:t>, </a:t>
            </a:r>
            <a:r>
              <a:rPr lang="cs-CZ" sz="1400" i="1" dirty="0" smtClean="0"/>
              <a:t>Reklamní příručka</a:t>
            </a:r>
            <a:r>
              <a:rPr lang="cs-CZ" sz="1400" dirty="0" smtClean="0"/>
              <a:t> (Praha: Jiří </a:t>
            </a:r>
            <a:r>
              <a:rPr lang="cs-CZ" sz="1400" dirty="0" err="1" smtClean="0"/>
              <a:t>Solar</a:t>
            </a:r>
            <a:r>
              <a:rPr lang="cs-CZ" sz="1400" dirty="0" smtClean="0"/>
              <a:t>, 1938).</a:t>
            </a:r>
          </a:p>
          <a:p>
            <a:endParaRPr lang="cs-CZ" dirty="0" smtClean="0"/>
          </a:p>
          <a:p>
            <a:r>
              <a:rPr lang="cs-CZ" b="1" dirty="0" smtClean="0"/>
              <a:t>animace jako magická proměna prostřednictvím filmové technologie</a:t>
            </a:r>
          </a:p>
          <a:p>
            <a:r>
              <a:rPr lang="cs-CZ" sz="1400" dirty="0" smtClean="0"/>
              <a:t>viz Tom </a:t>
            </a:r>
            <a:r>
              <a:rPr lang="cs-CZ" sz="1400" dirty="0" err="1" smtClean="0"/>
              <a:t>Gunning</a:t>
            </a:r>
            <a:r>
              <a:rPr lang="cs-CZ" sz="1400" dirty="0" smtClean="0"/>
              <a:t>, “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Transforming</a:t>
            </a:r>
            <a:r>
              <a:rPr lang="cs-CZ" sz="1400" dirty="0" smtClean="0"/>
              <a:t> Image: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Roots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Animation</a:t>
            </a:r>
            <a:r>
              <a:rPr lang="cs-CZ" sz="1400" dirty="0" smtClean="0"/>
              <a:t> in </a:t>
            </a:r>
            <a:r>
              <a:rPr lang="cs-CZ" sz="1400" dirty="0" err="1" smtClean="0"/>
              <a:t>Metamorphosis</a:t>
            </a:r>
            <a:r>
              <a:rPr lang="cs-CZ" sz="1400" dirty="0" smtClean="0"/>
              <a:t> </a:t>
            </a:r>
            <a:r>
              <a:rPr lang="cs-CZ" sz="1400" dirty="0" err="1" smtClean="0"/>
              <a:t>and</a:t>
            </a:r>
            <a:r>
              <a:rPr lang="cs-CZ" sz="1400" dirty="0" smtClean="0"/>
              <a:t> </a:t>
            </a:r>
            <a:r>
              <a:rPr lang="cs-CZ" sz="1400" dirty="0" err="1" smtClean="0"/>
              <a:t>Motion</a:t>
            </a:r>
            <a:r>
              <a:rPr lang="cs-CZ" sz="1400" dirty="0" smtClean="0"/>
              <a:t>,” in: </a:t>
            </a:r>
            <a:r>
              <a:rPr lang="cs-CZ" sz="1400" dirty="0" err="1" smtClean="0"/>
              <a:t>Susanne</a:t>
            </a:r>
            <a:r>
              <a:rPr lang="cs-CZ" sz="1400" dirty="0" smtClean="0"/>
              <a:t> </a:t>
            </a:r>
            <a:r>
              <a:rPr lang="cs-CZ" sz="1400" dirty="0" err="1" smtClean="0"/>
              <a:t>Buchan</a:t>
            </a:r>
            <a:r>
              <a:rPr lang="cs-CZ" sz="1400" dirty="0" smtClean="0"/>
              <a:t> (</a:t>
            </a:r>
            <a:r>
              <a:rPr lang="cs-CZ" sz="1400" dirty="0" err="1" smtClean="0"/>
              <a:t>ed</a:t>
            </a:r>
            <a:r>
              <a:rPr lang="cs-CZ" sz="1400" dirty="0" smtClean="0"/>
              <a:t>.), </a:t>
            </a:r>
            <a:r>
              <a:rPr lang="cs-CZ" sz="1400" i="1" dirty="0" err="1" smtClean="0"/>
              <a:t>Pervasive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Animation</a:t>
            </a:r>
            <a:endParaRPr lang="cs-CZ" sz="1400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cs-CZ" b="1" dirty="0" smtClean="0"/>
              <a:t>antropomorfizace</a:t>
            </a:r>
            <a:r>
              <a:rPr lang="cs-CZ" dirty="0" smtClean="0"/>
              <a:t> inzerovaných, tradičně nepohyblivých produktů</a:t>
            </a:r>
          </a:p>
          <a:p>
            <a:endParaRPr lang="cs-CZ" dirty="0" smtClean="0"/>
          </a:p>
          <a:p>
            <a:r>
              <a:rPr lang="cs-CZ" dirty="0" smtClean="0"/>
              <a:t>„(…) látky v reklamním filmu se samy rozvinují a nabízejí, krabice se bez pomoci samy na sebe kupí ve vysokou věž, chléb se sám krájí a stůl se prostře v liduprázdném pokoji ve tříčtvrtečním aktu“</a:t>
            </a:r>
          </a:p>
          <a:p>
            <a:r>
              <a:rPr lang="cs-CZ" sz="1400" dirty="0" smtClean="0"/>
              <a:t>R. Říha, “Filmové zázraky,” </a:t>
            </a:r>
            <a:r>
              <a:rPr lang="cs-CZ" sz="1400" i="1" dirty="0" err="1" smtClean="0"/>
              <a:t>Kinorevue</a:t>
            </a:r>
            <a:r>
              <a:rPr lang="cs-CZ" sz="1400" dirty="0" smtClean="0"/>
              <a:t> (4. 8. 1937)</a:t>
            </a:r>
          </a:p>
          <a:p>
            <a:endParaRPr lang="cs-CZ" b="1" dirty="0" smtClean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04664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cap="all" dirty="0" smtClean="0"/>
              <a:t>Filmová reklama </a:t>
            </a:r>
            <a:r>
              <a:rPr lang="cs-CZ" sz="3200" b="1" cap="all" dirty="0" err="1" smtClean="0"/>
              <a:t>Schicht</a:t>
            </a:r>
            <a:endParaRPr lang="cs-CZ" sz="3200" b="1" cap="all" dirty="0" smtClean="0"/>
          </a:p>
          <a:p>
            <a:endParaRPr lang="cs-CZ" b="1" dirty="0" smtClean="0"/>
          </a:p>
          <a:p>
            <a:r>
              <a:rPr lang="cs-CZ" b="1" dirty="0" smtClean="0"/>
              <a:t>Kontexty sledování</a:t>
            </a:r>
          </a:p>
          <a:p>
            <a:r>
              <a:rPr lang="cs-CZ" dirty="0" smtClean="0"/>
              <a:t>Kina</a:t>
            </a:r>
          </a:p>
          <a:p>
            <a:r>
              <a:rPr lang="cs-CZ" dirty="0" err="1" smtClean="0"/>
              <a:t>Schichtovy</a:t>
            </a:r>
            <a:r>
              <a:rPr lang="cs-CZ" dirty="0" smtClean="0"/>
              <a:t> přednášky</a:t>
            </a:r>
          </a:p>
          <a:p>
            <a:r>
              <a:rPr lang="cs-CZ" b="1" dirty="0" smtClean="0"/>
              <a:t>		</a:t>
            </a:r>
            <a:r>
              <a:rPr lang="cs-CZ" dirty="0" smtClean="0"/>
              <a:t>v souvislostech moderního vedení domácnosti a obecně 			moderního životního stylu</a:t>
            </a:r>
          </a:p>
        </p:txBody>
      </p:sp>
      <p:pic>
        <p:nvPicPr>
          <p:cNvPr id="3" name="Obrázek 2" descr="hanibal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2958470" cy="2520280"/>
          </a:xfrm>
          <a:prstGeom prst="rect">
            <a:avLst/>
          </a:prstGeom>
        </p:spPr>
      </p:pic>
      <p:pic>
        <p:nvPicPr>
          <p:cNvPr id="4" name="Obrázek 3" descr="hanibal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356992"/>
            <a:ext cx="2952328" cy="2511518"/>
          </a:xfrm>
          <a:prstGeom prst="rect">
            <a:avLst/>
          </a:prstGeom>
        </p:spPr>
      </p:pic>
      <p:pic>
        <p:nvPicPr>
          <p:cNvPr id="5" name="Obrázek 4" descr="hanibal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8489" y="3356992"/>
            <a:ext cx="2975511" cy="254101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594928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Hanibal v pralese, 1932 (</a:t>
            </a:r>
            <a:r>
              <a:rPr lang="cs-CZ" dirty="0" err="1" smtClean="0"/>
              <a:t>Excentric</a:t>
            </a:r>
            <a:r>
              <a:rPr lang="cs-CZ" dirty="0" smtClean="0"/>
              <a:t> Film Berlin)</a:t>
            </a:r>
          </a:p>
          <a:p>
            <a:endParaRPr lang="cs-CZ" dirty="0" smtClean="0"/>
          </a:p>
          <a:p>
            <a:r>
              <a:rPr lang="cs-CZ" dirty="0" smtClean="0"/>
              <a:t>https://www.youtube.com/watch?v=x-DY5YAwp3w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836712"/>
            <a:ext cx="7704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PRODUKTOVÉ POSTAVIČKY</a:t>
            </a:r>
          </a:p>
          <a:p>
            <a:r>
              <a:rPr lang="cs-CZ" dirty="0" smtClean="0"/>
              <a:t>DOBRÁ HOSPODYŇKA</a:t>
            </a:r>
          </a:p>
          <a:p>
            <a:r>
              <a:rPr lang="cs-CZ" b="1" dirty="0" smtClean="0"/>
              <a:t>STRÝČEK BOBY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 descr="fig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7704856" cy="46960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ig 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518400" cy="521716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75656" y="602128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https://www.youtube.com/watch?v=x-DY5YAwp3w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ig 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3" name="Obrázek 2" descr="fig 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3356992"/>
            <a:ext cx="4572000" cy="3501008"/>
          </a:xfrm>
          <a:prstGeom prst="rect">
            <a:avLst/>
          </a:prstGeom>
        </p:spPr>
      </p:pic>
      <p:pic>
        <p:nvPicPr>
          <p:cNvPr id="4" name="Obrázek 3" descr="fig 11.png"/>
          <p:cNvPicPr>
            <a:picLocks noChangeAspect="1"/>
          </p:cNvPicPr>
          <p:nvPr/>
        </p:nvPicPr>
        <p:blipFill>
          <a:blip r:embed="rId4" cstate="print"/>
          <a:srcRect r="5780"/>
          <a:stretch>
            <a:fillRect/>
          </a:stretch>
        </p:blipFill>
        <p:spPr>
          <a:xfrm>
            <a:off x="0" y="3361267"/>
            <a:ext cx="4572000" cy="3496733"/>
          </a:xfrm>
          <a:prstGeom prst="rect">
            <a:avLst/>
          </a:prstGeom>
        </p:spPr>
      </p:pic>
      <p:pic>
        <p:nvPicPr>
          <p:cNvPr id="4098" name="Picture 2" descr="D:\VÝZKUM\ANIMACE A REKLAMA\schicht film obrazky\proměna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"/>
            <a:ext cx="4571999" cy="344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92712"/>
            <a:ext cx="4824536" cy="54647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ÝZKUM\ANIMACE A REKLAMA\schicht film obrazky\kouzelná tužka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12288" cy="706437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059832" y="4725144"/>
            <a:ext cx="60841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KOUZELNÁ TUŽKA / Der </a:t>
            </a:r>
            <a:r>
              <a:rPr lang="cs-CZ" sz="2800" b="1" dirty="0" err="1" smtClean="0"/>
              <a:t>Zauberblau</a:t>
            </a:r>
            <a:endParaRPr lang="cs-CZ" sz="2800" b="1" dirty="0" smtClean="0"/>
          </a:p>
          <a:p>
            <a:r>
              <a:rPr lang="cs-CZ" sz="2800" dirty="0" smtClean="0"/>
              <a:t>Bruno </a:t>
            </a:r>
            <a:r>
              <a:rPr lang="cs-CZ" sz="2800" dirty="0" err="1" smtClean="0"/>
              <a:t>Granass</a:t>
            </a:r>
            <a:r>
              <a:rPr lang="cs-CZ" sz="2800" dirty="0" smtClean="0"/>
              <a:t>, 1925 (</a:t>
            </a:r>
            <a:r>
              <a:rPr lang="cs-CZ" sz="2800" dirty="0" err="1" smtClean="0"/>
              <a:t>Deulig</a:t>
            </a:r>
            <a:r>
              <a:rPr lang="cs-CZ" sz="2800" dirty="0" smtClean="0"/>
              <a:t> Film Berlin)</a:t>
            </a:r>
          </a:p>
          <a:p>
            <a:r>
              <a:rPr lang="cs-CZ" sz="2800" dirty="0" smtClean="0"/>
              <a:t>pro </a:t>
            </a:r>
            <a:r>
              <a:rPr lang="cs-CZ" sz="2800" dirty="0" err="1" smtClean="0"/>
              <a:t>Koh</a:t>
            </a:r>
            <a:r>
              <a:rPr lang="cs-CZ" sz="2800" dirty="0" smtClean="0"/>
              <a:t>-i-</a:t>
            </a:r>
            <a:r>
              <a:rPr lang="cs-CZ" sz="2800" dirty="0" err="1" smtClean="0"/>
              <a:t>noor</a:t>
            </a:r>
            <a:r>
              <a:rPr lang="cs-CZ" sz="2800" dirty="0" smtClean="0"/>
              <a:t>, České Budějovice</a:t>
            </a:r>
          </a:p>
          <a:p>
            <a:r>
              <a:rPr lang="cs-CZ" dirty="0" smtClean="0">
                <a:hlinkClick r:id="rId3"/>
              </a:rPr>
              <a:t>https://transfer.digilab.nfa.cz/s/w6XJXXGSDiDCPAL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908720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Časy ve videu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3600" dirty="0" smtClean="0"/>
              <a:t>Klip-klap 1:04:56</a:t>
            </a:r>
          </a:p>
          <a:p>
            <a:endParaRPr lang="cs-CZ" sz="3600" dirty="0" smtClean="0"/>
          </a:p>
          <a:p>
            <a:r>
              <a:rPr lang="cs-CZ" sz="3600" dirty="0" smtClean="0"/>
              <a:t>Proměna strýčka </a:t>
            </a:r>
            <a:r>
              <a:rPr lang="cs-CZ" sz="3600" dirty="0" err="1" smtClean="0"/>
              <a:t>Bobyho</a:t>
            </a:r>
            <a:r>
              <a:rPr lang="cs-CZ" sz="3600" dirty="0" smtClean="0"/>
              <a:t> 30:20</a:t>
            </a:r>
          </a:p>
          <a:p>
            <a:r>
              <a:rPr lang="cs-CZ" sz="3600" dirty="0" smtClean="0"/>
              <a:t>Strýc Boby podniká cestu aeroplánem 44:10</a:t>
            </a:r>
          </a:p>
          <a:p>
            <a:r>
              <a:rPr lang="cs-CZ" sz="3600" dirty="0" smtClean="0"/>
              <a:t>Vše pro trhanec  1:14:05</a:t>
            </a:r>
            <a:endParaRPr lang="cs-CZ" sz="3600" dirty="0" smtClean="0"/>
          </a:p>
          <a:p>
            <a:endParaRPr lang="cs-CZ" sz="3600" dirty="0" smtClean="0"/>
          </a:p>
          <a:p>
            <a:r>
              <a:rPr lang="cs-CZ" sz="3600" dirty="0" smtClean="0"/>
              <a:t>Bílý jelen  15:11</a:t>
            </a:r>
            <a:endParaRPr lang="cs-CZ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764704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r>
              <a:rPr lang="cs-CZ" sz="2800" b="1" dirty="0" smtClean="0"/>
              <a:t>NADNÁRODNÍ TRH, NADNÁRODNÍ KOMUNIKACE</a:t>
            </a:r>
          </a:p>
          <a:p>
            <a:endParaRPr lang="cs-CZ" sz="2800" b="1" dirty="0" smtClean="0"/>
          </a:p>
          <a:p>
            <a:endParaRPr lang="cs-CZ" sz="2800" b="1" dirty="0" smtClean="0"/>
          </a:p>
          <a:p>
            <a:r>
              <a:rPr lang="cs-CZ" sz="2800" b="1" dirty="0" smtClean="0"/>
              <a:t>SEBEREFLEXE ANIMACE A FILMOVÉHO MÉDIA</a:t>
            </a:r>
          </a:p>
          <a:p>
            <a:r>
              <a:rPr lang="cs-CZ" sz="2800" b="1" dirty="0" smtClean="0"/>
              <a:t>	metafora „neviditelné ruky“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YDLO__DSC1394 kopi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412776"/>
            <a:ext cx="9144000" cy="47817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75656" y="33265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FENOMÉN SCHICHT </a:t>
            </a:r>
            <a:endParaRPr lang="cs-CZ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JTO7973d5_FotoJuditaMatyov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23098"/>
            <a:ext cx="7920880" cy="51657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chicht loutkove divad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7581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etail-nah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511" y="1052736"/>
            <a:ext cx="8972489" cy="48451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c923f05-f702-4ae5-8a38-5f64201487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6940" y="2708920"/>
            <a:ext cx="5527059" cy="4149080"/>
          </a:xfrm>
          <a:prstGeom prst="rect">
            <a:avLst/>
          </a:prstGeom>
        </p:spPr>
      </p:pic>
      <p:pic>
        <p:nvPicPr>
          <p:cNvPr id="2" name="Obrázek 1" descr="44372024-8089-4571-9dfa-ac530ea15562.jpg"/>
          <p:cNvPicPr>
            <a:picLocks noChangeAspect="1"/>
          </p:cNvPicPr>
          <p:nvPr/>
        </p:nvPicPr>
        <p:blipFill>
          <a:blip r:embed="rId3" cstate="print"/>
          <a:srcRect t="16149" b="16001"/>
          <a:stretch>
            <a:fillRect/>
          </a:stretch>
        </p:blipFill>
        <p:spPr>
          <a:xfrm>
            <a:off x="0" y="0"/>
            <a:ext cx="5796136" cy="393266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9512" y="486916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reklamní pohádky, </a:t>
            </a:r>
          </a:p>
          <a:p>
            <a:r>
              <a:rPr lang="cs-CZ" b="1" dirty="0" smtClean="0"/>
              <a:t>kalendáře, letáky</a:t>
            </a:r>
          </a:p>
          <a:p>
            <a:endParaRPr lang="cs-CZ" b="1" dirty="0" smtClean="0"/>
          </a:p>
          <a:p>
            <a:r>
              <a:rPr lang="cs-CZ" b="1" dirty="0" smtClean="0"/>
              <a:t>průnik do spotřebitelovy každodennosti</a:t>
            </a:r>
            <a:endParaRPr lang="cs-CZ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66_jelen-mydlo-cervene-bila.jpg"/>
          <p:cNvPicPr>
            <a:picLocks noChangeAspect="1"/>
          </p:cNvPicPr>
          <p:nvPr/>
        </p:nvPicPr>
        <p:blipFill>
          <a:blip r:embed="rId2" cstate="print"/>
          <a:srcRect l="15302" t="1457" r="10930" b="2360"/>
          <a:stretch>
            <a:fillRect/>
          </a:stretch>
        </p:blipFill>
        <p:spPr>
          <a:xfrm>
            <a:off x="4283968" y="980728"/>
            <a:ext cx="4860032" cy="4752528"/>
          </a:xfrm>
          <a:prstGeom prst="rect">
            <a:avLst/>
          </a:prstGeom>
        </p:spPr>
      </p:pic>
      <p:pic>
        <p:nvPicPr>
          <p:cNvPr id="2050" name="Picture 2" descr="D:\VÝZKUM\ANIMACE A REKLAMA\archivy\soa_litomerice_setuza\P1460062.JPG"/>
          <p:cNvPicPr>
            <a:picLocks noChangeAspect="1" noChangeArrowheads="1"/>
          </p:cNvPicPr>
          <p:nvPr/>
        </p:nvPicPr>
        <p:blipFill>
          <a:blip r:embed="rId3" cstate="print"/>
          <a:srcRect l="12281" t="6514" r="14035" b="9713"/>
          <a:stretch>
            <a:fillRect/>
          </a:stretch>
        </p:blipFill>
        <p:spPr bwMode="auto">
          <a:xfrm>
            <a:off x="971600" y="260648"/>
            <a:ext cx="3743687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282</Words>
  <Application>Microsoft Office PowerPoint</Application>
  <PresentationFormat>Předvádění na obrazovce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  Reklama, animace, nadnárodní komunikace a počátky transmediálních kampaní   příklad Schichtovy továrny  ve 20. a 30. letech 20. století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Lucie Cesalkova</dc:creator>
  <cp:lastModifiedBy>lu</cp:lastModifiedBy>
  <cp:revision>33</cp:revision>
  <dcterms:created xsi:type="dcterms:W3CDTF">2020-10-19T06:56:10Z</dcterms:created>
  <dcterms:modified xsi:type="dcterms:W3CDTF">2020-10-20T20:13:38Z</dcterms:modified>
</cp:coreProperties>
</file>