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6"/>
  </p:notesMasterIdLst>
  <p:sldIdLst>
    <p:sldId id="305" r:id="rId5"/>
    <p:sldId id="298" r:id="rId6"/>
    <p:sldId id="313" r:id="rId7"/>
    <p:sldId id="335" r:id="rId8"/>
    <p:sldId id="337" r:id="rId9"/>
    <p:sldId id="339" r:id="rId10"/>
    <p:sldId id="336" r:id="rId11"/>
    <p:sldId id="319" r:id="rId12"/>
    <p:sldId id="338" r:id="rId13"/>
    <p:sldId id="325" r:id="rId14"/>
    <p:sldId id="330" r:id="rId15"/>
    <p:sldId id="332" r:id="rId16"/>
    <p:sldId id="341" r:id="rId17"/>
    <p:sldId id="340" r:id="rId18"/>
    <p:sldId id="342" r:id="rId19"/>
    <p:sldId id="346" r:id="rId20"/>
    <p:sldId id="343" r:id="rId21"/>
    <p:sldId id="345" r:id="rId22"/>
    <p:sldId id="347" r:id="rId23"/>
    <p:sldId id="259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7AFFF"/>
    <a:srgbClr val="97E4FF"/>
    <a:srgbClr val="99FF33"/>
    <a:srgbClr val="800080"/>
    <a:srgbClr val="CC99FF"/>
    <a:srgbClr val="FFFF66"/>
    <a:srgbClr val="993366"/>
    <a:srgbClr val="0066FF"/>
    <a:srgbClr val="D6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FCDA4-EFC1-48CD-848C-6401DD4E862F}" v="83" dt="2020-06-19T12:49:43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Lehoučková" userId="S::99733330@cuni.cz::0fbf21c3-eef7-48ca-938d-9f4bd1bd73c2" providerId="AD" clId="Web-{69BFCDA4-EFC1-48CD-848C-6401DD4E862F}"/>
    <pc:docChg chg="modSld">
      <pc:chgData name="Zuzana Lehoučková" userId="S::99733330@cuni.cz::0fbf21c3-eef7-48ca-938d-9f4bd1bd73c2" providerId="AD" clId="Web-{69BFCDA4-EFC1-48CD-848C-6401DD4E862F}" dt="2020-06-19T12:49:43.346" v="82" actId="20577"/>
      <pc:docMkLst>
        <pc:docMk/>
      </pc:docMkLst>
      <pc:sldChg chg="modSp">
        <pc:chgData name="Zuzana Lehoučková" userId="S::99733330@cuni.cz::0fbf21c3-eef7-48ca-938d-9f4bd1bd73c2" providerId="AD" clId="Web-{69BFCDA4-EFC1-48CD-848C-6401DD4E862F}" dt="2020-06-19T12:49:43.346" v="81" actId="20577"/>
        <pc:sldMkLst>
          <pc:docMk/>
          <pc:sldMk cId="2933339752" sldId="305"/>
        </pc:sldMkLst>
        <pc:spChg chg="mod">
          <ac:chgData name="Zuzana Lehoučková" userId="S::99733330@cuni.cz::0fbf21c3-eef7-48ca-938d-9f4bd1bd73c2" providerId="AD" clId="Web-{69BFCDA4-EFC1-48CD-848C-6401DD4E862F}" dt="2020-06-19T12:49:43.346" v="81" actId="20577"/>
          <ac:spMkLst>
            <pc:docMk/>
            <pc:sldMk cId="2933339752" sldId="305"/>
            <ac:spMk id="3" creationId="{31CFA41B-FA9C-49E6-8294-390A7CF82C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3368-AA1E-4894-923B-D972A26E3AAD}" type="datetimeFigureOut">
              <a:rPr lang="cs-CZ" smtClean="0"/>
              <a:t>19.06.2020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0EDBE-70D2-46C0-BF93-F1D787171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3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29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30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8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36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74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32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32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5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734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DDC877C-04BA-409C-A463-9B3F836ACE8E}" type="datetimeFigureOut">
              <a:rPr lang="cs-CZ" smtClean="0"/>
              <a:pPr/>
              <a:t>19.06.2020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5738E560-BBFE-47E8-8BA6-7E333031B7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B4417-D3E1-4B90-A1BF-3F1FCD00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558" y="499533"/>
            <a:ext cx="3109494" cy="985251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ÚJOP UK, Veškerá práva vyhrazena © 2020  Interní materiál pro účely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CFA41B-FA9C-49E6-8294-390A7CF8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56" y="1988840"/>
            <a:ext cx="8065294" cy="3307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Stěhujeme se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cs-CZ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ČKZK1 - 17. LEKCE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cs-CZ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Nová gramatika: INSTRUMENTÁL SG.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cs-CZ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Zuzana </a:t>
            </a:r>
            <a:r>
              <a:rPr lang="cs-CZ" sz="1600" b="1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Lehoučková</a:t>
            </a:r>
            <a:r>
              <a:rPr lang="cs-CZ" sz="1600"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(ÚJOP – Albertov), zdroj (pro 4 slidy): Kateřina Hájková</a:t>
            </a:r>
            <a:endParaRPr lang="cs-CZ" sz="1600" b="1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dirty="0">
              <a:solidFill>
                <a:srgbClr val="FFFF99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E3B87A-46D9-4AE4-8F67-D45960DCB48E}"/>
              </a:ext>
            </a:extLst>
          </p:cNvPr>
          <p:cNvSpPr txBox="1"/>
          <p:nvPr/>
        </p:nvSpPr>
        <p:spPr>
          <a:xfrm>
            <a:off x="492918" y="5473005"/>
            <a:ext cx="2638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Studijní středisko Praha-Albertov</a:t>
            </a:r>
          </a:p>
          <a:p>
            <a:r>
              <a:rPr lang="cs-CZ" sz="1400" dirty="0"/>
              <a:t>Albertov 7/3a, 128 00 Praha 2</a:t>
            </a:r>
          </a:p>
          <a:p>
            <a:r>
              <a:rPr lang="cs-CZ" sz="1400" dirty="0"/>
              <a:t>tel.: +420 224 921 015</a:t>
            </a:r>
          </a:p>
          <a:p>
            <a:r>
              <a:rPr lang="cs-CZ" sz="1400" dirty="0"/>
              <a:t>e-mail: albertov@ujop.cuni.cz</a:t>
            </a:r>
          </a:p>
          <a:p>
            <a:r>
              <a:rPr lang="cs-CZ" sz="1400" dirty="0"/>
              <a:t>IČ: 00216208 DIČ: CZ00216208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C806AD9E-D249-43DC-A812-BC5F390F5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9580"/>
            <a:ext cx="4464496" cy="11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9024288-C009-4ED9-A771-99E65ECEF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12182" r="9050" b="10782"/>
          <a:stretch/>
        </p:blipFill>
        <p:spPr>
          <a:xfrm>
            <a:off x="179511" y="1124744"/>
            <a:ext cx="876533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8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adpis 1">
            <a:extLst>
              <a:ext uri="{FF2B5EF4-FFF2-40B4-BE49-F238E27FC236}">
                <a16:creationId xmlns:a16="http://schemas.microsoft.com/office/drawing/2014/main" id="{5C4B79FF-7F01-46AC-A3CF-426DD82C7FC9}"/>
              </a:ext>
            </a:extLst>
          </p:cNvPr>
          <p:cNvSpPr txBox="1">
            <a:spLocks/>
          </p:cNvSpPr>
          <p:nvPr/>
        </p:nvSpPr>
        <p:spPr>
          <a:xfrm>
            <a:off x="0" y="26621"/>
            <a:ext cx="9143999" cy="8412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Prepozice + I: </a:t>
            </a:r>
            <a:r>
              <a:rPr lang="cs-CZ" b="1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</a:t>
            </a:r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je míč    ?</a:t>
            </a:r>
            <a:endParaRPr lang="cs-CZ" dirty="0">
              <a:solidFill>
                <a:srgbClr val="D7AFFF"/>
              </a:solidFill>
            </a:endParaRPr>
          </a:p>
        </p:txBody>
      </p: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98027B62-D432-49A0-85C4-4FDC2E80E039}"/>
              </a:ext>
            </a:extLst>
          </p:cNvPr>
          <p:cNvGrpSpPr/>
          <p:nvPr/>
        </p:nvGrpSpPr>
        <p:grpSpPr>
          <a:xfrm>
            <a:off x="2906702" y="5229200"/>
            <a:ext cx="3227650" cy="1080000"/>
            <a:chOff x="2906702" y="5589360"/>
            <a:chExt cx="3227650" cy="1080000"/>
          </a:xfrm>
        </p:grpSpPr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FA79E3D6-13E4-4A22-B91B-DBC383A663FC}"/>
                </a:ext>
              </a:extLst>
            </p:cNvPr>
            <p:cNvSpPr txBox="1"/>
            <p:nvPr/>
          </p:nvSpPr>
          <p:spPr>
            <a:xfrm>
              <a:off x="2906702" y="5589360"/>
              <a:ext cx="3227650" cy="10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pic>
          <p:nvPicPr>
            <p:cNvPr id="43" name="Obrázek 42">
              <a:extLst>
                <a:ext uri="{FF2B5EF4-FFF2-40B4-BE49-F238E27FC236}">
                  <a16:creationId xmlns:a16="http://schemas.microsoft.com/office/drawing/2014/main" id="{2390DEC4-8954-4701-BDDF-390AFC0A7F8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25"/>
            <a:stretch/>
          </p:blipFill>
          <p:spPr bwMode="auto">
            <a:xfrm>
              <a:off x="3039925" y="5680180"/>
              <a:ext cx="1173277" cy="8659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2F0749D9-F246-4EC5-B408-2A2B1FB843A3}"/>
                </a:ext>
              </a:extLst>
            </p:cNvPr>
            <p:cNvSpPr/>
            <p:nvPr/>
          </p:nvSpPr>
          <p:spPr>
            <a:xfrm>
              <a:off x="4467036" y="6031407"/>
              <a:ext cx="415818" cy="4208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5" name="Obrázek 44" descr="Dining chair - Free Tools and utensils icons">
              <a:extLst>
                <a:ext uri="{FF2B5EF4-FFF2-40B4-BE49-F238E27FC236}">
                  <a16:creationId xmlns:a16="http://schemas.microsoft.com/office/drawing/2014/main" id="{0C33CB1C-404E-4BA9-8FCE-C6EA6FB9E099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8" t="1260" r="34259"/>
            <a:stretch/>
          </p:blipFill>
          <p:spPr bwMode="auto">
            <a:xfrm>
              <a:off x="5254769" y="5644657"/>
              <a:ext cx="641897" cy="93700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B0EDDD9-739A-417C-B2B9-28E38199CEC2}"/>
              </a:ext>
            </a:extLst>
          </p:cNvPr>
          <p:cNvSpPr txBox="1"/>
          <p:nvPr/>
        </p:nvSpPr>
        <p:spPr>
          <a:xfrm>
            <a:off x="5144359" y="3068960"/>
            <a:ext cx="2569603" cy="1509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BF4F964F-C593-45E1-9C68-EDD62990D4A5}"/>
              </a:ext>
            </a:extLst>
          </p:cNvPr>
          <p:cNvSpPr txBox="1"/>
          <p:nvPr/>
        </p:nvSpPr>
        <p:spPr>
          <a:xfrm>
            <a:off x="1475656" y="3068960"/>
            <a:ext cx="2569604" cy="1509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0" name="Obrázek 49">
            <a:extLst>
              <a:ext uri="{FF2B5EF4-FFF2-40B4-BE49-F238E27FC236}">
                <a16:creationId xmlns:a16="http://schemas.microsoft.com/office/drawing/2014/main" id="{DAA94869-383E-40D6-BED8-C46122116C9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5"/>
          <a:stretch/>
        </p:blipFill>
        <p:spPr bwMode="auto">
          <a:xfrm>
            <a:off x="2087276" y="3456712"/>
            <a:ext cx="1173277" cy="865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BBFBFF35-5802-4624-AB23-B9B4685039D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5"/>
          <a:stretch/>
        </p:blipFill>
        <p:spPr bwMode="auto">
          <a:xfrm>
            <a:off x="5842521" y="3456712"/>
            <a:ext cx="1173277" cy="865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Skupina 40">
            <a:extLst>
              <a:ext uri="{FF2B5EF4-FFF2-40B4-BE49-F238E27FC236}">
                <a16:creationId xmlns:a16="http://schemas.microsoft.com/office/drawing/2014/main" id="{E38AF6C0-B48B-4A50-8424-1DDF1EDC9303}"/>
              </a:ext>
            </a:extLst>
          </p:cNvPr>
          <p:cNvGrpSpPr/>
          <p:nvPr/>
        </p:nvGrpSpPr>
        <p:grpSpPr>
          <a:xfrm>
            <a:off x="487995" y="908720"/>
            <a:ext cx="2569604" cy="1509558"/>
            <a:chOff x="256352" y="1052736"/>
            <a:chExt cx="2569604" cy="1509558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5F883EB-3C1C-4CCE-9C3D-3D211AD78382}"/>
                </a:ext>
              </a:extLst>
            </p:cNvPr>
            <p:cNvSpPr txBox="1"/>
            <p:nvPr/>
          </p:nvSpPr>
          <p:spPr>
            <a:xfrm>
              <a:off x="256352" y="1052736"/>
              <a:ext cx="2569604" cy="15095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pic>
          <p:nvPicPr>
            <p:cNvPr id="51" name="Obrázek 50">
              <a:extLst>
                <a:ext uri="{FF2B5EF4-FFF2-40B4-BE49-F238E27FC236}">
                  <a16:creationId xmlns:a16="http://schemas.microsoft.com/office/drawing/2014/main" id="{7C6BB002-8851-493C-A7B2-A0ECA424CDB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25"/>
            <a:stretch/>
          </p:blipFill>
          <p:spPr bwMode="auto">
            <a:xfrm>
              <a:off x="956029" y="1653156"/>
              <a:ext cx="1173277" cy="8659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2994428A-A4A7-49A7-AB85-41CA0B7D5588}"/>
                </a:ext>
              </a:extLst>
            </p:cNvPr>
            <p:cNvSpPr/>
            <p:nvPr/>
          </p:nvSpPr>
          <p:spPr>
            <a:xfrm>
              <a:off x="1333245" y="1081598"/>
              <a:ext cx="415818" cy="4208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988115FD-BD97-4BE9-BA77-0AEE8F47B6DB}"/>
              </a:ext>
            </a:extLst>
          </p:cNvPr>
          <p:cNvGrpSpPr/>
          <p:nvPr/>
        </p:nvGrpSpPr>
        <p:grpSpPr>
          <a:xfrm>
            <a:off x="6134352" y="908720"/>
            <a:ext cx="2569604" cy="1509558"/>
            <a:chOff x="6134352" y="1052736"/>
            <a:chExt cx="2569604" cy="1509558"/>
          </a:xfrm>
        </p:grpSpPr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5D62971A-B1CE-40FA-BD71-F0F6C47A6E54}"/>
                </a:ext>
              </a:extLst>
            </p:cNvPr>
            <p:cNvSpPr txBox="1"/>
            <p:nvPr/>
          </p:nvSpPr>
          <p:spPr>
            <a:xfrm>
              <a:off x="6134352" y="1052736"/>
              <a:ext cx="2569604" cy="15095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pic>
          <p:nvPicPr>
            <p:cNvPr id="53" name="Obrázek 52">
              <a:extLst>
                <a:ext uri="{FF2B5EF4-FFF2-40B4-BE49-F238E27FC236}">
                  <a16:creationId xmlns:a16="http://schemas.microsoft.com/office/drawing/2014/main" id="{16F1D450-B952-43C1-893C-4148B5CA0EF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25"/>
            <a:stretch/>
          </p:blipFill>
          <p:spPr bwMode="auto">
            <a:xfrm>
              <a:off x="6873387" y="1329084"/>
              <a:ext cx="1173277" cy="8659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D16DB38C-EF45-4A76-9F60-CA601A9DFCA6}"/>
                </a:ext>
              </a:extLst>
            </p:cNvPr>
            <p:cNvSpPr/>
            <p:nvPr/>
          </p:nvSpPr>
          <p:spPr>
            <a:xfrm>
              <a:off x="7273182" y="1807515"/>
              <a:ext cx="373686" cy="3875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Ovál 55">
            <a:extLst>
              <a:ext uri="{FF2B5EF4-FFF2-40B4-BE49-F238E27FC236}">
                <a16:creationId xmlns:a16="http://schemas.microsoft.com/office/drawing/2014/main" id="{7479AC4A-0466-459F-BB85-370DF23C7312}"/>
              </a:ext>
            </a:extLst>
          </p:cNvPr>
          <p:cNvSpPr/>
          <p:nvPr/>
        </p:nvSpPr>
        <p:spPr>
          <a:xfrm>
            <a:off x="2466005" y="3613307"/>
            <a:ext cx="415818" cy="420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7" name="Tětiva 56">
            <a:extLst>
              <a:ext uri="{FF2B5EF4-FFF2-40B4-BE49-F238E27FC236}">
                <a16:creationId xmlns:a16="http://schemas.microsoft.com/office/drawing/2014/main" id="{E5F43001-715A-4FEC-B216-084FA98818A9}"/>
              </a:ext>
            </a:extLst>
          </p:cNvPr>
          <p:cNvSpPr/>
          <p:nvPr/>
        </p:nvSpPr>
        <p:spPr>
          <a:xfrm rot="6717198">
            <a:off x="6250397" y="3208472"/>
            <a:ext cx="382648" cy="405481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B14A764A-64EF-42FF-8440-15074167AEAA}"/>
              </a:ext>
            </a:extLst>
          </p:cNvPr>
          <p:cNvSpPr/>
          <p:nvPr/>
        </p:nvSpPr>
        <p:spPr>
          <a:xfrm>
            <a:off x="-36512" y="2348880"/>
            <a:ext cx="3618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Míč je </a:t>
            </a:r>
            <a:r>
              <a:rPr lang="cs-CZ" sz="40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nad</a:t>
            </a:r>
            <a:r>
              <a:rPr lang="cs-CZ" sz="32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32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3F512F42-BEBD-4360-875A-4BC9D4108177}"/>
              </a:ext>
            </a:extLst>
          </p:cNvPr>
          <p:cNvSpPr/>
          <p:nvPr/>
        </p:nvSpPr>
        <p:spPr>
          <a:xfrm>
            <a:off x="5585096" y="2388579"/>
            <a:ext cx="3645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Míč je </a:t>
            </a:r>
            <a:r>
              <a:rPr lang="cs-CZ" sz="40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32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32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F3A7325D-B453-4AD2-99E7-2CDD4EC99B27}"/>
              </a:ext>
            </a:extLst>
          </p:cNvPr>
          <p:cNvSpPr/>
          <p:nvPr/>
        </p:nvSpPr>
        <p:spPr>
          <a:xfrm>
            <a:off x="857950" y="4464879"/>
            <a:ext cx="3803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Míč je </a:t>
            </a:r>
            <a:r>
              <a:rPr lang="cs-CZ" sz="40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před</a:t>
            </a:r>
            <a:r>
              <a:rPr lang="cs-CZ" sz="32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32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6D6E38EB-8BF2-4674-991D-0392A96F5328}"/>
              </a:ext>
            </a:extLst>
          </p:cNvPr>
          <p:cNvSpPr/>
          <p:nvPr/>
        </p:nvSpPr>
        <p:spPr>
          <a:xfrm>
            <a:off x="4848697" y="4437112"/>
            <a:ext cx="3265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Míč je </a:t>
            </a:r>
            <a:r>
              <a:rPr lang="cs-CZ" sz="40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za</a:t>
            </a:r>
            <a:r>
              <a:rPr lang="cs-CZ" sz="32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32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977DDB07-745E-443A-8F02-F9DD59085B4F}"/>
              </a:ext>
            </a:extLst>
          </p:cNvPr>
          <p:cNvSpPr/>
          <p:nvPr/>
        </p:nvSpPr>
        <p:spPr>
          <a:xfrm>
            <a:off x="2180106" y="6186974"/>
            <a:ext cx="4962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Míč je </a:t>
            </a:r>
            <a:r>
              <a:rPr lang="cs-CZ" sz="40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mezi</a:t>
            </a:r>
            <a:r>
              <a:rPr lang="cs-CZ" sz="32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32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 </a:t>
            </a:r>
            <a:r>
              <a:rPr lang="cs-CZ" sz="32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 židl</a:t>
            </a:r>
            <a:r>
              <a:rPr lang="cs-CZ" sz="32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í.</a:t>
            </a: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23E38223-9A9D-4628-B483-6609AC6E1BB9}"/>
              </a:ext>
            </a:extLst>
          </p:cNvPr>
          <p:cNvSpPr/>
          <p:nvPr/>
        </p:nvSpPr>
        <p:spPr>
          <a:xfrm>
            <a:off x="7608813" y="195854"/>
            <a:ext cx="373686" cy="387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60" grpId="0" build="p"/>
      <p:bldP spid="61" grpId="0"/>
      <p:bldP spid="63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8FE5682-5D7B-4E53-A7AC-E8C1344D673A}"/>
              </a:ext>
            </a:extLst>
          </p:cNvPr>
          <p:cNvSpPr/>
          <p:nvPr/>
        </p:nvSpPr>
        <p:spPr>
          <a:xfrm>
            <a:off x="3347865" y="4586352"/>
            <a:ext cx="55690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Obraz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Mobil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židl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Klíče jsou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Kufr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za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květin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Květina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před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kufr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Hodiny jsou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  <a:p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A4B991A-1C9B-4E1B-BE67-48C80BC6CB0A}"/>
              </a:ext>
            </a:extLst>
          </p:cNvPr>
          <p:cNvSpPr/>
          <p:nvPr/>
        </p:nvSpPr>
        <p:spPr>
          <a:xfrm>
            <a:off x="2537512" y="5685381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b="1" spc="-120" dirty="0">
              <a:solidFill>
                <a:srgbClr val="97E4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AC8D0F5-0540-48E7-9571-640C0202DE0A}"/>
              </a:ext>
            </a:extLst>
          </p:cNvPr>
          <p:cNvSpPr/>
          <p:nvPr/>
        </p:nvSpPr>
        <p:spPr>
          <a:xfrm>
            <a:off x="2537512" y="621574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b="1" spc="-120" dirty="0">
              <a:solidFill>
                <a:srgbClr val="97E4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D6011F-847F-4BAA-B7FD-1FA17CDAD664}"/>
              </a:ext>
            </a:extLst>
          </p:cNvPr>
          <p:cNvSpPr txBox="1"/>
          <p:nvPr/>
        </p:nvSpPr>
        <p:spPr>
          <a:xfrm>
            <a:off x="227131" y="4586352"/>
            <a:ext cx="2774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obraz?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mobil?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jsou klíče?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kufr?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květina?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jsou hodiny?</a:t>
            </a:r>
            <a:endParaRPr lang="cs-CZ" sz="2400" dirty="0">
              <a:solidFill>
                <a:srgbClr val="FFFF99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BCE14BD-ADF7-482A-97E0-3CD6DD13E847}"/>
              </a:ext>
            </a:extLst>
          </p:cNvPr>
          <p:cNvSpPr/>
          <p:nvPr/>
        </p:nvSpPr>
        <p:spPr>
          <a:xfrm>
            <a:off x="3491880" y="3995772"/>
            <a:ext cx="8104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cs-CZ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kašna.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D47FEB-02D8-4ABF-B211-10322CB6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78077" y="-806741"/>
            <a:ext cx="4328587" cy="62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8FE5682-5D7B-4E53-A7AC-E8C1344D673A}"/>
              </a:ext>
            </a:extLst>
          </p:cNvPr>
          <p:cNvSpPr/>
          <p:nvPr/>
        </p:nvSpPr>
        <p:spPr>
          <a:xfrm>
            <a:off x="3347865" y="4586352"/>
            <a:ext cx="55690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Tenisky jsou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Koberec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Myš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skřín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Kočka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lamp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Kufr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mezi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okn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 květin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ou.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Malý stůl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mezi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 židl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í.</a:t>
            </a:r>
          </a:p>
          <a:p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A4B991A-1C9B-4E1B-BE67-48C80BC6CB0A}"/>
              </a:ext>
            </a:extLst>
          </p:cNvPr>
          <p:cNvSpPr/>
          <p:nvPr/>
        </p:nvSpPr>
        <p:spPr>
          <a:xfrm>
            <a:off x="2537512" y="5685381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b="1" spc="-120" dirty="0">
              <a:solidFill>
                <a:srgbClr val="97E4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D6011F-847F-4BAA-B7FD-1FA17CDAD664}"/>
              </a:ext>
            </a:extLst>
          </p:cNvPr>
          <p:cNvSpPr txBox="1"/>
          <p:nvPr/>
        </p:nvSpPr>
        <p:spPr>
          <a:xfrm>
            <a:off x="227131" y="4586352"/>
            <a:ext cx="2774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jsou tenisky?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koberec?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myš?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kočka?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je kufr?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Kde jsou malý stůl?</a:t>
            </a:r>
            <a:endParaRPr lang="cs-CZ" sz="2400" dirty="0">
              <a:solidFill>
                <a:srgbClr val="FFFF99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BCE14BD-ADF7-482A-97E0-3CD6DD13E847}"/>
              </a:ext>
            </a:extLst>
          </p:cNvPr>
          <p:cNvSpPr/>
          <p:nvPr/>
        </p:nvSpPr>
        <p:spPr>
          <a:xfrm>
            <a:off x="3491880" y="3995772"/>
            <a:ext cx="8104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cs-CZ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kašna.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D47FEB-02D8-4ABF-B211-10322CB6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78077" y="-806741"/>
            <a:ext cx="4328587" cy="62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8FE5682-5D7B-4E53-A7AC-E8C1344D673A}"/>
              </a:ext>
            </a:extLst>
          </p:cNvPr>
          <p:cNvSpPr/>
          <p:nvPr/>
        </p:nvSpPr>
        <p:spPr>
          <a:xfrm>
            <a:off x="3347865" y="4586352"/>
            <a:ext cx="55690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je obraz.</a:t>
            </a:r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židl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 mobil.</a:t>
            </a:r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Za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květin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 kufr.</a:t>
            </a:r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jsou klíče.</a:t>
            </a:r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Před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kufr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je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květina.</a:t>
            </a:r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jsou hodiny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A4B991A-1C9B-4E1B-BE67-48C80BC6CB0A}"/>
              </a:ext>
            </a:extLst>
          </p:cNvPr>
          <p:cNvSpPr/>
          <p:nvPr/>
        </p:nvSpPr>
        <p:spPr>
          <a:xfrm>
            <a:off x="2537512" y="5685381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b="1" spc="-120" dirty="0">
              <a:solidFill>
                <a:srgbClr val="97E4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AC8D0F5-0540-48E7-9571-640C0202DE0A}"/>
              </a:ext>
            </a:extLst>
          </p:cNvPr>
          <p:cNvSpPr/>
          <p:nvPr/>
        </p:nvSpPr>
        <p:spPr>
          <a:xfrm>
            <a:off x="2537512" y="621574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b="1" spc="-120" dirty="0">
              <a:solidFill>
                <a:srgbClr val="97E4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D6011F-847F-4BAA-B7FD-1FA17CDAD664}"/>
              </a:ext>
            </a:extLst>
          </p:cNvPr>
          <p:cNvSpPr txBox="1"/>
          <p:nvPr/>
        </p:nvSpPr>
        <p:spPr>
          <a:xfrm>
            <a:off x="227131" y="4586352"/>
            <a:ext cx="27741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židl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za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květin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před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kufr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endParaRPr lang="cs-CZ" sz="2400" dirty="0">
              <a:solidFill>
                <a:srgbClr val="FFFF99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BCE14BD-ADF7-482A-97E0-3CD6DD13E847}"/>
              </a:ext>
            </a:extLst>
          </p:cNvPr>
          <p:cNvSpPr/>
          <p:nvPr/>
        </p:nvSpPr>
        <p:spPr>
          <a:xfrm>
            <a:off x="3491880" y="3995772"/>
            <a:ext cx="8104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cs-CZ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kašna.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D47FEB-02D8-4ABF-B211-10322CB6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78077" y="-806741"/>
            <a:ext cx="4328587" cy="62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8FE5682-5D7B-4E53-A7AC-E8C1344D673A}"/>
              </a:ext>
            </a:extLst>
          </p:cNvPr>
          <p:cNvSpPr/>
          <p:nvPr/>
        </p:nvSpPr>
        <p:spPr>
          <a:xfrm>
            <a:off x="4716016" y="4590718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jsou tenisky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malým 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 koberec.</a:t>
            </a: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skřín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 myš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lamp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 kočka.</a:t>
            </a:r>
            <a:endParaRPr lang="cs-CZ" sz="2400" b="1" spc="-120" dirty="0">
              <a:solidFill>
                <a:srgbClr val="D7A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Mezi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okn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 květin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 kufr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Mezi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 židl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 malý stůl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A4B991A-1C9B-4E1B-BE67-48C80BC6CB0A}"/>
              </a:ext>
            </a:extLst>
          </p:cNvPr>
          <p:cNvSpPr/>
          <p:nvPr/>
        </p:nvSpPr>
        <p:spPr>
          <a:xfrm>
            <a:off x="2537512" y="5685381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400" b="1" spc="-120" dirty="0">
              <a:solidFill>
                <a:srgbClr val="97E4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D6011F-847F-4BAA-B7FD-1FA17CDAD664}"/>
              </a:ext>
            </a:extLst>
          </p:cNvPr>
          <p:cNvSpPr txBox="1"/>
          <p:nvPr/>
        </p:nvSpPr>
        <p:spPr>
          <a:xfrm>
            <a:off x="72008" y="4586352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malým stol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skřín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pod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lamp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je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mezi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okn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 květin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 je 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mezi</a:t>
            </a:r>
            <a:r>
              <a:rPr lang="cs-CZ" sz="24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křesl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 židl</a:t>
            </a:r>
            <a:r>
              <a:rPr lang="cs-CZ" sz="24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</a:t>
            </a:r>
            <a:r>
              <a:rPr lang="cs-CZ" sz="24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cs-CZ" sz="2400" dirty="0">
              <a:solidFill>
                <a:srgbClr val="FFFF99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BCE14BD-ADF7-482A-97E0-3CD6DD13E847}"/>
              </a:ext>
            </a:extLst>
          </p:cNvPr>
          <p:cNvSpPr/>
          <p:nvPr/>
        </p:nvSpPr>
        <p:spPr>
          <a:xfrm>
            <a:off x="3491880" y="3995772"/>
            <a:ext cx="8104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cs-CZ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kašna.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D47FEB-02D8-4ABF-B211-10322CB6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78077" y="-806741"/>
            <a:ext cx="4328587" cy="62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DEC37-D10A-470A-85F7-4A16116407EE}"/>
              </a:ext>
            </a:extLst>
          </p:cNvPr>
          <p:cNvSpPr txBox="1">
            <a:spLocks/>
          </p:cNvSpPr>
          <p:nvPr/>
        </p:nvSpPr>
        <p:spPr>
          <a:xfrm>
            <a:off x="108707" y="1628800"/>
            <a:ext cx="8926586" cy="3072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Povídejte si.</a:t>
            </a:r>
          </a:p>
          <a:p>
            <a:pPr algn="ctr"/>
            <a:endParaRPr lang="cs-CZ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Proč se obvykle lidé </a:t>
            </a:r>
            <a:r>
              <a:rPr lang="cs-CZ" sz="3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stěhujou</a:t>
            </a:r>
            <a:r>
              <a:rPr lang="cs-CZ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 algn="ctr">
              <a:buFont typeface="+mj-lt"/>
              <a:buAutoNum type="arabicPeriod"/>
            </a:pPr>
            <a:endParaRPr lang="cs-CZ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Kolikrát v životě jste se stěhovali vy? (Proč?)</a:t>
            </a:r>
            <a:endParaRPr lang="cs-CZ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9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86F998B-B6FC-4F1C-BF92-70BA85E393B0}"/>
              </a:ext>
            </a:extLst>
          </p:cNvPr>
          <p:cNvSpPr txBox="1">
            <a:spLocks/>
          </p:cNvSpPr>
          <p:nvPr/>
        </p:nvSpPr>
        <p:spPr>
          <a:xfrm>
            <a:off x="107504" y="212447"/>
            <a:ext cx="8926586" cy="12003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Poslouchejte a vyberte, co je pravda a co není pravda.</a:t>
            </a:r>
            <a:endParaRPr lang="cs-CZ" sz="4000" dirty="0">
              <a:solidFill>
                <a:srgbClr val="FFFF99"/>
              </a:solidFill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51717884-70F1-46A3-AE70-2E11CAAC3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65404"/>
              </p:ext>
            </p:extLst>
          </p:nvPr>
        </p:nvGraphicFramePr>
        <p:xfrm>
          <a:off x="251520" y="1412776"/>
          <a:ext cx="8171705" cy="4248470"/>
        </p:xfrm>
        <a:graphic>
          <a:graphicData uri="http://schemas.openxmlformats.org/drawingml/2006/table">
            <a:tbl>
              <a:tblPr firstRow="1" firstCol="1" bandRow="1"/>
              <a:tblGrid>
                <a:gridCol w="6642299">
                  <a:extLst>
                    <a:ext uri="{9D8B030D-6E8A-4147-A177-3AD203B41FA5}">
                      <a16:colId xmlns:a16="http://schemas.microsoft.com/office/drawing/2014/main" val="3600421432"/>
                    </a:ext>
                  </a:extLst>
                </a:gridCol>
                <a:gridCol w="767380">
                  <a:extLst>
                    <a:ext uri="{9D8B030D-6E8A-4147-A177-3AD203B41FA5}">
                      <a16:colId xmlns:a16="http://schemas.microsoft.com/office/drawing/2014/main" val="46400319"/>
                    </a:ext>
                  </a:extLst>
                </a:gridCol>
                <a:gridCol w="762026">
                  <a:extLst>
                    <a:ext uri="{9D8B030D-6E8A-4147-A177-3AD203B41FA5}">
                      <a16:colId xmlns:a16="http://schemas.microsoft.com/office/drawing/2014/main" val="2126521285"/>
                    </a:ext>
                  </a:extLst>
                </a:gridCol>
              </a:tblGrid>
              <a:tr h="704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Petr volá Evu.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65693"/>
                  </a:ext>
                </a:extLst>
              </a:tr>
              <a:tr h="704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Eva nerozumí Petrovi.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98293"/>
                  </a:ext>
                </a:extLst>
              </a:tr>
              <a:tr h="704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Petr hledá klíče od bytu.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51391"/>
                  </a:ext>
                </a:extLst>
              </a:tr>
              <a:tr h="7245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Eva mu pomáhá hledat.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772470"/>
                  </a:ext>
                </a:extLst>
              </a:tr>
              <a:tr h="704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Petr našel v krabici klíč.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15080"/>
                  </a:ext>
                </a:extLst>
              </a:tr>
              <a:tr h="704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Petr špatně vidí bez brýlí.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57741"/>
                  </a:ext>
                </a:extLst>
              </a:tr>
            </a:tbl>
          </a:graphicData>
        </a:graphic>
      </p:graphicFrame>
      <p:pic>
        <p:nvPicPr>
          <p:cNvPr id="11" name="CD2_track_21">
            <a:hlinkClick r:id="" action="ppaction://media"/>
            <a:extLst>
              <a:ext uri="{FF2B5EF4-FFF2-40B4-BE49-F238E27FC236}">
                <a16:creationId xmlns:a16="http://schemas.microsoft.com/office/drawing/2014/main" id="{919ACF9F-C503-4490-87A2-C49E802AD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5880883"/>
            <a:ext cx="609600" cy="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86F998B-B6FC-4F1C-BF92-70BA85E393B0}"/>
              </a:ext>
            </a:extLst>
          </p:cNvPr>
          <p:cNvSpPr txBox="1">
            <a:spLocks/>
          </p:cNvSpPr>
          <p:nvPr/>
        </p:nvSpPr>
        <p:spPr>
          <a:xfrm>
            <a:off x="107504" y="212447"/>
            <a:ext cx="8926586" cy="12003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Poslouchejte ještě jednou a napište všechny </a:t>
            </a:r>
            <a:r>
              <a:rPr lang="cs-CZ" sz="4000" b="1" dirty="0">
                <a:solidFill>
                  <a:srgbClr val="D7A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instrumentály.</a:t>
            </a:r>
            <a:endParaRPr lang="cs-CZ" sz="4000" dirty="0">
              <a:solidFill>
                <a:srgbClr val="D7AFFF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B482FA0-0230-4330-951A-6C70D3C852EE}"/>
              </a:ext>
            </a:extLst>
          </p:cNvPr>
          <p:cNvSpPr/>
          <p:nvPr/>
        </p:nvSpPr>
        <p:spPr>
          <a:xfrm>
            <a:off x="110136" y="1352957"/>
            <a:ext cx="8926586" cy="452431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Petr: Evo, Evo! Prosím tě, pojď sem!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Eva: Už jsem tady. Promiň, neslyšela jsem tě, mluvila jsem s … (tatínek) a s … (maminka). Co se děje?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Petr: To stěhování je strašné, všude je zmatek, nemůžu nic najít. Za chvíli musím odejít a nemám klíč od auta. Nevíš, kde může být?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Eva: Není pod ….. (stůl)?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Petr: Ne, tam jsem se díval.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Eva: A co pod ….. (postel)? 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Petr: Ale ne, tam jsem se taky díval, dokonce už dvakrát.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Eva: Aha, už ho vidím. Tamhle je. 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Petr: Kde?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Eva: Přece tamhle, v té krabici před ….. (knihovna). Mezi …… (skříň) a ….. (počítač).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Petr: Aha, díky. Jak to, že jsem ho neviděl?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Eva: Protože nemáš ty nové brýle. </a:t>
            </a:r>
          </a:p>
          <a:p>
            <a:pPr algn="just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Petr: No jo, to je fakt. Ale kde jsou? Nejsou pod ….. (gauč)? Nebo za ….. (křeslo)? Hurá, už je mám. Byly tady na zemi pod ….. (židle).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3FC362-CBB3-4EA3-B135-EC189BB0DE22}"/>
              </a:ext>
            </a:extLst>
          </p:cNvPr>
          <p:cNvSpPr txBox="1"/>
          <p:nvPr/>
        </p:nvSpPr>
        <p:spPr>
          <a:xfrm>
            <a:off x="5724128" y="1641574"/>
            <a:ext cx="1008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tatínkem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BCD126-AF9B-474E-8910-2D0E391C2F70}"/>
              </a:ext>
            </a:extLst>
          </p:cNvPr>
          <p:cNvSpPr txBox="1"/>
          <p:nvPr/>
        </p:nvSpPr>
        <p:spPr>
          <a:xfrm>
            <a:off x="7092280" y="1641574"/>
            <a:ext cx="1260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maminkou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A6ECE5-3058-41CC-B41B-041848601496}"/>
              </a:ext>
            </a:extLst>
          </p:cNvPr>
          <p:cNvSpPr txBox="1"/>
          <p:nvPr/>
        </p:nvSpPr>
        <p:spPr>
          <a:xfrm>
            <a:off x="1547664" y="2768441"/>
            <a:ext cx="792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stolem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8F751D-D413-4867-868F-1F15E9002871}"/>
              </a:ext>
            </a:extLst>
          </p:cNvPr>
          <p:cNvSpPr txBox="1"/>
          <p:nvPr/>
        </p:nvSpPr>
        <p:spPr>
          <a:xfrm>
            <a:off x="1475656" y="3297758"/>
            <a:ext cx="1044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postelí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1B70AD-925A-467D-AB22-E30E67B2499C}"/>
              </a:ext>
            </a:extLst>
          </p:cNvPr>
          <p:cNvSpPr txBox="1"/>
          <p:nvPr/>
        </p:nvSpPr>
        <p:spPr>
          <a:xfrm>
            <a:off x="3491880" y="4379616"/>
            <a:ext cx="1332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knihovnou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1CE9A6-45DE-4650-A425-391E5543FD32}"/>
              </a:ext>
            </a:extLst>
          </p:cNvPr>
          <p:cNvSpPr txBox="1"/>
          <p:nvPr/>
        </p:nvSpPr>
        <p:spPr>
          <a:xfrm>
            <a:off x="5437023" y="4377878"/>
            <a:ext cx="972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skříní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CDABDD-9B10-401E-8254-8F6E0A4813D5}"/>
              </a:ext>
            </a:extLst>
          </p:cNvPr>
          <p:cNvSpPr txBox="1"/>
          <p:nvPr/>
        </p:nvSpPr>
        <p:spPr>
          <a:xfrm>
            <a:off x="6588224" y="4377878"/>
            <a:ext cx="1116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počítačem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6DCEA7F-3B83-44D9-ACEA-8358242E20E2}"/>
              </a:ext>
            </a:extLst>
          </p:cNvPr>
          <p:cNvSpPr txBox="1"/>
          <p:nvPr/>
        </p:nvSpPr>
        <p:spPr>
          <a:xfrm>
            <a:off x="4752128" y="5191452"/>
            <a:ext cx="972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gaučem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DA4DBBF-00AE-4E04-A835-F062B19E974B}"/>
              </a:ext>
            </a:extLst>
          </p:cNvPr>
          <p:cNvSpPr txBox="1"/>
          <p:nvPr/>
        </p:nvSpPr>
        <p:spPr>
          <a:xfrm>
            <a:off x="6624136" y="5191452"/>
            <a:ext cx="1116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křeslem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F97B873-06E1-4779-BF03-54F291EC8FB3}"/>
              </a:ext>
            </a:extLst>
          </p:cNvPr>
          <p:cNvSpPr txBox="1"/>
          <p:nvPr/>
        </p:nvSpPr>
        <p:spPr>
          <a:xfrm>
            <a:off x="2844124" y="5530006"/>
            <a:ext cx="900000" cy="338554"/>
          </a:xfrm>
          <a:prstGeom prst="rect">
            <a:avLst/>
          </a:prstGeom>
          <a:solidFill>
            <a:srgbClr val="D7A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highlight>
                  <a:srgbClr val="D7AFFF"/>
                </a:highlight>
              </a:rPr>
              <a:t>židlí</a:t>
            </a:r>
          </a:p>
        </p:txBody>
      </p:sp>
      <p:pic>
        <p:nvPicPr>
          <p:cNvPr id="16" name="CD2_track_21">
            <a:hlinkClick r:id="" action="ppaction://media"/>
            <a:extLst>
              <a:ext uri="{FF2B5EF4-FFF2-40B4-BE49-F238E27FC236}">
                <a16:creationId xmlns:a16="http://schemas.microsoft.com/office/drawing/2014/main" id="{1BA46809-B746-4989-871C-CA96E817B8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908705"/>
            <a:ext cx="609600" cy="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75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uiExpand="1" build="p" animBg="1"/>
      <p:bldP spid="6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DA714-A0B0-4F76-B17F-460E6796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Mluvte spolu. </a:t>
            </a:r>
            <a:r>
              <a:rPr lang="cs-CZ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(UČ 137/3)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A6376-0F7C-4779-9D82-E57401A2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5319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Koho Petr volá?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Proč Eva Petra neslyšela?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Komu Eva pomáhá?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Proč je Petr nervózní?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Co Petr nemůže najít?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Kde to Petr hledal?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Kde to Petr nakonec našel?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Proč to Petr neviděl?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FFFF99"/>
                </a:solidFill>
              </a:rPr>
              <a:t>Kde byly Petrovy nové brýle?</a:t>
            </a:r>
          </a:p>
          <a:p>
            <a:pPr marL="457200" indent="-457200">
              <a:buFont typeface="+mj-lt"/>
              <a:buAutoNum type="arabicPeriod"/>
            </a:pPr>
            <a:endParaRPr lang="cs-CZ" sz="32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8412A-3273-4D70-B41F-64C15C2B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21"/>
            <a:ext cx="9143999" cy="165819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INSTRUMENTÁL </a:t>
            </a:r>
            <a:r>
              <a:rPr lang="cs-CZ" sz="4000" b="1" dirty="0" err="1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sg</a:t>
            </a:r>
            <a:r>
              <a:rPr lang="cs-CZ" sz="40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cs-CZ" sz="40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i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kontexty</a:t>
            </a:r>
            <a:endParaRPr lang="cs-CZ" sz="4000" dirty="0">
              <a:solidFill>
                <a:srgbClr val="FFFF99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3367D4-01FB-4D2F-8DE0-E15183AA8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92" y="1412777"/>
            <a:ext cx="8168964" cy="518457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</a:p>
          <a:p>
            <a:pPr marL="182880" lvl="1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Jedu aut</a:t>
            </a:r>
            <a:r>
              <a:rPr lang="cs-CZ" sz="2800" b="1" dirty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Jedu autobus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Jedu tramvaj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2880" lvl="1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Píšu per</a:t>
            </a:r>
            <a:r>
              <a:rPr lang="cs-CZ" sz="2800" b="1" dirty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Platím kart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prepozice S/SE </a:t>
            </a:r>
            <a:r>
              <a:rPr lang="cs-CZ" sz="20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b="1" i="1" dirty="0" err="1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solidFill>
                <a:srgbClr val="D7A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Bydlím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přítel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Mluvím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kamarádk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Mám dům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zahrad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bazén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9388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Piju kávu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cukr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mlék</a:t>
            </a:r>
            <a:r>
              <a:rPr lang="cs-CZ" sz="2800" b="1" dirty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9750" indent="-514350">
              <a:buFont typeface="+mj-lt"/>
              <a:buAutoNum type="arabicPeriod" startAt="3"/>
            </a:pP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prepozice 	POD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900" b="1" i="1" dirty="0" err="1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NAD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900" b="1" i="1" dirty="0" err="1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5400" indent="0">
              <a:buNone/>
            </a:pP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PŘED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front)</a:t>
            </a: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900" b="1" i="1" dirty="0" err="1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5400" indent="0">
              <a:buNone/>
            </a:pP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MEZI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900" b="1" i="1" dirty="0" err="1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1900" b="1" i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solidFill>
                <a:srgbClr val="D7A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Taška je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stol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Lampa je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stol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je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škol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Zahrada je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indent="0">
              <a:buNone/>
            </a:pP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sedí </a:t>
            </a:r>
            <a:r>
              <a:rPr lang="cs-CZ" sz="28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</a:t>
            </a:r>
            <a:r>
              <a:rPr lang="cs-CZ" sz="28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Marin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cs-CZ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indent="0">
              <a:buNone/>
            </a:pPr>
            <a:endParaRPr lang="cs-CZ" sz="28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0">
              <a:buNone/>
            </a:pPr>
            <a:endParaRPr lang="cs-CZ" sz="28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0">
              <a:buNone/>
            </a:pPr>
            <a:endParaRPr lang="cs-CZ" sz="28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3200" b="1" dirty="0">
              <a:solidFill>
                <a:srgbClr val="D7A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3514BF4-84AC-4AF5-8F26-2E366EA184B0}"/>
              </a:ext>
            </a:extLst>
          </p:cNvPr>
          <p:cNvSpPr txBox="1"/>
          <p:nvPr/>
        </p:nvSpPr>
        <p:spPr>
          <a:xfrm>
            <a:off x="1" y="35913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Instrumentál </a:t>
            </a:r>
            <a:r>
              <a:rPr lang="cs-CZ" sz="32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r>
              <a:rPr lang="cs-CZ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(</a:t>
            </a: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Kým? Čím?</a:t>
            </a:r>
            <a:r>
              <a:rPr lang="cs-CZ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078EFB7-66E7-4382-9E3B-04650B767485}"/>
              </a:ext>
            </a:extLst>
          </p:cNvPr>
          <p:cNvSpPr txBox="1"/>
          <p:nvPr/>
        </p:nvSpPr>
        <p:spPr>
          <a:xfrm>
            <a:off x="217447" y="908720"/>
            <a:ext cx="8709103" cy="566738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u="sng" dirty="0">
                <a:solidFill>
                  <a:srgbClr val="000000"/>
                </a:solidFill>
              </a:rPr>
              <a:t>Procvičujte instrumentál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Myju si vlasy ……………………. (šampon).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Zalévám květiny ……………… (voda).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Musíme psát test ……………… (tužka).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Na dovolenou rádi cestujeme …………..…… (letadlo).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Nerada piju rum s ………… (kola).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Petr často snídá rohlík s ………....... a ……………..… (máslo a džem).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Sejdeme se před ……………… (kino).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Eva jí zdravě, obědvá rybu se …………………… (zelenina).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cs-CZ" sz="2400" dirty="0">
                <a:solidFill>
                  <a:srgbClr val="000000"/>
                </a:solidFill>
              </a:rPr>
              <a:t>Včera jsem asi hodinu telefonovala s …………………… (kamarádka).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B93F63-8914-4347-B021-566EA10F3821}"/>
              </a:ext>
            </a:extLst>
          </p:cNvPr>
          <p:cNvSpPr txBox="1"/>
          <p:nvPr/>
        </p:nvSpPr>
        <p:spPr>
          <a:xfrm>
            <a:off x="2477759" y="1574507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šamponem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A9200BC-FAE8-4A87-974E-DD4DA6D66E96}"/>
              </a:ext>
            </a:extLst>
          </p:cNvPr>
          <p:cNvSpPr txBox="1"/>
          <p:nvPr/>
        </p:nvSpPr>
        <p:spPr>
          <a:xfrm>
            <a:off x="4571999" y="3221074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B050"/>
                </a:solidFill>
              </a:rPr>
              <a:t>letadlem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7767FEE-1E43-4420-8B3D-4EB8C7DF34E5}"/>
              </a:ext>
            </a:extLst>
          </p:cNvPr>
          <p:cNvSpPr txBox="1"/>
          <p:nvPr/>
        </p:nvSpPr>
        <p:spPr>
          <a:xfrm>
            <a:off x="3177187" y="2656707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tužkou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14DA0B-A860-4FE3-9C09-060AA3EE06F0}"/>
              </a:ext>
            </a:extLst>
          </p:cNvPr>
          <p:cNvSpPr txBox="1"/>
          <p:nvPr/>
        </p:nvSpPr>
        <p:spPr>
          <a:xfrm>
            <a:off x="2980377" y="2110113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vodou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89741B-31AE-4347-B35B-38C9028E14F3}"/>
              </a:ext>
            </a:extLst>
          </p:cNvPr>
          <p:cNvSpPr txBox="1"/>
          <p:nvPr/>
        </p:nvSpPr>
        <p:spPr>
          <a:xfrm>
            <a:off x="3077268" y="3773654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kolou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0907E25-E6F8-42FE-8908-7ABC6074EFDD}"/>
              </a:ext>
            </a:extLst>
          </p:cNvPr>
          <p:cNvSpPr txBox="1"/>
          <p:nvPr/>
        </p:nvSpPr>
        <p:spPr>
          <a:xfrm>
            <a:off x="3775684" y="4305357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B050"/>
                </a:solidFill>
              </a:rPr>
              <a:t>máslem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4AA7005-BF66-416D-9C28-7E313C5B8EA6}"/>
              </a:ext>
            </a:extLst>
          </p:cNvPr>
          <p:cNvSpPr txBox="1"/>
          <p:nvPr/>
        </p:nvSpPr>
        <p:spPr>
          <a:xfrm>
            <a:off x="5240135" y="4299623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džemem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B7BD876-30F7-4E7E-AA66-F3EDA9A09D30}"/>
              </a:ext>
            </a:extLst>
          </p:cNvPr>
          <p:cNvSpPr txBox="1"/>
          <p:nvPr/>
        </p:nvSpPr>
        <p:spPr>
          <a:xfrm>
            <a:off x="3034878" y="4867705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B050"/>
                </a:solidFill>
              </a:rPr>
              <a:t>kinem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64AF4EF-A3AA-46E5-B96C-68DB49498376}"/>
              </a:ext>
            </a:extLst>
          </p:cNvPr>
          <p:cNvSpPr txBox="1"/>
          <p:nvPr/>
        </p:nvSpPr>
        <p:spPr>
          <a:xfrm>
            <a:off x="4488228" y="5414299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zeleninou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4BB12BB-8198-4856-BE89-832634E89B34}"/>
              </a:ext>
            </a:extLst>
          </p:cNvPr>
          <p:cNvSpPr txBox="1"/>
          <p:nvPr/>
        </p:nvSpPr>
        <p:spPr>
          <a:xfrm>
            <a:off x="5330970" y="5960893"/>
            <a:ext cx="2010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kamarádkou</a:t>
            </a:r>
          </a:p>
        </p:txBody>
      </p:sp>
    </p:spTree>
    <p:extLst>
      <p:ext uri="{BB962C8B-B14F-4D97-AF65-F5344CB8AC3E}">
        <p14:creationId xmlns:p14="http://schemas.microsoft.com/office/powerpoint/2010/main" val="24408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078EFB7-66E7-4382-9E3B-04650B767485}"/>
              </a:ext>
            </a:extLst>
          </p:cNvPr>
          <p:cNvSpPr txBox="1"/>
          <p:nvPr/>
        </p:nvSpPr>
        <p:spPr>
          <a:xfrm>
            <a:off x="179512" y="1798131"/>
            <a:ext cx="8804884" cy="335906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10"/>
            </a:pPr>
            <a:r>
              <a:rPr lang="cs-CZ" sz="2400" dirty="0">
                <a:solidFill>
                  <a:srgbClr val="000000"/>
                </a:solidFill>
              </a:rPr>
              <a:t>V obchodě vždycky platíme …………… (karta).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10"/>
            </a:pPr>
            <a:r>
              <a:rPr lang="cs-CZ" sz="2400" dirty="0">
                <a:solidFill>
                  <a:srgbClr val="000000"/>
                </a:solidFill>
              </a:rPr>
              <a:t>Do práce jezdím ……………… (metro) a pak ……………… (tramvaj).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10"/>
            </a:pPr>
            <a:r>
              <a:rPr lang="cs-CZ" sz="2400" dirty="0">
                <a:solidFill>
                  <a:srgbClr val="000000"/>
                </a:solidFill>
              </a:rPr>
              <a:t>Miluju palačinky se …………………… (šlehačka).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10"/>
            </a:pPr>
            <a:r>
              <a:rPr lang="cs-CZ" sz="2400" dirty="0">
                <a:solidFill>
                  <a:srgbClr val="000000"/>
                </a:solidFill>
              </a:rPr>
              <a:t>Můj manžel nemá rád maso s …………. (rýže).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10"/>
            </a:pPr>
            <a:r>
              <a:rPr lang="cs-CZ" sz="2400" dirty="0">
                <a:solidFill>
                  <a:srgbClr val="000000"/>
                </a:solidFill>
              </a:rPr>
              <a:t>Včera jsem snídal jogurt s ……..……… (ovoce).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10"/>
            </a:pPr>
            <a:r>
              <a:rPr lang="cs-CZ" sz="2400" dirty="0">
                <a:solidFill>
                  <a:srgbClr val="000000"/>
                </a:solidFill>
              </a:rPr>
              <a:t>Odpoledne mám rande s ………………… (přítelkyně).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0F38458-2885-4630-874A-988335374B87}"/>
              </a:ext>
            </a:extLst>
          </p:cNvPr>
          <p:cNvSpPr txBox="1"/>
          <p:nvPr/>
        </p:nvSpPr>
        <p:spPr>
          <a:xfrm>
            <a:off x="4121726" y="1798131"/>
            <a:ext cx="130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kartou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45E5B6-7EBC-4FD1-AC05-F29CE07D593F}"/>
              </a:ext>
            </a:extLst>
          </p:cNvPr>
          <p:cNvSpPr txBox="1"/>
          <p:nvPr/>
        </p:nvSpPr>
        <p:spPr>
          <a:xfrm>
            <a:off x="3812889" y="4504712"/>
            <a:ext cx="1695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přítelkyní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52B335-F674-42B8-9B60-5BF1936E8B3C}"/>
              </a:ext>
            </a:extLst>
          </p:cNvPr>
          <p:cNvSpPr txBox="1"/>
          <p:nvPr/>
        </p:nvSpPr>
        <p:spPr>
          <a:xfrm>
            <a:off x="3927946" y="3966103"/>
            <a:ext cx="1695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B050"/>
                </a:solidFill>
              </a:rPr>
              <a:t>ovocem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28F4D6-868D-4709-8142-4B8EB4FF24CF}"/>
              </a:ext>
            </a:extLst>
          </p:cNvPr>
          <p:cNvSpPr txBox="1"/>
          <p:nvPr/>
        </p:nvSpPr>
        <p:spPr>
          <a:xfrm>
            <a:off x="2693606" y="2336479"/>
            <a:ext cx="1695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B050"/>
                </a:solidFill>
              </a:rPr>
              <a:t>metrem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A6D4B34-17FD-45B8-9671-BEF8DB0A2AC8}"/>
              </a:ext>
            </a:extLst>
          </p:cNvPr>
          <p:cNvSpPr txBox="1"/>
          <p:nvPr/>
        </p:nvSpPr>
        <p:spPr>
          <a:xfrm>
            <a:off x="5796611" y="2382906"/>
            <a:ext cx="1695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tramvají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41728C9-828B-4132-AA39-A37A4D7A6331}"/>
              </a:ext>
            </a:extLst>
          </p:cNvPr>
          <p:cNvSpPr txBox="1"/>
          <p:nvPr/>
        </p:nvSpPr>
        <p:spPr>
          <a:xfrm>
            <a:off x="3149295" y="2911371"/>
            <a:ext cx="1695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šlehačkou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40487AF-4F7A-4E1D-ABB8-A8030C9D52CE}"/>
              </a:ext>
            </a:extLst>
          </p:cNvPr>
          <p:cNvSpPr txBox="1"/>
          <p:nvPr/>
        </p:nvSpPr>
        <p:spPr>
          <a:xfrm>
            <a:off x="4454785" y="3412743"/>
            <a:ext cx="1695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rýží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61BE18B-52DC-4CB1-9BB3-5B837574CFB3}"/>
              </a:ext>
            </a:extLst>
          </p:cNvPr>
          <p:cNvSpPr txBox="1"/>
          <p:nvPr/>
        </p:nvSpPr>
        <p:spPr>
          <a:xfrm>
            <a:off x="1" y="35913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Instrumentál </a:t>
            </a:r>
            <a:r>
              <a:rPr lang="cs-CZ" sz="32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r>
              <a:rPr lang="cs-CZ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(</a:t>
            </a:r>
            <a:r>
              <a:rPr lang="cs-CZ" sz="3200" b="1" dirty="0">
                <a:solidFill>
                  <a:srgbClr val="D7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Kým? Čím?</a:t>
            </a:r>
            <a:r>
              <a:rPr lang="cs-CZ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14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63DD1-62CE-4C26-A869-7D25F418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6586" cy="1200329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 / </a:t>
            </a:r>
            <a:r>
              <a:rPr lang="cs-CZ" b="1" dirty="0">
                <a:solidFill>
                  <a:srgbClr val="D7A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Čím</a:t>
            </a:r>
            <a:r>
              <a:rPr lang="cs-CZ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pojedeš do školy?</a:t>
            </a:r>
            <a:endParaRPr lang="cs-CZ" dirty="0">
              <a:solidFill>
                <a:srgbClr val="FFFF99"/>
              </a:solidFill>
            </a:endParaRPr>
          </a:p>
        </p:txBody>
      </p:sp>
      <p:pic>
        <p:nvPicPr>
          <p:cNvPr id="14" name="Obrázek 13" descr="auto.jpg">
            <a:extLst>
              <a:ext uri="{FF2B5EF4-FFF2-40B4-BE49-F238E27FC236}">
                <a16:creationId xmlns:a16="http://schemas.microsoft.com/office/drawing/2014/main" id="{7D44ED5F-4B79-4FB7-BCE0-1D7693614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9239"/>
          <a:stretch/>
        </p:blipFill>
        <p:spPr>
          <a:xfrm>
            <a:off x="3502791" y="5010112"/>
            <a:ext cx="1903319" cy="151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autobus.jpg">
            <a:extLst>
              <a:ext uri="{FF2B5EF4-FFF2-40B4-BE49-F238E27FC236}">
                <a16:creationId xmlns:a16="http://schemas.microsoft.com/office/drawing/2014/main" id="{037F8D25-3CCF-4064-94ED-ABBE06B4CE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374" y="1196752"/>
            <a:ext cx="2049839" cy="129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 descr="tramvaj.jpg">
            <a:extLst>
              <a:ext uri="{FF2B5EF4-FFF2-40B4-BE49-F238E27FC236}">
                <a16:creationId xmlns:a16="http://schemas.microsoft.com/office/drawing/2014/main" id="{49DA5D32-597B-4774-B322-1FC41A599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9276"/>
          <a:stretch/>
        </p:blipFill>
        <p:spPr>
          <a:xfrm>
            <a:off x="3485902" y="3086489"/>
            <a:ext cx="1937097" cy="140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 descr="metro.jpg">
            <a:extLst>
              <a:ext uri="{FF2B5EF4-FFF2-40B4-BE49-F238E27FC236}">
                <a16:creationId xmlns:a16="http://schemas.microsoft.com/office/drawing/2014/main" id="{B1D853C9-73F8-4C0D-BCBB-C7DFD42DD62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374" y="5010112"/>
            <a:ext cx="2017321" cy="151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ázek 18" descr="vlak.jpg">
            <a:extLst>
              <a:ext uri="{FF2B5EF4-FFF2-40B4-BE49-F238E27FC236}">
                <a16:creationId xmlns:a16="http://schemas.microsoft.com/office/drawing/2014/main" id="{57E25261-BDFC-46DD-9C23-60B1D708FB5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5902" y="1196753"/>
            <a:ext cx="1937097" cy="129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ek 19" descr="taxík.jpg">
            <a:extLst>
              <a:ext uri="{FF2B5EF4-FFF2-40B4-BE49-F238E27FC236}">
                <a16:creationId xmlns:a16="http://schemas.microsoft.com/office/drawing/2014/main" id="{9271B2FE-BDF5-4B0D-BBFC-C11B47C488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1913"/>
          <a:stretch/>
        </p:blipFill>
        <p:spPr>
          <a:xfrm>
            <a:off x="6626617" y="1196752"/>
            <a:ext cx="2049839" cy="124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Přívozy: Sezóna začíná! Na Vltavu vyrazí poslední březnový víkend ...">
            <a:extLst>
              <a:ext uri="{FF2B5EF4-FFF2-40B4-BE49-F238E27FC236}">
                <a16:creationId xmlns:a16="http://schemas.microsoft.com/office/drawing/2014/main" id="{8A1C2BD6-A901-4E59-8834-61BB7B42A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0" r="21308"/>
          <a:stretch/>
        </p:blipFill>
        <p:spPr bwMode="auto">
          <a:xfrm>
            <a:off x="6626616" y="3086488"/>
            <a:ext cx="2049840" cy="140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EF0E40-A962-485C-BC44-027E736978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374" y="3003705"/>
            <a:ext cx="2017863" cy="151523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A18467B-7447-43D0-9108-78E20DDCF815}"/>
              </a:ext>
            </a:extLst>
          </p:cNvPr>
          <p:cNvSpPr/>
          <p:nvPr/>
        </p:nvSpPr>
        <p:spPr>
          <a:xfrm>
            <a:off x="475203" y="2535675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B869184-29DB-4FF0-9614-D30D32AEC744}"/>
              </a:ext>
            </a:extLst>
          </p:cNvPr>
          <p:cNvSpPr/>
          <p:nvPr/>
        </p:nvSpPr>
        <p:spPr>
          <a:xfrm>
            <a:off x="3521619" y="2518984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vlak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CECFEC9-1E67-4BF0-ACBF-569BA150F31B}"/>
              </a:ext>
            </a:extLst>
          </p:cNvPr>
          <p:cNvSpPr/>
          <p:nvPr/>
        </p:nvSpPr>
        <p:spPr>
          <a:xfrm>
            <a:off x="491462" y="4533692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lanovk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2A7E3FD-C013-4D82-AB9D-37F1E1181967}"/>
              </a:ext>
            </a:extLst>
          </p:cNvPr>
          <p:cNvSpPr/>
          <p:nvPr/>
        </p:nvSpPr>
        <p:spPr>
          <a:xfrm>
            <a:off x="6785389" y="2542040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taxík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BD63F772-BC66-48EC-8AE2-4C2F8676F41B}"/>
              </a:ext>
            </a:extLst>
          </p:cNvPr>
          <p:cNvSpPr/>
          <p:nvPr/>
        </p:nvSpPr>
        <p:spPr>
          <a:xfrm>
            <a:off x="3485902" y="4513025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tramvaj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9677517-C614-43FF-996A-318EFCEFCBEE}"/>
              </a:ext>
            </a:extLst>
          </p:cNvPr>
          <p:cNvSpPr/>
          <p:nvPr/>
        </p:nvSpPr>
        <p:spPr>
          <a:xfrm>
            <a:off x="6785390" y="4513025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C4834DBA-F2E5-41CF-B378-6603CB9908C5}"/>
              </a:ext>
            </a:extLst>
          </p:cNvPr>
          <p:cNvSpPr/>
          <p:nvPr/>
        </p:nvSpPr>
        <p:spPr>
          <a:xfrm>
            <a:off x="323528" y="6453336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cs-CZ" sz="2400" b="1" dirty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>
              <a:solidFill>
                <a:srgbClr val="99FF33"/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14FD4D70-31D1-4A35-9E04-C966AAE06299}"/>
              </a:ext>
            </a:extLst>
          </p:cNvPr>
          <p:cNvSpPr/>
          <p:nvPr/>
        </p:nvSpPr>
        <p:spPr>
          <a:xfrm>
            <a:off x="3557338" y="6453336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2400" b="1" dirty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63DD1-62CE-4C26-A869-7D25F418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6586" cy="1200329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cs-CZ" b="1" dirty="0">
                <a:solidFill>
                  <a:srgbClr val="D7A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kým</a:t>
            </a:r>
            <a:r>
              <a:rPr lang="cs-CZ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půjdeš na procházku?</a:t>
            </a:r>
            <a:endParaRPr lang="cs-CZ" dirty="0">
              <a:solidFill>
                <a:srgbClr val="FFFF99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CECFEC9-1E67-4BF0-ACBF-569BA150F31B}"/>
              </a:ext>
            </a:extLst>
          </p:cNvPr>
          <p:cNvSpPr/>
          <p:nvPr/>
        </p:nvSpPr>
        <p:spPr>
          <a:xfrm>
            <a:off x="395536" y="5703639"/>
            <a:ext cx="2049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mamink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2A7E3FD-C013-4D82-AB9D-37F1E1181967}"/>
              </a:ext>
            </a:extLst>
          </p:cNvPr>
          <p:cNvSpPr/>
          <p:nvPr/>
        </p:nvSpPr>
        <p:spPr>
          <a:xfrm>
            <a:off x="6532293" y="2017467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ps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BD63F772-BC66-48EC-8AE2-4C2F8676F41B}"/>
              </a:ext>
            </a:extLst>
          </p:cNvPr>
          <p:cNvSpPr/>
          <p:nvPr/>
        </p:nvSpPr>
        <p:spPr>
          <a:xfrm>
            <a:off x="3485903" y="5682972"/>
            <a:ext cx="2088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přítelkyn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9677517-C614-43FF-996A-318EFCEFCBEE}"/>
              </a:ext>
            </a:extLst>
          </p:cNvPr>
          <p:cNvSpPr/>
          <p:nvPr/>
        </p:nvSpPr>
        <p:spPr>
          <a:xfrm>
            <a:off x="6499873" y="4589679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kočk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cs-CZ" sz="2400" dirty="0">
              <a:solidFill>
                <a:srgbClr val="FF0000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DD1407-FC81-4436-B524-FD193096FF47}"/>
              </a:ext>
            </a:extLst>
          </p:cNvPr>
          <p:cNvGrpSpPr/>
          <p:nvPr/>
        </p:nvGrpSpPr>
        <p:grpSpPr>
          <a:xfrm>
            <a:off x="434516" y="1530018"/>
            <a:ext cx="2017322" cy="1592162"/>
            <a:chOff x="434516" y="1530018"/>
            <a:chExt cx="2017322" cy="1592162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D3DF4929-ECCF-4796-9A2A-F7C7E6943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516" y="1558643"/>
              <a:ext cx="2017322" cy="15635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Elipsa 8">
              <a:extLst>
                <a:ext uri="{FF2B5EF4-FFF2-40B4-BE49-F238E27FC236}">
                  <a16:creationId xmlns:a16="http://schemas.microsoft.com/office/drawing/2014/main" id="{14C88C1A-4B80-4736-BC7B-AB82057C4138}"/>
                </a:ext>
              </a:extLst>
            </p:cNvPr>
            <p:cNvSpPr/>
            <p:nvPr/>
          </p:nvSpPr>
          <p:spPr>
            <a:xfrm>
              <a:off x="1256358" y="1530018"/>
              <a:ext cx="808289" cy="8197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DFF53502-1EF8-4A0F-9C66-95AA34405755}"/>
              </a:ext>
            </a:extLst>
          </p:cNvPr>
          <p:cNvGrpSpPr/>
          <p:nvPr/>
        </p:nvGrpSpPr>
        <p:grpSpPr>
          <a:xfrm>
            <a:off x="418256" y="4150596"/>
            <a:ext cx="2049841" cy="1597969"/>
            <a:chOff x="4716016" y="836712"/>
            <a:chExt cx="4010025" cy="3312368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14E0CD74-A4B9-4394-94F5-60FE755A3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836712"/>
              <a:ext cx="4010025" cy="3312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Elipsa 9">
              <a:extLst>
                <a:ext uri="{FF2B5EF4-FFF2-40B4-BE49-F238E27FC236}">
                  <a16:creationId xmlns:a16="http://schemas.microsoft.com/office/drawing/2014/main" id="{7E1BCE36-6888-4012-95F7-D6ECCCA92909}"/>
                </a:ext>
              </a:extLst>
            </p:cNvPr>
            <p:cNvSpPr/>
            <p:nvPr/>
          </p:nvSpPr>
          <p:spPr>
            <a:xfrm>
              <a:off x="6444208" y="980728"/>
              <a:ext cx="1872208" cy="1863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40BE520B-FEC5-4F6E-A0FE-4322DE9376DE}"/>
              </a:ext>
            </a:extLst>
          </p:cNvPr>
          <p:cNvGrpSpPr/>
          <p:nvPr/>
        </p:nvGrpSpPr>
        <p:grpSpPr>
          <a:xfrm>
            <a:off x="3557338" y="1564303"/>
            <a:ext cx="2017322" cy="1557877"/>
            <a:chOff x="251520" y="1268760"/>
            <a:chExt cx="4162425" cy="2933700"/>
          </a:xfrm>
        </p:grpSpPr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CE49429C-419D-4E27-9A90-4FA4F6FE1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268760"/>
              <a:ext cx="4162425" cy="2933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Elipsa 9">
              <a:extLst>
                <a:ext uri="{FF2B5EF4-FFF2-40B4-BE49-F238E27FC236}">
                  <a16:creationId xmlns:a16="http://schemas.microsoft.com/office/drawing/2014/main" id="{0D3E59AD-44AB-4691-9A27-F99C9DDA4ED3}"/>
                </a:ext>
              </a:extLst>
            </p:cNvPr>
            <p:cNvSpPr/>
            <p:nvPr/>
          </p:nvSpPr>
          <p:spPr>
            <a:xfrm>
              <a:off x="539552" y="1340768"/>
              <a:ext cx="1872208" cy="1863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FD98D14B-6662-4055-937A-1AE3BF3BC4B4}"/>
              </a:ext>
            </a:extLst>
          </p:cNvPr>
          <p:cNvGrpSpPr/>
          <p:nvPr/>
        </p:nvGrpSpPr>
        <p:grpSpPr>
          <a:xfrm>
            <a:off x="3530272" y="4150596"/>
            <a:ext cx="2049840" cy="1531923"/>
            <a:chOff x="4644008" y="1268760"/>
            <a:chExt cx="4325498" cy="2880320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C3472C6-ECAD-4214-A20D-505D74260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1268760"/>
              <a:ext cx="4325498" cy="2880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Elipsa 10">
              <a:extLst>
                <a:ext uri="{FF2B5EF4-FFF2-40B4-BE49-F238E27FC236}">
                  <a16:creationId xmlns:a16="http://schemas.microsoft.com/office/drawing/2014/main" id="{8D4D0A52-F8F1-42C7-AB8F-FD47CB882D44}"/>
                </a:ext>
              </a:extLst>
            </p:cNvPr>
            <p:cNvSpPr/>
            <p:nvPr/>
          </p:nvSpPr>
          <p:spPr>
            <a:xfrm>
              <a:off x="6156176" y="1844824"/>
              <a:ext cx="1872208" cy="1863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40926637-B92B-43C8-9062-244BF75D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9197" y="2534796"/>
            <a:ext cx="2371854" cy="199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6BC5708B-20D1-452F-A86F-3D0F15E32D9F}"/>
              </a:ext>
            </a:extLst>
          </p:cNvPr>
          <p:cNvSpPr/>
          <p:nvPr/>
        </p:nvSpPr>
        <p:spPr>
          <a:xfrm>
            <a:off x="6660232" y="2708920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85FDAC5-2DFF-46B3-9E08-19EF9304E38E}"/>
              </a:ext>
            </a:extLst>
          </p:cNvPr>
          <p:cNvSpPr/>
          <p:nvPr/>
        </p:nvSpPr>
        <p:spPr>
          <a:xfrm>
            <a:off x="7276703" y="3174365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36DB26C9-4F10-444D-80D9-02642B58C021}"/>
              </a:ext>
            </a:extLst>
          </p:cNvPr>
          <p:cNvSpPr/>
          <p:nvPr/>
        </p:nvSpPr>
        <p:spPr>
          <a:xfrm>
            <a:off x="468507" y="3121211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tatínk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F714ADB5-866D-4E40-BBCF-D6783AD20B2D}"/>
              </a:ext>
            </a:extLst>
          </p:cNvPr>
          <p:cNvSpPr/>
          <p:nvPr/>
        </p:nvSpPr>
        <p:spPr>
          <a:xfrm>
            <a:off x="3514923" y="3104520"/>
            <a:ext cx="186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přítel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331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5" grpId="0" build="p"/>
      <p:bldP spid="26" grpId="0" build="p"/>
      <p:bldP spid="4" grpId="0" animBg="1"/>
      <p:bldP spid="40" grpId="0" animBg="1"/>
      <p:bldP spid="41" grpId="0" build="p"/>
      <p:bldP spid="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8412A-3273-4D70-B41F-64C15C2B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21"/>
            <a:ext cx="9143999" cy="160217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cs-CZ" b="1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kým</a:t>
            </a:r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cestuješ?</a:t>
            </a:r>
            <a:endParaRPr lang="cs-CZ" dirty="0">
              <a:solidFill>
                <a:srgbClr val="FFFF9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77288-03B7-4C91-A07E-C58343501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92" y="1628801"/>
            <a:ext cx="3806190" cy="4826281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bratr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sestra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kamarádka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manželka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přítelkyně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dítě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09E6E42-B74C-43AE-BDC4-F78FF661D6B4}"/>
              </a:ext>
            </a:extLst>
          </p:cNvPr>
          <p:cNvSpPr txBox="1">
            <a:spLocks/>
          </p:cNvSpPr>
          <p:nvPr/>
        </p:nvSpPr>
        <p:spPr>
          <a:xfrm>
            <a:off x="3563888" y="1628800"/>
            <a:ext cx="4322826" cy="4826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7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bratr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sestr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kamarádk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manželk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přítelkyn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dítě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8412A-3273-4D70-B41F-64C15C2B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21"/>
            <a:ext cx="9143999" cy="160217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cs-CZ" b="1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kým</a:t>
            </a:r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cestuješ?</a:t>
            </a:r>
            <a:endParaRPr lang="cs-CZ" dirty="0">
              <a:solidFill>
                <a:srgbClr val="FFFF9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77288-03B7-4C91-A07E-C58343501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92" y="1628801"/>
            <a:ext cx="3806190" cy="4826281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kamarádka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bratr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manželka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dítě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přítelkyně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sestra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09E6E42-B74C-43AE-BDC4-F78FF661D6B4}"/>
              </a:ext>
            </a:extLst>
          </p:cNvPr>
          <p:cNvSpPr txBox="1">
            <a:spLocks/>
          </p:cNvSpPr>
          <p:nvPr/>
        </p:nvSpPr>
        <p:spPr>
          <a:xfrm>
            <a:off x="3563888" y="1628800"/>
            <a:ext cx="4322826" cy="4826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7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kamarádk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bratr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manželk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kamarád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dítě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manžel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přítelkyn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přítel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sestr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63DD1-62CE-4C26-A869-7D25F418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6586" cy="1200329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Jakou pizzu máš rád(a)?</a:t>
            </a:r>
            <a:endParaRPr lang="cs-CZ" dirty="0">
              <a:solidFill>
                <a:srgbClr val="FFFF99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CECFEC9-1E67-4BF0-ACBF-569BA150F31B}"/>
              </a:ext>
            </a:extLst>
          </p:cNvPr>
          <p:cNvSpPr/>
          <p:nvPr/>
        </p:nvSpPr>
        <p:spPr>
          <a:xfrm>
            <a:off x="484936" y="6065265"/>
            <a:ext cx="2049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sýr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2A7E3FD-C013-4D82-AB9D-37F1E1181967}"/>
              </a:ext>
            </a:extLst>
          </p:cNvPr>
          <p:cNvSpPr/>
          <p:nvPr/>
        </p:nvSpPr>
        <p:spPr>
          <a:xfrm>
            <a:off x="6525787" y="3125766"/>
            <a:ext cx="2222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kuřet</a:t>
            </a:r>
            <a:r>
              <a:rPr lang="cs-CZ" sz="2400" b="1" dirty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špenát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pPr algn="ctr"/>
            <a:endParaRPr lang="cs-CZ" sz="2400" dirty="0">
              <a:solidFill>
                <a:srgbClr val="99FF33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BD63F772-BC66-48EC-8AE2-4C2F8676F41B}"/>
              </a:ext>
            </a:extLst>
          </p:cNvPr>
          <p:cNvSpPr/>
          <p:nvPr/>
        </p:nvSpPr>
        <p:spPr>
          <a:xfrm>
            <a:off x="3347864" y="6065265"/>
            <a:ext cx="246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sz="24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mozzarel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rajčet</a:t>
            </a:r>
            <a:r>
              <a:rPr lang="cs-CZ" sz="2400" b="1" dirty="0">
                <a:solidFill>
                  <a:srgbClr val="99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D9677517-C614-43FF-996A-318EFCEFCBEE}"/>
              </a:ext>
            </a:extLst>
          </p:cNvPr>
          <p:cNvSpPr/>
          <p:nvPr/>
        </p:nvSpPr>
        <p:spPr>
          <a:xfrm>
            <a:off x="6525787" y="6065265"/>
            <a:ext cx="2262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cibul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</a:p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smetan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36DB26C9-4F10-444D-80D9-02642B58C021}"/>
              </a:ext>
            </a:extLst>
          </p:cNvPr>
          <p:cNvSpPr/>
          <p:nvPr/>
        </p:nvSpPr>
        <p:spPr>
          <a:xfrm>
            <a:off x="468507" y="3121211"/>
            <a:ext cx="2519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salám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F714ADB5-866D-4E40-BBCF-D6783AD20B2D}"/>
              </a:ext>
            </a:extLst>
          </p:cNvPr>
          <p:cNvSpPr/>
          <p:nvPr/>
        </p:nvSpPr>
        <p:spPr>
          <a:xfrm>
            <a:off x="3514923" y="3104520"/>
            <a:ext cx="2059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ananas</a:t>
            </a:r>
            <a:r>
              <a:rPr lang="cs-CZ" sz="2400" b="1" dirty="0">
                <a:solidFill>
                  <a:srgbClr val="97E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6DCD3-1E38-4CC9-94B6-1F02EA53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3" t="48142" r="4793" b="9535"/>
          <a:stretch/>
        </p:blipFill>
        <p:spPr>
          <a:xfrm>
            <a:off x="354733" y="1038267"/>
            <a:ext cx="2633092" cy="19009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9D0013B-8FD5-400B-99F3-D0EA75704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2" t="10007" r="9613"/>
          <a:stretch/>
        </p:blipFill>
        <p:spPr>
          <a:xfrm>
            <a:off x="3317798" y="1075492"/>
            <a:ext cx="2633093" cy="18904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914E9E-F7F9-4309-B8EF-760496C7C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2" t="46552" r="15885" b="13601"/>
          <a:stretch/>
        </p:blipFill>
        <p:spPr>
          <a:xfrm>
            <a:off x="355460" y="4005064"/>
            <a:ext cx="2632365" cy="20602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F5E09D3-F8CF-4311-9633-F0025657FA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73" t="52000" r="10100" b="11517"/>
          <a:stretch/>
        </p:blipFill>
        <p:spPr>
          <a:xfrm>
            <a:off x="3317797" y="4005064"/>
            <a:ext cx="2632365" cy="20079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7BB8D98-D50B-493C-BEB7-B5942F1C24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919" t="40478" r="6602" b="11784"/>
          <a:stretch/>
        </p:blipFill>
        <p:spPr>
          <a:xfrm>
            <a:off x="6288294" y="1075362"/>
            <a:ext cx="2460170" cy="1879691"/>
          </a:xfrm>
          <a:prstGeom prst="rect">
            <a:avLst/>
          </a:prstGeom>
        </p:spPr>
      </p:pic>
      <p:sp>
        <p:nvSpPr>
          <p:cNvPr id="43" name="Obdélník 42">
            <a:extLst>
              <a:ext uri="{FF2B5EF4-FFF2-40B4-BE49-F238E27FC236}">
                <a16:creationId xmlns:a16="http://schemas.microsoft.com/office/drawing/2014/main" id="{ECCE6CD1-DDF7-42BA-B856-64A4C82B3849}"/>
              </a:ext>
            </a:extLst>
          </p:cNvPr>
          <p:cNvSpPr/>
          <p:nvPr/>
        </p:nvSpPr>
        <p:spPr>
          <a:xfrm>
            <a:off x="3514923" y="3545311"/>
            <a:ext cx="2059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šunk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42928EA-E154-4D6F-A9A7-12C7AFB47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4005064"/>
            <a:ext cx="2632364" cy="19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5" grpId="0" build="p"/>
      <p:bldP spid="26" grpId="0" build="p"/>
      <p:bldP spid="41" grpId="0" build="p"/>
      <p:bldP spid="42" grpId="0" build="p"/>
      <p:bldP spid="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8412A-3273-4D70-B41F-64C15C2B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21"/>
            <a:ext cx="9143999" cy="160217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cs-CZ" b="1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čím</a:t>
            </a:r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je ta pizza?</a:t>
            </a:r>
            <a:endParaRPr lang="cs-CZ" dirty="0">
              <a:solidFill>
                <a:srgbClr val="FFFF9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77288-03B7-4C91-A07E-C58343501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92" y="1628801"/>
            <a:ext cx="3806190" cy="4826281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salám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sýr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smetana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šunka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cibule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maso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vajíčko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kuře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rajče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09E6E42-B74C-43AE-BDC4-F78FF661D6B4}"/>
              </a:ext>
            </a:extLst>
          </p:cNvPr>
          <p:cNvSpPr txBox="1">
            <a:spLocks/>
          </p:cNvSpPr>
          <p:nvPr/>
        </p:nvSpPr>
        <p:spPr>
          <a:xfrm>
            <a:off x="3563888" y="1628800"/>
            <a:ext cx="4322826" cy="4826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7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salám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sýr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smetan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šunk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cibul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mas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vajíčk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kuře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rajče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8412A-3273-4D70-B41F-64C15C2B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21"/>
            <a:ext cx="9143999" cy="160217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cs-CZ" b="1" dirty="0">
                <a:solidFill>
                  <a:srgbClr val="D7A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čím</a:t>
            </a:r>
            <a:r>
              <a:rPr lang="cs-CZ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je ta pizza?</a:t>
            </a:r>
            <a:endParaRPr lang="cs-CZ" dirty="0">
              <a:solidFill>
                <a:srgbClr val="FFFF99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77288-03B7-4C91-A07E-C58343501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492" y="1628801"/>
            <a:ext cx="3806190" cy="4826281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maso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smetana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vajíčko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salám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šunka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kuře</a:t>
            </a:r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ta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cibule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ten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sýr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rajče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09E6E42-B74C-43AE-BDC4-F78FF661D6B4}"/>
              </a:ext>
            </a:extLst>
          </p:cNvPr>
          <p:cNvSpPr txBox="1">
            <a:spLocks/>
          </p:cNvSpPr>
          <p:nvPr/>
        </p:nvSpPr>
        <p:spPr>
          <a:xfrm>
            <a:off x="3563888" y="1628800"/>
            <a:ext cx="4322826" cy="4826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7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mas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smetan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vajíčk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97E4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salám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šunk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ou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kuře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cibul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í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</a:t>
            </a:r>
            <a:r>
              <a:rPr lang="cs-CZ" sz="3600" b="1" spc="-12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sýr</a:t>
            </a:r>
            <a:r>
              <a:rPr lang="cs-CZ" sz="3600" b="1" spc="-12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-12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rajče</a:t>
            </a:r>
            <a:r>
              <a:rPr lang="cs-CZ" sz="3600" b="1" spc="-120" dirty="0">
                <a:solidFill>
                  <a:srgbClr val="99FF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tem</a:t>
            </a:r>
            <a:r>
              <a:rPr lang="cs-CZ" sz="3600" b="1" spc="-120" dirty="0"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3600" b="1" spc="-120" dirty="0">
              <a:solidFill>
                <a:srgbClr val="FF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Metropol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9" ma:contentTypeDescription="Vytvoří nový dokument" ma:contentTypeScope="" ma:versionID="b8b9a2206b21a9ed853005c6e8deece4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1941df3f6b4bfa1e175a7da28d86c9bf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01DB43-F341-45F3-B561-C723B3E36F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05A233-236B-4AF7-9F2E-748A56031037}"/>
</file>

<file path=customXml/itemProps3.xml><?xml version="1.0" encoding="utf-8"?>
<ds:datastoreItem xmlns:ds="http://schemas.openxmlformats.org/officeDocument/2006/customXml" ds:itemID="{66BDEEE9-845B-45B8-AF70-1D9BCE51CE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1828</TotalTime>
  <Words>1224</Words>
  <Application>Microsoft Office PowerPoint</Application>
  <PresentationFormat>Předvádění na obrazovce (4:3)</PresentationFormat>
  <Paragraphs>288</Paragraphs>
  <Slides>21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Metropole</vt:lpstr>
      <vt:lpstr>ÚJOP UK, Veškerá práva vyhrazena © 2020  Interní materiál pro účely výuky</vt:lpstr>
      <vt:lpstr>INSTRUMENTÁL sg. kontexty</vt:lpstr>
      <vt:lpstr>Jak / Čím pojedeš do školy?</vt:lpstr>
      <vt:lpstr>S kým půjdeš na procházku?</vt:lpstr>
      <vt:lpstr>S kým cestuješ?</vt:lpstr>
      <vt:lpstr>S kým cestuješ?</vt:lpstr>
      <vt:lpstr>Jakou pizzu máš rád(a)?</vt:lpstr>
      <vt:lpstr>S čím je ta pizza?</vt:lpstr>
      <vt:lpstr>S čím je ta pizza?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Mluvte spolu. (UČ 137/3)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pomocnik</dc:creator>
  <cp:lastModifiedBy> </cp:lastModifiedBy>
  <cp:revision>117</cp:revision>
  <dcterms:created xsi:type="dcterms:W3CDTF">2015-03-06T06:35:19Z</dcterms:created>
  <dcterms:modified xsi:type="dcterms:W3CDTF">2020-06-19T12:49:44Z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