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8" r:id="rId3"/>
    <p:sldId id="263" r:id="rId4"/>
    <p:sldId id="259" r:id="rId5"/>
    <p:sldId id="257" r:id="rId6"/>
    <p:sldId id="260" r:id="rId7"/>
    <p:sldId id="261" r:id="rId8"/>
    <p:sldId id="262" r:id="rId9"/>
    <p:sldId id="265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FFEB"/>
    <a:srgbClr val="F6F6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Střední styl 1 – zvýraznění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2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3500BBB-6E55-ACD6-1A42-C337BEEB28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C254B44-A040-7FFA-9CA0-EF168FAB6E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F14928A-E9BA-F7F9-3AF5-6FA13AA55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72F87-D8F5-4346-A65D-A9D36890D994}" type="datetimeFigureOut">
              <a:rPr lang="cs-CZ" smtClean="0"/>
              <a:t>06.03.2023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0039828-6CA6-45A5-C56A-D23D86A234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57F71ED-C63F-1042-4C8A-081ADE373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1ADB4-3595-4D02-897A-7636098B2C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8149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E4B011-CBD0-593C-8756-70B0F663E8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889CAD4-CD4A-B316-EFC8-93414402D3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6C026D5-25C3-FF05-C328-A55CA46954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72F87-D8F5-4346-A65D-A9D36890D994}" type="datetimeFigureOut">
              <a:rPr lang="cs-CZ" smtClean="0"/>
              <a:t>06.03.2023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27220EA-F2E8-988A-7B01-D718C28AC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E9F12D3-713E-8765-65F1-96E075AD3C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1ADB4-3595-4D02-897A-7636098B2C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180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BCF8EAB1-277E-DA1A-BA29-41E742C31A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D732673-0EF8-B643-079F-06A825E0DC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01BAE79-D774-DA94-3241-A5065C0650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72F87-D8F5-4346-A65D-A9D36890D994}" type="datetimeFigureOut">
              <a:rPr lang="cs-CZ" smtClean="0"/>
              <a:t>06.03.2023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EFADB24-A311-52C9-DFF2-9B778B13BD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687C876-22BB-78EE-E7C4-144A9E0C89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1ADB4-3595-4D02-897A-7636098B2C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1858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1C837A-1286-FDB8-D92B-7B947098ED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604AE1A-765D-53D5-88AB-FA555B15D7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41F37B3-9AA7-0D67-40AE-5C186EA16F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72F87-D8F5-4346-A65D-A9D36890D994}" type="datetimeFigureOut">
              <a:rPr lang="cs-CZ" smtClean="0"/>
              <a:t>06.03.2023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5109EAF-C489-ECFA-94DF-AC559DF773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CB4856E-CD9C-B43C-C6D2-7817E667CA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1ADB4-3595-4D02-897A-7636098B2C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9473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ACB9DB-31AD-CF96-7443-F8CE326A6D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30855E7-A617-9175-0AF5-490BDC0EEC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F7E18D5-52B6-6F59-6407-D4A6D86F2C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72F87-D8F5-4346-A65D-A9D36890D994}" type="datetimeFigureOut">
              <a:rPr lang="cs-CZ" smtClean="0"/>
              <a:t>06.03.2023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22ED57B-7772-7000-0F4D-05FB4153B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1174D76-8091-5517-A263-2DFFCF3D9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1ADB4-3595-4D02-897A-7636098B2C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9894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E64DA4F-74DD-27D4-6837-48EAE15137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4DDDCDE-592F-5C92-D784-65D9B4E892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8F09B56-4C36-0AF9-379E-96F224767F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B287A6F-79FF-494B-4487-89DAB21F29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72F87-D8F5-4346-A65D-A9D36890D994}" type="datetimeFigureOut">
              <a:rPr lang="cs-CZ" smtClean="0"/>
              <a:t>06.03.2023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951330E-46C3-F55A-820B-BE89A8FF26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ECA1849-B59C-404A-4480-19E514C3BA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1ADB4-3595-4D02-897A-7636098B2C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5594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A9958A-411C-C493-BBFD-83BDEDE1A3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EF5C0EC-4781-E50B-40A8-53CE43C8DC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E5A059E-AE5E-C70F-E945-913EAB4968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DC3E008B-1EED-5A01-5E73-D55E37C0C9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353BB003-D6ED-0FC9-6345-26575FA9B1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20D2CE9C-D771-FFA4-788D-249C8AA6DF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72F87-D8F5-4346-A65D-A9D36890D994}" type="datetimeFigureOut">
              <a:rPr lang="cs-CZ" smtClean="0"/>
              <a:t>06.03.2023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C65808AC-C396-DAE2-3432-CE1939320E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8A62D6BA-D40E-B5F0-FA2A-A702FB3B0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1ADB4-3595-4D02-897A-7636098B2C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0678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6766407-9994-BA62-6BFF-7C5BB57AD0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DC5EF33F-95D9-220D-9526-D199B33F7B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72F87-D8F5-4346-A65D-A9D36890D994}" type="datetimeFigureOut">
              <a:rPr lang="cs-CZ" smtClean="0"/>
              <a:t>06.03.2023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C2895A86-A09B-40F8-670A-45AE03A957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58AA6A6-6ED8-614E-7CBD-4B7D86F77B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1ADB4-3595-4D02-897A-7636098B2C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3699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6D612C76-9E02-D509-B8DA-5B4D5739DA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72F87-D8F5-4346-A65D-A9D36890D994}" type="datetimeFigureOut">
              <a:rPr lang="cs-CZ" smtClean="0"/>
              <a:t>06.03.2023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4B5341C0-2782-99C4-E8AD-09A59E005D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19C1CB2-5767-09B1-43D5-D84E9FCF4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1ADB4-3595-4D02-897A-7636098B2C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0073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520F38-C1F0-46EF-1956-F365C562BB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A443DAE-FAF8-26E3-B02E-FB8E8E7232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685EC7B-C72C-80C6-F31A-26BF8BF702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1CCE33A-8D1A-9B71-9375-8F378238A0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72F87-D8F5-4346-A65D-A9D36890D994}" type="datetimeFigureOut">
              <a:rPr lang="cs-CZ" smtClean="0"/>
              <a:t>06.03.2023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3BD29FB-3835-1D40-47F7-F8E7C5F0F9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59182FA-4B0F-D4C5-A12A-3A1D02998F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1ADB4-3595-4D02-897A-7636098B2C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07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A0466F-B993-20A0-B3BC-006FDB4C19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7E6FA795-E22D-C16D-690D-DACB395124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AEAF9DE3-69DC-AACD-62FB-B26BB62E48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BAEB162-BC46-D274-0221-E37F22CAEC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72F87-D8F5-4346-A65D-A9D36890D994}" type="datetimeFigureOut">
              <a:rPr lang="cs-CZ" smtClean="0"/>
              <a:t>06.03.2023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E847C9E-4554-0CFC-6AAE-0372CD9E53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FC8E457-0860-EAD3-5AAD-E931661928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1ADB4-3595-4D02-897A-7636098B2C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6858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73857B2F-2C65-1911-3FDC-62B5FF4BC8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0394287-A7EC-8AFB-9323-74E6477852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B438D14-E7DB-2645-8E41-002885E691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72F87-D8F5-4346-A65D-A9D36890D994}" type="datetimeFigureOut">
              <a:rPr lang="cs-CZ" smtClean="0"/>
              <a:t>06.03.2023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1D4FFE8-DBCC-D233-58C5-F1A091507B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C2D7055-C7AF-1285-7419-FCD949A139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B1ADB4-3595-4D02-897A-7636098B2C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378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0D200BBA-E3C4-41F7-F265-BEF693A4764C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85000"/>
          </a:blip>
          <a:stretch>
            <a:fillRect/>
          </a:stretch>
        </p:blipFill>
        <p:spPr>
          <a:xfrm>
            <a:off x="5466848" y="2071439"/>
            <a:ext cx="4475302" cy="4755634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45903F4F-1711-1544-CDB9-75CC459B7868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85000"/>
          </a:blip>
          <a:stretch>
            <a:fillRect/>
          </a:stretch>
        </p:blipFill>
        <p:spPr>
          <a:xfrm>
            <a:off x="8105819" y="30927"/>
            <a:ext cx="4025221" cy="4277360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D1296F17-7CE7-4DF8-2FED-9B7AA03FBA97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 amt="85000"/>
          </a:blip>
          <a:stretch>
            <a:fillRect/>
          </a:stretch>
        </p:blipFill>
        <p:spPr>
          <a:xfrm>
            <a:off x="1053396" y="0"/>
            <a:ext cx="4146315" cy="5116592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FFE79E74-0764-97FA-79E7-7416B1EEE5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10481"/>
            <a:ext cx="9144000" cy="1799482"/>
          </a:xfrm>
          <a:solidFill>
            <a:schemeClr val="accent6">
              <a:lumMod val="40000"/>
              <a:lumOff val="60000"/>
              <a:alpha val="20000"/>
            </a:schemeClr>
          </a:solidFill>
          <a:ln>
            <a:noFill/>
          </a:ln>
        </p:spPr>
        <p:txBody>
          <a:bodyPr>
            <a:normAutofit fontScale="90000"/>
          </a:bodyPr>
          <a:lstStyle/>
          <a:p>
            <a:r>
              <a:rPr lang="cs-CZ" b="1" dirty="0">
                <a:latin typeface="Courier New" panose="02070309020205020404" pitchFamily="49" charset="0"/>
                <a:cs typeface="Courier New" panose="02070309020205020404" pitchFamily="49" charset="0"/>
              </a:rPr>
              <a:t>Extrakce levé větve a základní slovosled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8BB7A1C-B4F1-8B96-5B9B-AB8051B278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21375"/>
            <a:ext cx="9144000" cy="1655762"/>
          </a:xfrm>
          <a:solidFill>
            <a:schemeClr val="accent6">
              <a:lumMod val="40000"/>
              <a:lumOff val="60000"/>
              <a:alpha val="10196"/>
            </a:schemeClr>
          </a:solidFill>
        </p:spPr>
        <p:txBody>
          <a:bodyPr/>
          <a:lstStyle/>
          <a:p>
            <a:r>
              <a:rPr lang="cs-CZ" b="1" dirty="0">
                <a:latin typeface="Courier New" panose="02070309020205020404" pitchFamily="49" charset="0"/>
                <a:cs typeface="Courier New" panose="02070309020205020404" pitchFamily="49" charset="0"/>
              </a:rPr>
              <a:t>Bakalářský seminář</a:t>
            </a:r>
          </a:p>
          <a:p>
            <a:r>
              <a:rPr lang="cs-CZ" b="1" dirty="0">
                <a:latin typeface="Courier New" panose="02070309020205020404" pitchFamily="49" charset="0"/>
                <a:cs typeface="Courier New" panose="02070309020205020404" pitchFamily="49" charset="0"/>
              </a:rPr>
              <a:t>9. 3. 2023</a:t>
            </a:r>
          </a:p>
          <a:p>
            <a:r>
              <a:rPr lang="cs-CZ" b="1" dirty="0">
                <a:latin typeface="Courier New" panose="02070309020205020404" pitchFamily="49" charset="0"/>
                <a:cs typeface="Courier New" panose="02070309020205020404" pitchFamily="49" charset="0"/>
              </a:rPr>
              <a:t>Daniela Kořánová</a:t>
            </a:r>
          </a:p>
        </p:txBody>
      </p:sp>
      <p:sp>
        <p:nvSpPr>
          <p:cNvPr id="4" name="AutoShape 2">
            <a:extLst>
              <a:ext uri="{FF2B5EF4-FFF2-40B4-BE49-F238E27FC236}">
                <a16:creationId xmlns:a16="http://schemas.microsoft.com/office/drawing/2014/main" id="{200B74BA-5143-DEA4-6DE0-56A1EC96240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74080" y="-579636"/>
            <a:ext cx="6558280" cy="6558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5BE2E9AB-C2B1-8580-50E1-0EFD155F5764}"/>
              </a:ext>
            </a:extLst>
          </p:cNvPr>
          <p:cNvPicPr>
            <a:picLocks noChangeAspect="1"/>
          </p:cNvPicPr>
          <p:nvPr/>
        </p:nvPicPr>
        <p:blipFill>
          <a:blip r:embed="rId5">
            <a:alphaModFix amt="85000"/>
          </a:blip>
          <a:stretch>
            <a:fillRect/>
          </a:stretch>
        </p:blipFill>
        <p:spPr>
          <a:xfrm>
            <a:off x="16419" y="2102366"/>
            <a:ext cx="3888187" cy="4798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4576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988901-0686-FE4B-C911-860D190BAF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experiment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67E3F7A-553D-1DB5-56E3-9F5E5D33D0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hlavní + 5 výplňkových</a:t>
            </a:r>
          </a:p>
          <a:p>
            <a:pPr lvl="1"/>
            <a:r>
              <a:rPr lang="cs-CZ" dirty="0"/>
              <a:t>hlavní a F1–F4 – manipulace s extrakcí z objektu a ze subjektu</a:t>
            </a:r>
          </a:p>
          <a:p>
            <a:pPr lvl="1"/>
            <a:r>
              <a:rPr lang="cs-CZ" dirty="0"/>
              <a:t>F5 – položky bez extrakce levé větve, kontrolní </a:t>
            </a:r>
          </a:p>
          <a:p>
            <a:r>
              <a:rPr lang="cs-CZ" dirty="0"/>
              <a:t>hodnocení položek na škále přijatelnosti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587730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37A412E-A576-540F-BC85-27F7930E71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hypotézy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EBF94580-AC0B-3529-3982-E9E6C485DAA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slovosled podle syntaktické platnosti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0930542-C9E8-A4D4-C6FF-9BAD557173D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/>
              <a:t>subjekt &gt; objekt</a:t>
            </a:r>
          </a:p>
        </p:txBody>
      </p:sp>
      <p:sp>
        <p:nvSpPr>
          <p:cNvPr id="6" name="Zástupný text 5">
            <a:extLst>
              <a:ext uri="{FF2B5EF4-FFF2-40B4-BE49-F238E27FC236}">
                <a16:creationId xmlns:a16="http://schemas.microsoft.com/office/drawing/2014/main" id="{36FC65BC-2D09-BC45-B5C3-E514500F07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/>
              <a:t>slovosled podle sémantiky konstituentů</a:t>
            </a:r>
          </a:p>
        </p:txBody>
      </p:sp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E24AC17D-8424-3BBA-1046-CC46250216B0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dirty="0"/>
              <a:t>člověk &gt; </a:t>
            </a:r>
            <a:r>
              <a:rPr lang="cs-CZ" dirty="0" err="1"/>
              <a:t>nečlověk</a:t>
            </a:r>
            <a:r>
              <a:rPr lang="cs-CZ" dirty="0"/>
              <a:t> (resp. věc)</a:t>
            </a:r>
          </a:p>
          <a:p>
            <a:r>
              <a:rPr lang="cs-CZ" dirty="0"/>
              <a:t>(</a:t>
            </a:r>
            <a:r>
              <a:rPr lang="cs-CZ" dirty="0" err="1"/>
              <a:t>human</a:t>
            </a:r>
            <a:r>
              <a:rPr lang="cs-CZ" dirty="0"/>
              <a:t>+ &gt; </a:t>
            </a:r>
            <a:r>
              <a:rPr lang="cs-CZ" dirty="0" err="1"/>
              <a:t>human</a:t>
            </a:r>
            <a:r>
              <a:rPr lang="cs-CZ" dirty="0"/>
              <a:t>-)</a:t>
            </a:r>
          </a:p>
        </p:txBody>
      </p:sp>
    </p:spTree>
    <p:extLst>
      <p:ext uri="{BB962C8B-B14F-4D97-AF65-F5344CB8AC3E}">
        <p14:creationId xmlns:p14="http://schemas.microsoft.com/office/powerpoint/2010/main" val="7657832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463F71A-AD94-E0B7-1FE8-0844233F48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hlavní experiment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738DDF2-A4AA-D7A6-B5D5-B134299790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24 položek</a:t>
            </a:r>
          </a:p>
          <a:p>
            <a:r>
              <a:rPr lang="cs-CZ" dirty="0"/>
              <a:t>objekt </a:t>
            </a:r>
            <a:r>
              <a:rPr lang="cs-CZ" dirty="0" err="1"/>
              <a:t>human</a:t>
            </a:r>
            <a:r>
              <a:rPr lang="cs-CZ" dirty="0"/>
              <a:t>+, subjekt </a:t>
            </a:r>
            <a:r>
              <a:rPr lang="cs-CZ" dirty="0" err="1"/>
              <a:t>human</a:t>
            </a:r>
            <a:r>
              <a:rPr lang="cs-CZ" dirty="0"/>
              <a:t>- nebo objekt </a:t>
            </a:r>
            <a:r>
              <a:rPr lang="cs-CZ" dirty="0" err="1"/>
              <a:t>human</a:t>
            </a:r>
            <a:r>
              <a:rPr lang="cs-CZ" dirty="0"/>
              <a:t>-, subjekt </a:t>
            </a:r>
            <a:r>
              <a:rPr lang="cs-CZ" dirty="0" err="1"/>
              <a:t>human</a:t>
            </a:r>
            <a:r>
              <a:rPr lang="cs-CZ" dirty="0"/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39599991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1F0538A-D5F7-2FAF-52A4-917D18757F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hlavní experiment</a:t>
            </a:r>
          </a:p>
        </p:txBody>
      </p:sp>
      <p:graphicFrame>
        <p:nvGraphicFramePr>
          <p:cNvPr id="4" name="Tabulka 4">
            <a:extLst>
              <a:ext uri="{FF2B5EF4-FFF2-40B4-BE49-F238E27FC236}">
                <a16:creationId xmlns:a16="http://schemas.microsoft.com/office/drawing/2014/main" id="{342F5F53-19F8-323B-3FB0-732EEC2B8A7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7584429"/>
              </p:ext>
            </p:extLst>
          </p:nvPr>
        </p:nvGraphicFramePr>
        <p:xfrm>
          <a:off x="838200" y="1825624"/>
          <a:ext cx="10515600" cy="3965577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74153996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63158009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675941225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680675604"/>
                    </a:ext>
                  </a:extLst>
                </a:gridCol>
              </a:tblGrid>
              <a:tr h="1321859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bez extrakce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extrakce z objektu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extrakce ze subjektu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5159029"/>
                  </a:ext>
                </a:extLst>
              </a:tr>
              <a:tr h="1321859">
                <a:tc>
                  <a:txBody>
                    <a:bodyPr/>
                    <a:lstStyle/>
                    <a:p>
                      <a:r>
                        <a:rPr lang="cs-CZ" dirty="0"/>
                        <a:t>S </a:t>
                      </a:r>
                      <a:r>
                        <a:rPr lang="cs-CZ" dirty="0" err="1"/>
                        <a:t>human</a:t>
                      </a:r>
                      <a:r>
                        <a:rPr lang="cs-CZ" dirty="0"/>
                        <a:t>-, O </a:t>
                      </a:r>
                      <a:r>
                        <a:rPr lang="cs-CZ" dirty="0" err="1"/>
                        <a:t>human</a:t>
                      </a:r>
                      <a:r>
                        <a:rPr lang="cs-CZ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která kniha kritizuje podnikatelku /</a:t>
                      </a:r>
                    </a:p>
                    <a:p>
                      <a:r>
                        <a:rPr lang="cs-CZ" dirty="0"/>
                        <a:t>kterou podnikatelku kritizuje kniha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kterou kniha kritizuje podnikatelku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která podnikatelku kritizuje kniha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8899696"/>
                  </a:ext>
                </a:extLst>
              </a:tr>
              <a:tr h="1321859">
                <a:tc>
                  <a:txBody>
                    <a:bodyPr/>
                    <a:lstStyle/>
                    <a:p>
                      <a:r>
                        <a:rPr lang="cs-CZ" dirty="0"/>
                        <a:t>S </a:t>
                      </a:r>
                      <a:r>
                        <a:rPr lang="cs-CZ" dirty="0" err="1"/>
                        <a:t>human</a:t>
                      </a:r>
                      <a:r>
                        <a:rPr lang="cs-CZ" dirty="0"/>
                        <a:t>+, O </a:t>
                      </a:r>
                      <a:r>
                        <a:rPr lang="cs-CZ" dirty="0" err="1"/>
                        <a:t>human</a:t>
                      </a:r>
                      <a:r>
                        <a:rPr lang="cs-CZ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která podnikatelka kritizuje knihu /</a:t>
                      </a:r>
                    </a:p>
                    <a:p>
                      <a:r>
                        <a:rPr lang="cs-CZ" dirty="0"/>
                        <a:t>kterou knihu kritizuje podnikatelka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kterou podnikatelka kritizuje knihu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která knihu kritizuje podnikatelka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6483950"/>
                  </a:ext>
                </a:extLst>
              </a:tr>
            </a:tbl>
          </a:graphicData>
        </a:graphic>
      </p:graphicFrame>
      <p:sp>
        <p:nvSpPr>
          <p:cNvPr id="3" name="TextovéPole 2">
            <a:extLst>
              <a:ext uri="{FF2B5EF4-FFF2-40B4-BE49-F238E27FC236}">
                <a16:creationId xmlns:a16="http://schemas.microsoft.com/office/drawing/2014/main" id="{E1DE206B-FFF4-7F72-46B1-555DE50B6779}"/>
              </a:ext>
            </a:extLst>
          </p:cNvPr>
          <p:cNvSpPr txBox="1"/>
          <p:nvPr/>
        </p:nvSpPr>
        <p:spPr>
          <a:xfrm>
            <a:off x="838200" y="5791201"/>
            <a:ext cx="1051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hlavní věta: V závěru debaty se moderátor zeptal,</a:t>
            </a:r>
          </a:p>
        </p:txBody>
      </p:sp>
    </p:spTree>
    <p:extLst>
      <p:ext uri="{BB962C8B-B14F-4D97-AF65-F5344CB8AC3E}">
        <p14:creationId xmlns:p14="http://schemas.microsoft.com/office/powerpoint/2010/main" val="12583155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482338-E7E7-2614-D6F8-DC34D9289F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F1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72C83C3-291E-BB25-6FF9-68BBF46707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8 položek</a:t>
            </a:r>
          </a:p>
          <a:p>
            <a:r>
              <a:rPr lang="cs-CZ" dirty="0"/>
              <a:t>zájmena</a:t>
            </a:r>
          </a:p>
          <a:p>
            <a:endParaRPr lang="cs-CZ" dirty="0"/>
          </a:p>
        </p:txBody>
      </p:sp>
      <p:graphicFrame>
        <p:nvGraphicFramePr>
          <p:cNvPr id="4" name="Tabulka 4">
            <a:extLst>
              <a:ext uri="{FF2B5EF4-FFF2-40B4-BE49-F238E27FC236}">
                <a16:creationId xmlns:a16="http://schemas.microsoft.com/office/drawing/2014/main" id="{C645ACA5-F6A0-6AEC-C07E-EA948FB297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8219330"/>
              </p:ext>
            </p:extLst>
          </p:nvPr>
        </p:nvGraphicFramePr>
        <p:xfrm>
          <a:off x="1136315" y="2828534"/>
          <a:ext cx="9919370" cy="3186186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1983874">
                  <a:extLst>
                    <a:ext uri="{9D8B030D-6E8A-4147-A177-3AD203B41FA5}">
                      <a16:colId xmlns:a16="http://schemas.microsoft.com/office/drawing/2014/main" val="1471752864"/>
                    </a:ext>
                  </a:extLst>
                </a:gridCol>
                <a:gridCol w="1983874">
                  <a:extLst>
                    <a:ext uri="{9D8B030D-6E8A-4147-A177-3AD203B41FA5}">
                      <a16:colId xmlns:a16="http://schemas.microsoft.com/office/drawing/2014/main" val="3836605833"/>
                    </a:ext>
                  </a:extLst>
                </a:gridCol>
                <a:gridCol w="1983874">
                  <a:extLst>
                    <a:ext uri="{9D8B030D-6E8A-4147-A177-3AD203B41FA5}">
                      <a16:colId xmlns:a16="http://schemas.microsoft.com/office/drawing/2014/main" val="4072869381"/>
                    </a:ext>
                  </a:extLst>
                </a:gridCol>
                <a:gridCol w="1983874">
                  <a:extLst>
                    <a:ext uri="{9D8B030D-6E8A-4147-A177-3AD203B41FA5}">
                      <a16:colId xmlns:a16="http://schemas.microsoft.com/office/drawing/2014/main" val="1915367243"/>
                    </a:ext>
                  </a:extLst>
                </a:gridCol>
                <a:gridCol w="1983874">
                  <a:extLst>
                    <a:ext uri="{9D8B030D-6E8A-4147-A177-3AD203B41FA5}">
                      <a16:colId xmlns:a16="http://schemas.microsoft.com/office/drawing/2014/main" val="3198083758"/>
                    </a:ext>
                  </a:extLst>
                </a:gridCol>
              </a:tblGrid>
              <a:tr h="1062062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extrakce z objektu, vyjádřený 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extrakce z objektu, nevyjádřený 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extrakce ze subjektu, vyjádřený 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extrakce ze subjektu, zájmenný 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9451633"/>
                  </a:ext>
                </a:extLst>
              </a:tr>
              <a:tr h="1062062">
                <a:tc>
                  <a:txBody>
                    <a:bodyPr/>
                    <a:lstStyle/>
                    <a:p>
                      <a:r>
                        <a:rPr lang="cs-CZ" dirty="0"/>
                        <a:t>O </a:t>
                      </a:r>
                      <a:r>
                        <a:rPr lang="cs-CZ" dirty="0" err="1"/>
                        <a:t>human</a:t>
                      </a:r>
                      <a:r>
                        <a:rPr lang="cs-CZ" dirty="0"/>
                        <a:t>+, S </a:t>
                      </a:r>
                      <a:r>
                        <a:rPr lang="cs-CZ" dirty="0" err="1"/>
                        <a:t>human</a:t>
                      </a:r>
                      <a:r>
                        <a:rPr lang="cs-CZ" dirty="0"/>
                        <a:t>-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noProof="0" dirty="0"/>
                        <a:t>kterou ten projekt shání investorku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kterou shání investorku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který tu investorku shání projekt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který ji shání projekt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9287673"/>
                  </a:ext>
                </a:extLst>
              </a:tr>
              <a:tr h="1062062">
                <a:tc>
                  <a:txBody>
                    <a:bodyPr/>
                    <a:lstStyle/>
                    <a:p>
                      <a:r>
                        <a:rPr lang="cs-CZ" dirty="0"/>
                        <a:t>O </a:t>
                      </a:r>
                      <a:r>
                        <a:rPr lang="cs-CZ" dirty="0" err="1"/>
                        <a:t>human</a:t>
                      </a:r>
                      <a:r>
                        <a:rPr lang="cs-CZ" dirty="0"/>
                        <a:t>-, S </a:t>
                      </a:r>
                      <a:r>
                        <a:rPr lang="cs-CZ" dirty="0" err="1"/>
                        <a:t>human</a:t>
                      </a:r>
                      <a:r>
                        <a:rPr lang="cs-CZ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který ta investorka shání projekt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který shání projekt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která ten projekt shání investorka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která ho shání investorka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9249535"/>
                  </a:ext>
                </a:extLst>
              </a:tr>
            </a:tbl>
          </a:graphicData>
        </a:graphic>
      </p:graphicFrame>
      <p:sp>
        <p:nvSpPr>
          <p:cNvPr id="5" name="TextovéPole 4">
            <a:extLst>
              <a:ext uri="{FF2B5EF4-FFF2-40B4-BE49-F238E27FC236}">
                <a16:creationId xmlns:a16="http://schemas.microsoft.com/office/drawing/2014/main" id="{9FD4F252-941C-A3EC-6FBC-A833A7C4EB38}"/>
              </a:ext>
            </a:extLst>
          </p:cNvPr>
          <p:cNvSpPr txBox="1"/>
          <p:nvPr/>
        </p:nvSpPr>
        <p:spPr>
          <a:xfrm>
            <a:off x="1136315" y="6007100"/>
            <a:ext cx="99193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hlavní věta a) Z článku o novém projektu jsem bohužel nezjistil,</a:t>
            </a:r>
          </a:p>
          <a:p>
            <a:r>
              <a:rPr lang="cs-CZ" dirty="0"/>
              <a:t>	b) Z článku o zdatné investorce jsem bohužel nezjistil,</a:t>
            </a:r>
          </a:p>
        </p:txBody>
      </p:sp>
    </p:spTree>
    <p:extLst>
      <p:ext uri="{BB962C8B-B14F-4D97-AF65-F5344CB8AC3E}">
        <p14:creationId xmlns:p14="http://schemas.microsoft.com/office/powerpoint/2010/main" val="9554827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66B159-0E34-ED7C-525F-C01532A607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F2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83C8527-A4B3-6118-94DB-4134197768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8 položek</a:t>
            </a:r>
          </a:p>
          <a:p>
            <a:r>
              <a:rPr lang="cs-CZ" dirty="0"/>
              <a:t>vyvážená životnost</a:t>
            </a:r>
          </a:p>
          <a:p>
            <a:endParaRPr lang="cs-CZ" dirty="0"/>
          </a:p>
        </p:txBody>
      </p:sp>
      <p:graphicFrame>
        <p:nvGraphicFramePr>
          <p:cNvPr id="4" name="Tabulka 4">
            <a:extLst>
              <a:ext uri="{FF2B5EF4-FFF2-40B4-BE49-F238E27FC236}">
                <a16:creationId xmlns:a16="http://schemas.microsoft.com/office/drawing/2014/main" id="{DC8DDB91-209A-4204-73B5-1A60A335EF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9532667"/>
              </p:ext>
            </p:extLst>
          </p:nvPr>
        </p:nvGraphicFramePr>
        <p:xfrm>
          <a:off x="1179763" y="2917826"/>
          <a:ext cx="9832473" cy="3259137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3277491">
                  <a:extLst>
                    <a:ext uri="{9D8B030D-6E8A-4147-A177-3AD203B41FA5}">
                      <a16:colId xmlns:a16="http://schemas.microsoft.com/office/drawing/2014/main" val="2981131687"/>
                    </a:ext>
                  </a:extLst>
                </a:gridCol>
                <a:gridCol w="3277491">
                  <a:extLst>
                    <a:ext uri="{9D8B030D-6E8A-4147-A177-3AD203B41FA5}">
                      <a16:colId xmlns:a16="http://schemas.microsoft.com/office/drawing/2014/main" val="3263134776"/>
                    </a:ext>
                  </a:extLst>
                </a:gridCol>
                <a:gridCol w="3277491">
                  <a:extLst>
                    <a:ext uri="{9D8B030D-6E8A-4147-A177-3AD203B41FA5}">
                      <a16:colId xmlns:a16="http://schemas.microsoft.com/office/drawing/2014/main" val="903203940"/>
                    </a:ext>
                  </a:extLst>
                </a:gridCol>
              </a:tblGrid>
              <a:tr h="1086379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extrakce z objektu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extrakce ze subjektu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7521941"/>
                  </a:ext>
                </a:extLst>
              </a:tr>
              <a:tr h="1086379">
                <a:tc>
                  <a:txBody>
                    <a:bodyPr/>
                    <a:lstStyle/>
                    <a:p>
                      <a:r>
                        <a:rPr lang="cs-CZ" dirty="0" err="1"/>
                        <a:t>human</a:t>
                      </a:r>
                      <a:r>
                        <a:rPr lang="cs-CZ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kterou satelit fotografoval planetu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kterou planetu fotografoval planetu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2198488"/>
                  </a:ext>
                </a:extLst>
              </a:tr>
              <a:tr h="1086379">
                <a:tc>
                  <a:txBody>
                    <a:bodyPr/>
                    <a:lstStyle/>
                    <a:p>
                      <a:r>
                        <a:rPr lang="cs-CZ" dirty="0" err="1"/>
                        <a:t>human</a:t>
                      </a:r>
                      <a:r>
                        <a:rPr lang="cs-CZ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které umělkyně fotografovala astronauty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která astronauty fotografovala umělkyně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0762571"/>
                  </a:ext>
                </a:extLst>
              </a:tr>
            </a:tbl>
          </a:graphicData>
        </a:graphic>
      </p:graphicFrame>
      <p:sp>
        <p:nvSpPr>
          <p:cNvPr id="5" name="TextovéPole 4">
            <a:extLst>
              <a:ext uri="{FF2B5EF4-FFF2-40B4-BE49-F238E27FC236}">
                <a16:creationId xmlns:a16="http://schemas.microsoft.com/office/drawing/2014/main" id="{8A3FC84F-22BA-5D0E-B5F1-91B5C360A92C}"/>
              </a:ext>
            </a:extLst>
          </p:cNvPr>
          <p:cNvSpPr txBox="1"/>
          <p:nvPr/>
        </p:nvSpPr>
        <p:spPr>
          <a:xfrm>
            <a:off x="1179763" y="6176963"/>
            <a:ext cx="98324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hlavní věta: Na výstavě o vesmíru jsme zjistili,</a:t>
            </a:r>
          </a:p>
        </p:txBody>
      </p:sp>
    </p:spTree>
    <p:extLst>
      <p:ext uri="{BB962C8B-B14F-4D97-AF65-F5344CB8AC3E}">
        <p14:creationId xmlns:p14="http://schemas.microsoft.com/office/powerpoint/2010/main" val="41147852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911351-EDE5-EF0E-9CFE-2D54303CCF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F3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B2E6685-25C7-8043-1111-2D1C392A97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8 položek</a:t>
            </a:r>
          </a:p>
          <a:p>
            <a:r>
              <a:rPr lang="cs-CZ" dirty="0"/>
              <a:t>vyvážená životnost (pouze </a:t>
            </a:r>
            <a:r>
              <a:rPr lang="cs-CZ" dirty="0" err="1"/>
              <a:t>human</a:t>
            </a:r>
            <a:r>
              <a:rPr lang="cs-CZ" dirty="0"/>
              <a:t>+) + určenost intervenujícího členu</a:t>
            </a:r>
          </a:p>
        </p:txBody>
      </p:sp>
      <p:graphicFrame>
        <p:nvGraphicFramePr>
          <p:cNvPr id="5" name="Tabulka 5">
            <a:extLst>
              <a:ext uri="{FF2B5EF4-FFF2-40B4-BE49-F238E27FC236}">
                <a16:creationId xmlns:a16="http://schemas.microsoft.com/office/drawing/2014/main" id="{C97A4561-3A72-12F3-F9B3-BDC27B8B5D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6715602"/>
              </p:ext>
            </p:extLst>
          </p:nvPr>
        </p:nvGraphicFramePr>
        <p:xfrm>
          <a:off x="1280160" y="3076469"/>
          <a:ext cx="9631680" cy="2856654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3210560">
                  <a:extLst>
                    <a:ext uri="{9D8B030D-6E8A-4147-A177-3AD203B41FA5}">
                      <a16:colId xmlns:a16="http://schemas.microsoft.com/office/drawing/2014/main" val="1600728950"/>
                    </a:ext>
                  </a:extLst>
                </a:gridCol>
                <a:gridCol w="3210560">
                  <a:extLst>
                    <a:ext uri="{9D8B030D-6E8A-4147-A177-3AD203B41FA5}">
                      <a16:colId xmlns:a16="http://schemas.microsoft.com/office/drawing/2014/main" val="1865807199"/>
                    </a:ext>
                  </a:extLst>
                </a:gridCol>
                <a:gridCol w="3210560">
                  <a:extLst>
                    <a:ext uri="{9D8B030D-6E8A-4147-A177-3AD203B41FA5}">
                      <a16:colId xmlns:a16="http://schemas.microsoft.com/office/drawing/2014/main" val="920121750"/>
                    </a:ext>
                  </a:extLst>
                </a:gridCol>
              </a:tblGrid>
              <a:tr h="952218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extrakce z objektu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extrakce ze subjektu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6346361"/>
                  </a:ext>
                </a:extLst>
              </a:tr>
              <a:tr h="952218">
                <a:tc>
                  <a:txBody>
                    <a:bodyPr/>
                    <a:lstStyle/>
                    <a:p>
                      <a:r>
                        <a:rPr lang="cs-CZ" dirty="0"/>
                        <a:t>přes určenou NP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kterou dirigent nenávidí trumpetistku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která dirigenta nenávidí trumpetistka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8705539"/>
                  </a:ext>
                </a:extLst>
              </a:tr>
              <a:tr h="952218">
                <a:tc>
                  <a:txBody>
                    <a:bodyPr/>
                    <a:lstStyle/>
                    <a:p>
                      <a:r>
                        <a:rPr lang="cs-CZ" dirty="0"/>
                        <a:t>přes neurčenou NP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kterou houslistka nenávidí trumpetistku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která houslistku nenávidí trumpetistka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3688691"/>
                  </a:ext>
                </a:extLst>
              </a:tr>
            </a:tbl>
          </a:graphicData>
        </a:graphic>
      </p:graphicFrame>
      <p:sp>
        <p:nvSpPr>
          <p:cNvPr id="6" name="TextovéPole 5">
            <a:extLst>
              <a:ext uri="{FF2B5EF4-FFF2-40B4-BE49-F238E27FC236}">
                <a16:creationId xmlns:a16="http://schemas.microsoft.com/office/drawing/2014/main" id="{02C7A079-1ADD-B2F7-5E2A-D1C21E8978E4}"/>
              </a:ext>
            </a:extLst>
          </p:cNvPr>
          <p:cNvSpPr txBox="1"/>
          <p:nvPr/>
        </p:nvSpPr>
        <p:spPr>
          <a:xfrm>
            <a:off x="1310640" y="5933758"/>
            <a:ext cx="960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hlavní věta: Mezi hráči v orchestru se řešilo,</a:t>
            </a:r>
          </a:p>
        </p:txBody>
      </p:sp>
    </p:spTree>
    <p:extLst>
      <p:ext uri="{BB962C8B-B14F-4D97-AF65-F5344CB8AC3E}">
        <p14:creationId xmlns:p14="http://schemas.microsoft.com/office/powerpoint/2010/main" val="13470434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DC3F0C-C358-DE76-5B15-8C192A0494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F4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D10FA18-3C35-485B-8C53-26CBB474D6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8 položek</a:t>
            </a:r>
          </a:p>
          <a:p>
            <a:pPr lvl="1"/>
            <a:r>
              <a:rPr lang="cs-CZ" dirty="0"/>
              <a:t>4 extrakce z objektu, 4 extrakce ze subjektu</a:t>
            </a:r>
          </a:p>
          <a:p>
            <a:r>
              <a:rPr lang="cs-CZ" dirty="0"/>
              <a:t>způsobové x temporální adverbium</a:t>
            </a:r>
          </a:p>
        </p:txBody>
      </p:sp>
      <p:graphicFrame>
        <p:nvGraphicFramePr>
          <p:cNvPr id="4" name="Tabulka 4">
            <a:extLst>
              <a:ext uri="{FF2B5EF4-FFF2-40B4-BE49-F238E27FC236}">
                <a16:creationId xmlns:a16="http://schemas.microsoft.com/office/drawing/2014/main" id="{AB576CC5-8EBD-B77F-6AE4-CCCCD13271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1079700"/>
              </p:ext>
            </p:extLst>
          </p:nvPr>
        </p:nvGraphicFramePr>
        <p:xfrm>
          <a:off x="1320800" y="3211354"/>
          <a:ext cx="9347199" cy="2630646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3115733">
                  <a:extLst>
                    <a:ext uri="{9D8B030D-6E8A-4147-A177-3AD203B41FA5}">
                      <a16:colId xmlns:a16="http://schemas.microsoft.com/office/drawing/2014/main" val="1262830740"/>
                    </a:ext>
                  </a:extLst>
                </a:gridCol>
                <a:gridCol w="3115733">
                  <a:extLst>
                    <a:ext uri="{9D8B030D-6E8A-4147-A177-3AD203B41FA5}">
                      <a16:colId xmlns:a16="http://schemas.microsoft.com/office/drawing/2014/main" val="1853819340"/>
                    </a:ext>
                  </a:extLst>
                </a:gridCol>
                <a:gridCol w="3115733">
                  <a:extLst>
                    <a:ext uri="{9D8B030D-6E8A-4147-A177-3AD203B41FA5}">
                      <a16:colId xmlns:a16="http://schemas.microsoft.com/office/drawing/2014/main" val="1401096803"/>
                    </a:ext>
                  </a:extLst>
                </a:gridCol>
              </a:tblGrid>
              <a:tr h="876882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způsobové adverbium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temporální adverbium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2064528"/>
                  </a:ext>
                </a:extLst>
              </a:tr>
              <a:tr h="876882">
                <a:tc>
                  <a:txBody>
                    <a:bodyPr/>
                    <a:lstStyle/>
                    <a:p>
                      <a:r>
                        <a:rPr lang="cs-CZ" dirty="0"/>
                        <a:t>extrakce z objektu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kterou skvěle režíroval inscenaci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kterou loni režíroval inscenaci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3285728"/>
                  </a:ext>
                </a:extLst>
              </a:tr>
              <a:tr h="876882">
                <a:tc>
                  <a:txBody>
                    <a:bodyPr/>
                    <a:lstStyle/>
                    <a:p>
                      <a:r>
                        <a:rPr lang="cs-CZ" dirty="0"/>
                        <a:t>extrakce ze subjektu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který nahlas kašlal hudebník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který stále kašlal hudebník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0336499"/>
                  </a:ext>
                </a:extLst>
              </a:tr>
            </a:tbl>
          </a:graphicData>
        </a:graphic>
      </p:graphicFrame>
      <p:sp>
        <p:nvSpPr>
          <p:cNvPr id="5" name="TextovéPole 4">
            <a:extLst>
              <a:ext uri="{FF2B5EF4-FFF2-40B4-BE49-F238E27FC236}">
                <a16:creationId xmlns:a16="http://schemas.microsoft.com/office/drawing/2014/main" id="{E399596B-C032-0822-3345-9D4942E4B03B}"/>
              </a:ext>
            </a:extLst>
          </p:cNvPr>
          <p:cNvSpPr txBox="1"/>
          <p:nvPr/>
        </p:nvSpPr>
        <p:spPr>
          <a:xfrm>
            <a:off x="1320800" y="5853797"/>
            <a:ext cx="93471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hlavní věta a) V minulém vstupu jsme s naším hostem probírali,</a:t>
            </a:r>
          </a:p>
          <a:p>
            <a:r>
              <a:rPr lang="cs-CZ" dirty="0"/>
              <a:t>	b) Po koncertě  dirigent zjišťoval, </a:t>
            </a:r>
          </a:p>
        </p:txBody>
      </p:sp>
    </p:spTree>
    <p:extLst>
      <p:ext uri="{BB962C8B-B14F-4D97-AF65-F5344CB8AC3E}">
        <p14:creationId xmlns:p14="http://schemas.microsoft.com/office/powerpoint/2010/main" val="21050277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1571</TotalTime>
  <Words>407</Words>
  <Application>Microsoft Office PowerPoint</Application>
  <PresentationFormat>Širokoúhlá obrazovka</PresentationFormat>
  <Paragraphs>90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Courier New</vt:lpstr>
      <vt:lpstr>Motiv Office</vt:lpstr>
      <vt:lpstr>Extrakce levé větve a základní slovosled</vt:lpstr>
      <vt:lpstr>experiment</vt:lpstr>
      <vt:lpstr>hypotézy</vt:lpstr>
      <vt:lpstr>hlavní experiment</vt:lpstr>
      <vt:lpstr>hlavní experiment</vt:lpstr>
      <vt:lpstr>F1</vt:lpstr>
      <vt:lpstr>F2</vt:lpstr>
      <vt:lpstr>F3</vt:lpstr>
      <vt:lpstr>F4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Extrakce levé větve a základní slovosled</dc:title>
  <dc:creator>Kořánová, Daniela</dc:creator>
  <cp:lastModifiedBy>Kořánová, Daniela</cp:lastModifiedBy>
  <cp:revision>41</cp:revision>
  <dcterms:created xsi:type="dcterms:W3CDTF">2023-03-03T08:27:40Z</dcterms:created>
  <dcterms:modified xsi:type="dcterms:W3CDTF">2023-03-06T19:56:59Z</dcterms:modified>
</cp:coreProperties>
</file>