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67" r:id="rId5"/>
    <p:sldId id="259" r:id="rId6"/>
    <p:sldId id="268" r:id="rId7"/>
    <p:sldId id="258" r:id="rId8"/>
    <p:sldId id="261" r:id="rId9"/>
    <p:sldId id="260" r:id="rId10"/>
    <p:sldId id="270" r:id="rId11"/>
    <p:sldId id="262" r:id="rId12"/>
    <p:sldId id="263" r:id="rId13"/>
    <p:sldId id="265" r:id="rId14"/>
    <p:sldId id="271" r:id="rId15"/>
    <p:sldId id="272" r:id="rId16"/>
    <p:sldId id="264" r:id="rId17"/>
    <p:sldId id="266" r:id="rId18"/>
    <p:sldId id="269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1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4249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987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4687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86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0858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307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671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181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6421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91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34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69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9667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1639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5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6172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7031D-5BAD-4E37-9919-F77439476731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790D84-D68C-4223-932A-630C54354F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94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St%C3%A1%C5%99%C3%AD" TargetMode="External"/><Relationship Id="rId3" Type="http://schemas.openxmlformats.org/officeDocument/2006/relationships/hyperlink" Target="https://cs.wikipedia.org/wiki/Nemoc" TargetMode="External"/><Relationship Id="rId7" Type="http://schemas.openxmlformats.org/officeDocument/2006/relationships/hyperlink" Target="https://cs.wikipedia.org/wiki/Invalidita" TargetMode="External"/><Relationship Id="rId2" Type="http://schemas.openxmlformats.org/officeDocument/2006/relationships/hyperlink" Target="https://cs.wikipedia.org/wiki/Zdrav%C3%A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Rodina" TargetMode="External"/><Relationship Id="rId5" Type="http://schemas.openxmlformats.org/officeDocument/2006/relationships/hyperlink" Target="https://cs.wikipedia.org/wiki/Mate%C5%99stv%C3%AD" TargetMode="External"/><Relationship Id="rId4" Type="http://schemas.openxmlformats.org/officeDocument/2006/relationships/hyperlink" Target="https://cs.wikipedia.org/wiki/T%C4%9Bhotenstv%C3%AD" TargetMode="External"/><Relationship Id="rId9" Type="http://schemas.openxmlformats.org/officeDocument/2006/relationships/hyperlink" Target="https://cs.wikipedia.org/wiki/Nezam%C4%9Bstnanost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%C5%BDivotn%C3%AD_poji%C5%A1t%C4%9Bn%C3%AD" TargetMode="External"/><Relationship Id="rId3" Type="http://schemas.openxmlformats.org/officeDocument/2006/relationships/hyperlink" Target="https://cs.wikipedia.org/wiki/Zam%C4%9Bstnavatel" TargetMode="External"/><Relationship Id="rId7" Type="http://schemas.openxmlformats.org/officeDocument/2006/relationships/hyperlink" Target="https://cs.wikipedia.org/wiki/Penzijn%C3%AD_p%C5%99ipoji%C5%A1t%C4%9Bn%C3%AD" TargetMode="External"/><Relationship Id="rId2" Type="http://schemas.openxmlformats.org/officeDocument/2006/relationships/hyperlink" Target="https://cs.wikipedia.org/wiki/Benef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Mobiln%C3%AD_telefon" TargetMode="External"/><Relationship Id="rId5" Type="http://schemas.openxmlformats.org/officeDocument/2006/relationships/hyperlink" Target="https://cs.wikipedia.org/wiki/Mzda" TargetMode="External"/><Relationship Id="rId4" Type="http://schemas.openxmlformats.org/officeDocument/2006/relationships/hyperlink" Target="https://cs.wikipedia.org/wiki/Zam%C4%9Bstnanec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Zam%C4%9Bstnavatel" TargetMode="External"/><Relationship Id="rId2" Type="http://schemas.openxmlformats.org/officeDocument/2006/relationships/hyperlink" Target="https://cs.wikipedia.org/wiki/Pracovn%C4%9Bpr%C3%A1vn%C3%AD_vztah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s.wikipedia.org/wiki/Pracovn%C3%AD_pom%C4%9Br" TargetMode="External"/><Relationship Id="rId4" Type="http://schemas.openxmlformats.org/officeDocument/2006/relationships/hyperlink" Target="https://cs.wikipedia.org/wiki/Zam%C4%9Bstnanec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Zam%C4%9Bstnavatel" TargetMode="External"/><Relationship Id="rId2" Type="http://schemas.openxmlformats.org/officeDocument/2006/relationships/hyperlink" Target="https://cs.wikipedia.org/wiki/Pracovn%C4%9Bpr%C3%A1vn%C3%AD_vzta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Brig%C3%A1da_(p%C5%99iv%C3%BDd%C4%9Blek)" TargetMode="External"/><Relationship Id="rId5" Type="http://schemas.openxmlformats.org/officeDocument/2006/relationships/hyperlink" Target="https://cs.wikipedia.org/wiki/Pracovn%C3%AD_pom%C4%9Br" TargetMode="External"/><Relationship Id="rId4" Type="http://schemas.openxmlformats.org/officeDocument/2006/relationships/hyperlink" Target="https://cs.wikipedia.org/wiki/Zam%C4%9Bstnanec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St%C3%A1tn%C3%AD_sv%C3%A1tek" TargetMode="External"/><Relationship Id="rId3" Type="http://schemas.openxmlformats.org/officeDocument/2006/relationships/hyperlink" Target="https://cs.wikipedia.org/wiki/Pond%C4%9Bl%C3%AD" TargetMode="External"/><Relationship Id="rId7" Type="http://schemas.openxmlformats.org/officeDocument/2006/relationships/hyperlink" Target="https://cs.wikipedia.org/wiki/P%C3%A1tek" TargetMode="External"/><Relationship Id="rId2" Type="http://schemas.openxmlformats.org/officeDocument/2006/relationships/hyperlink" Target="https://cs.wikipedia.org/wiki/Smlouv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%C4%8Ctvrtek" TargetMode="External"/><Relationship Id="rId5" Type="http://schemas.openxmlformats.org/officeDocument/2006/relationships/hyperlink" Target="https://cs.wikipedia.org/wiki/St%C5%99eda" TargetMode="External"/><Relationship Id="rId4" Type="http://schemas.openxmlformats.org/officeDocument/2006/relationships/hyperlink" Target="https://cs.wikipedia.org/wiki/%C3%9Ater%C3%BD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/index.php?title=Pracovn%C3%AD_sm%C4%9Bna&amp;action=edit&amp;redlink=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Zdravotn%C3%AD_poji%C5%A1%C5%A5ovna" TargetMode="External"/><Relationship Id="rId3" Type="http://schemas.openxmlformats.org/officeDocument/2006/relationships/hyperlink" Target="https://cs.wikipedia.org/wiki/Soci%C3%A1ln%C3%AD_zabezpe%C4%8Den%C3%AD" TargetMode="External"/><Relationship Id="rId7" Type="http://schemas.openxmlformats.org/officeDocument/2006/relationships/hyperlink" Target="https://cs.wikipedia.org/wiki/Zdravotnictv%C3%AD" TargetMode="External"/><Relationship Id="rId2" Type="http://schemas.openxmlformats.org/officeDocument/2006/relationships/hyperlink" Target="https://cs.wikipedia.org/wiki/Da%C5%8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Nemoc" TargetMode="External"/><Relationship Id="rId5" Type="http://schemas.openxmlformats.org/officeDocument/2006/relationships/hyperlink" Target="https://cs.wikipedia.org/wiki/Soci%C3%A1ln%C3%AD_p%C3%A9%C4%8De" TargetMode="External"/><Relationship Id="rId4" Type="http://schemas.openxmlformats.org/officeDocument/2006/relationships/hyperlink" Target="https://cs.wikipedia.org/wiki/St%C3%A1tn%C3%AD_soci%C3%A1ln%C3%AD_podpor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Dovolen%C3%A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Rodi%C4%8Dovsk%C3%BD_p%C5%99%C3%ADsp%C4%9Bvek" TargetMode="External"/><Relationship Id="rId3" Type="http://schemas.openxmlformats.org/officeDocument/2006/relationships/hyperlink" Target="https://cs.wikipedia.org/wiki/Zam%C4%9Bstnavatel" TargetMode="External"/><Relationship Id="rId7" Type="http://schemas.openxmlformats.org/officeDocument/2006/relationships/hyperlink" Target="https://cs.wikipedia.org/wiki/Otec" TargetMode="External"/><Relationship Id="rId2" Type="http://schemas.openxmlformats.org/officeDocument/2006/relationships/hyperlink" Target="https://cs.wikipedia.org/wiki/%C4%8Cesk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Mate%C5%99sk%C3%A1_dovolen%C3%A1" TargetMode="External"/><Relationship Id="rId5" Type="http://schemas.openxmlformats.org/officeDocument/2006/relationships/hyperlink" Target="https://cs.wikipedia.org/wiki/Matka" TargetMode="External"/><Relationship Id="rId4" Type="http://schemas.openxmlformats.org/officeDocument/2006/relationships/hyperlink" Target="https://cs.wikipedia.org/wiki/Zam%C4%9Bstnanec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Nemocensk%C3%A9_poji%C5%A1t%C4%9Bn%C3%AD" TargetMode="External"/><Relationship Id="rId2" Type="http://schemas.openxmlformats.org/officeDocument/2006/relationships/hyperlink" Target="https://cs.wikipedia.org/w/index.php?title=Neschopenka&amp;action=edit&amp;redlink=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Pracovní pohovor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Slovní zásoba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7318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Sociální pojištění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systém, který se snaží zajistit sociální stabilitu, přiměřenou a minimální úroveň sociálního zabezpečení a sociální suverenitu. Snaží se pomoci lidem, kteří čelí různým hrozbám nebo jsou v mimořádné životní situaci. </a:t>
            </a:r>
            <a:endParaRPr lang="cs-CZ" dirty="0" smtClean="0"/>
          </a:p>
          <a:p>
            <a:r>
              <a:rPr lang="cs-CZ" dirty="0"/>
              <a:t>péče o </a:t>
            </a:r>
            <a:r>
              <a:rPr lang="cs-CZ" dirty="0">
                <a:hlinkClick r:id="rId2" tooltip="Zdraví"/>
              </a:rPr>
              <a:t>zdraví</a:t>
            </a:r>
            <a:r>
              <a:rPr lang="cs-CZ" dirty="0"/>
              <a:t>,</a:t>
            </a:r>
          </a:p>
          <a:p>
            <a:r>
              <a:rPr lang="cs-CZ" dirty="0"/>
              <a:t>zabezpečení při dočasné pracovní neschopnosti pro </a:t>
            </a:r>
            <a:r>
              <a:rPr lang="cs-CZ" dirty="0">
                <a:hlinkClick r:id="rId3" tooltip="Nemoc"/>
              </a:rPr>
              <a:t>nemoc</a:t>
            </a:r>
            <a:r>
              <a:rPr lang="cs-CZ" dirty="0"/>
              <a:t> nebo úraz,</a:t>
            </a:r>
          </a:p>
          <a:p>
            <a:r>
              <a:rPr lang="cs-CZ" dirty="0"/>
              <a:t>zabezpečení matek v případě </a:t>
            </a:r>
            <a:r>
              <a:rPr lang="cs-CZ" dirty="0">
                <a:hlinkClick r:id="rId4" tooltip="Těhotenství"/>
              </a:rPr>
              <a:t>těhotenství</a:t>
            </a:r>
            <a:r>
              <a:rPr lang="cs-CZ" dirty="0"/>
              <a:t> a </a:t>
            </a:r>
            <a:r>
              <a:rPr lang="cs-CZ" dirty="0">
                <a:hlinkClick r:id="rId5" tooltip="Mateřství"/>
              </a:rPr>
              <a:t>mateřství</a:t>
            </a:r>
            <a:r>
              <a:rPr lang="cs-CZ" dirty="0"/>
              <a:t>,</a:t>
            </a:r>
          </a:p>
          <a:p>
            <a:r>
              <a:rPr lang="cs-CZ" dirty="0"/>
              <a:t>pomoc při výchově dětí v </a:t>
            </a:r>
            <a:r>
              <a:rPr lang="cs-CZ" dirty="0">
                <a:hlinkClick r:id="rId6" tooltip="Rodina"/>
              </a:rPr>
              <a:t>rodině</a:t>
            </a:r>
            <a:r>
              <a:rPr lang="cs-CZ" dirty="0"/>
              <a:t>,</a:t>
            </a:r>
          </a:p>
          <a:p>
            <a:r>
              <a:rPr lang="cs-CZ" dirty="0"/>
              <a:t>zabezpečení při </a:t>
            </a:r>
            <a:r>
              <a:rPr lang="cs-CZ" dirty="0">
                <a:hlinkClick r:id="rId7" tooltip="Invalidita"/>
              </a:rPr>
              <a:t>invaliditě</a:t>
            </a:r>
            <a:r>
              <a:rPr lang="cs-CZ" dirty="0"/>
              <a:t>,</a:t>
            </a:r>
          </a:p>
          <a:p>
            <a:r>
              <a:rPr lang="cs-CZ" dirty="0"/>
              <a:t>zabezpečení ve </a:t>
            </a:r>
            <a:r>
              <a:rPr lang="cs-CZ" dirty="0">
                <a:hlinkClick r:id="rId8" tooltip="Stáří"/>
              </a:rPr>
              <a:t>stáří</a:t>
            </a:r>
            <a:r>
              <a:rPr lang="cs-CZ" dirty="0"/>
              <a:t>,</a:t>
            </a:r>
          </a:p>
          <a:p>
            <a:r>
              <a:rPr lang="cs-CZ" dirty="0"/>
              <a:t>zabezpečení rodinných příslušníků a pozůstalých a</a:t>
            </a:r>
          </a:p>
          <a:p>
            <a:r>
              <a:rPr lang="cs-CZ" dirty="0"/>
              <a:t>zabezpečení v </a:t>
            </a:r>
            <a:r>
              <a:rPr lang="cs-CZ" dirty="0">
                <a:hlinkClick r:id="rId9" tooltip="Nezaměstnanost"/>
              </a:rPr>
              <a:t>nezaměstnanosti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029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Zaměstnanecké výhody/benefity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 </a:t>
            </a:r>
            <a:r>
              <a:rPr lang="cs-CZ" dirty="0">
                <a:hlinkClick r:id="rId2" tooltip="Benefit"/>
              </a:rPr>
              <a:t>benefity</a:t>
            </a:r>
            <a:r>
              <a:rPr lang="cs-CZ" dirty="0"/>
              <a:t>, které </a:t>
            </a:r>
            <a:r>
              <a:rPr lang="cs-CZ" dirty="0">
                <a:hlinkClick r:id="rId3" tooltip="Zaměstnavatel"/>
              </a:rPr>
              <a:t>zaměstnavatel</a:t>
            </a:r>
            <a:r>
              <a:rPr lang="cs-CZ" dirty="0"/>
              <a:t> poskytuje </a:t>
            </a:r>
            <a:r>
              <a:rPr lang="cs-CZ" dirty="0">
                <a:hlinkClick r:id="rId4" tooltip="Zaměstnanec"/>
              </a:rPr>
              <a:t>zaměstnanci</a:t>
            </a:r>
            <a:r>
              <a:rPr lang="cs-CZ" dirty="0"/>
              <a:t> mimo </a:t>
            </a:r>
            <a:r>
              <a:rPr lang="cs-CZ" dirty="0">
                <a:hlinkClick r:id="rId5" tooltip="Mzda"/>
              </a:rPr>
              <a:t>mzdu</a:t>
            </a:r>
            <a:r>
              <a:rPr lang="cs-CZ" dirty="0"/>
              <a:t>. Zpravidla nejsou vymahatelné ani upravované zákonem. Mohou být peněžní, v hmotné formě či ve formě nadstandardní služby; mohou nabývat různých podob. Patří mezi ně:</a:t>
            </a:r>
          </a:p>
          <a:p>
            <a:r>
              <a:rPr lang="cs-CZ" dirty="0"/>
              <a:t>stravenky nebo závodní stravování</a:t>
            </a:r>
          </a:p>
          <a:p>
            <a:r>
              <a:rPr lang="cs-CZ" dirty="0"/>
              <a:t>dovolená nad zákonný nárok</a:t>
            </a:r>
          </a:p>
          <a:p>
            <a:r>
              <a:rPr lang="cs-CZ" dirty="0"/>
              <a:t>jazykové a odborné kurzy</a:t>
            </a:r>
          </a:p>
          <a:p>
            <a:r>
              <a:rPr lang="cs-CZ" dirty="0"/>
              <a:t>firemní vozidlo nebo příspěvky na dopravu</a:t>
            </a:r>
          </a:p>
          <a:p>
            <a:r>
              <a:rPr lang="cs-CZ" dirty="0"/>
              <a:t>firemní </a:t>
            </a:r>
            <a:r>
              <a:rPr lang="cs-CZ" dirty="0">
                <a:hlinkClick r:id="rId6" tooltip="Mobilní telefon"/>
              </a:rPr>
              <a:t>mobilní telefon</a:t>
            </a:r>
            <a:r>
              <a:rPr lang="cs-CZ" dirty="0"/>
              <a:t>, typicky s úhradou pracovních hovorů</a:t>
            </a:r>
          </a:p>
          <a:p>
            <a:r>
              <a:rPr lang="cs-CZ" dirty="0"/>
              <a:t>přechodné ubytování či příspěvek na bydlení</a:t>
            </a:r>
          </a:p>
          <a:p>
            <a:r>
              <a:rPr lang="cs-CZ" dirty="0">
                <a:hlinkClick r:id="rId7" tooltip="Penzijní připojištění"/>
              </a:rPr>
              <a:t>penzijní připojištění</a:t>
            </a:r>
            <a:r>
              <a:rPr lang="cs-CZ" dirty="0"/>
              <a:t> či </a:t>
            </a:r>
            <a:r>
              <a:rPr lang="cs-CZ" dirty="0">
                <a:hlinkClick r:id="rId8" tooltip="Životní pojištění"/>
              </a:rPr>
              <a:t>životní pojištění</a:t>
            </a:r>
            <a:endParaRPr lang="cs-CZ" dirty="0"/>
          </a:p>
          <a:p>
            <a:r>
              <a:rPr lang="cs-CZ" dirty="0"/>
              <a:t>poskytování vybraných služeb (obvykle zvýhodněné využívání služeb firmy)</a:t>
            </a:r>
          </a:p>
          <a:p>
            <a:r>
              <a:rPr lang="cs-CZ" dirty="0"/>
              <a:t>rekreace ve firemních zařízeních, příspěvky na dovolené</a:t>
            </a:r>
          </a:p>
          <a:p>
            <a:r>
              <a:rPr lang="cs-CZ" dirty="0"/>
              <a:t>volná (režijní) jízdenka u firem provozujících pravidelnou dopravu osob</a:t>
            </a:r>
          </a:p>
          <a:p>
            <a:r>
              <a:rPr lang="cs-CZ" dirty="0"/>
              <a:t>třináctý a příp. čtrnáctý plat</a:t>
            </a:r>
          </a:p>
          <a:p>
            <a:r>
              <a:rPr lang="cs-CZ" dirty="0" err="1"/>
              <a:t>sick</a:t>
            </a:r>
            <a:r>
              <a:rPr lang="cs-CZ" dirty="0"/>
              <a:t> </a:t>
            </a:r>
            <a:r>
              <a:rPr lang="cs-CZ" dirty="0" err="1"/>
              <a:t>days</a:t>
            </a:r>
            <a:r>
              <a:rPr lang="cs-CZ" dirty="0"/>
              <a:t>, free </a:t>
            </a:r>
            <a:r>
              <a:rPr lang="cs-CZ" dirty="0" err="1"/>
              <a:t>days</a:t>
            </a:r>
            <a:endParaRPr lang="cs-CZ" dirty="0"/>
          </a:p>
          <a:p>
            <a:r>
              <a:rPr lang="cs-CZ" dirty="0"/>
              <a:t>prodloužení rodičovské dovolené</a:t>
            </a:r>
          </a:p>
          <a:p>
            <a:r>
              <a:rPr lang="cs-CZ" dirty="0"/>
              <a:t>firemní školka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097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Dohoda o pracovní činnosti </a:t>
            </a:r>
            <a:br>
              <a:rPr lang="cs-CZ" b="1" dirty="0" smtClean="0">
                <a:solidFill>
                  <a:srgbClr val="C00000"/>
                </a:solidFill>
              </a:rPr>
            </a:br>
            <a:r>
              <a:rPr lang="cs-CZ" b="1" dirty="0" smtClean="0">
                <a:solidFill>
                  <a:srgbClr val="C00000"/>
                </a:solidFill>
              </a:rPr>
              <a:t>DPČ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/</a:t>
            </a:r>
            <a:r>
              <a:rPr lang="cs-CZ" dirty="0" err="1" smtClean="0"/>
              <a:t>dépéčé</a:t>
            </a:r>
            <a:r>
              <a:rPr lang="cs-CZ" dirty="0" smtClean="0"/>
              <a:t>, </a:t>
            </a:r>
            <a:r>
              <a:rPr lang="cs-CZ" dirty="0" err="1" smtClean="0"/>
              <a:t>dépéčéčko</a:t>
            </a:r>
            <a:r>
              <a:rPr lang="cs-CZ" dirty="0" smtClean="0"/>
              <a:t>/</a:t>
            </a:r>
          </a:p>
          <a:p>
            <a:r>
              <a:rPr lang="cs-CZ" dirty="0" smtClean="0"/>
              <a:t>Dělat na DPČ</a:t>
            </a:r>
          </a:p>
          <a:p>
            <a:r>
              <a:rPr lang="cs-CZ" dirty="0"/>
              <a:t> zvláštní forma </a:t>
            </a:r>
            <a:r>
              <a:rPr lang="cs-CZ" dirty="0">
                <a:hlinkClick r:id="rId2" tooltip="Pracovněprávní vztah"/>
              </a:rPr>
              <a:t>základního pracovněprávního vztahu</a:t>
            </a:r>
            <a:r>
              <a:rPr lang="cs-CZ" dirty="0"/>
              <a:t> – vztahu mezi </a:t>
            </a:r>
            <a:r>
              <a:rPr lang="cs-CZ" dirty="0">
                <a:hlinkClick r:id="rId3" tooltip="Zaměstnavatel"/>
              </a:rPr>
              <a:t>zaměstnavatelem</a:t>
            </a:r>
            <a:r>
              <a:rPr lang="cs-CZ" dirty="0"/>
              <a:t> a </a:t>
            </a:r>
            <a:r>
              <a:rPr lang="cs-CZ" dirty="0">
                <a:hlinkClick r:id="rId4" tooltip="Zaměstnanec"/>
              </a:rPr>
              <a:t>zaměstnancem</a:t>
            </a:r>
            <a:r>
              <a:rPr lang="cs-CZ" dirty="0"/>
              <a:t>, která není </a:t>
            </a:r>
            <a:r>
              <a:rPr lang="cs-CZ" dirty="0">
                <a:hlinkClick r:id="rId5" tooltip="Pracovní poměr"/>
              </a:rPr>
              <a:t>pracovním poměrem</a:t>
            </a:r>
            <a:r>
              <a:rPr lang="cs-CZ" dirty="0"/>
              <a:t>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0112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Dohoda o provedení práce</a:t>
            </a:r>
            <a:br>
              <a:rPr lang="cs-CZ" b="1" dirty="0" smtClean="0">
                <a:solidFill>
                  <a:srgbClr val="C00000"/>
                </a:solidFill>
              </a:rPr>
            </a:br>
            <a:r>
              <a:rPr lang="cs-CZ" b="1" dirty="0" smtClean="0">
                <a:solidFill>
                  <a:srgbClr val="C00000"/>
                </a:solidFill>
              </a:rPr>
              <a:t>DPP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zvláštní forma </a:t>
            </a:r>
            <a:r>
              <a:rPr lang="cs-CZ" dirty="0">
                <a:hlinkClick r:id="rId2" tooltip="Pracovněprávní vztah"/>
              </a:rPr>
              <a:t>základního pracovněprávního vztahu</a:t>
            </a:r>
            <a:r>
              <a:rPr lang="cs-CZ" dirty="0"/>
              <a:t> – vztahu mezi </a:t>
            </a:r>
            <a:r>
              <a:rPr lang="cs-CZ" dirty="0">
                <a:hlinkClick r:id="rId3" tooltip="Zaměstnavatel"/>
              </a:rPr>
              <a:t>zaměstnavatelem</a:t>
            </a:r>
            <a:r>
              <a:rPr lang="cs-CZ" dirty="0"/>
              <a:t> a </a:t>
            </a:r>
            <a:r>
              <a:rPr lang="cs-CZ" dirty="0">
                <a:hlinkClick r:id="rId4" tooltip="Zaměstnanec"/>
              </a:rPr>
              <a:t>zaměstnancem</a:t>
            </a:r>
            <a:r>
              <a:rPr lang="cs-CZ" dirty="0"/>
              <a:t>, která není </a:t>
            </a:r>
            <a:r>
              <a:rPr lang="cs-CZ" dirty="0">
                <a:hlinkClick r:id="rId5" tooltip="Pracovní poměr"/>
              </a:rPr>
              <a:t>pracovním poměrem</a:t>
            </a:r>
            <a:r>
              <a:rPr lang="cs-CZ" dirty="0"/>
              <a:t>. Zaměstnavatel má zajišťovat plnění svých úkolů především zaměstnanci v pracovním </a:t>
            </a:r>
            <a:r>
              <a:rPr lang="cs-CZ" dirty="0" smtClean="0"/>
              <a:t>poměru,</a:t>
            </a:r>
            <a:r>
              <a:rPr lang="cs-CZ" baseline="30000" dirty="0"/>
              <a:t> </a:t>
            </a:r>
            <a:r>
              <a:rPr lang="cs-CZ" dirty="0" smtClean="0"/>
              <a:t>pracovní </a:t>
            </a:r>
            <a:r>
              <a:rPr lang="cs-CZ" dirty="0"/>
              <a:t>vztahy mimo pracovní poměr by tedy měly být využívány pouze například pro příležitostné </a:t>
            </a:r>
            <a:r>
              <a:rPr lang="cs-CZ" dirty="0">
                <a:hlinkClick r:id="rId6" tooltip="Brigáda (přivýdělek)"/>
              </a:rPr>
              <a:t>brigádníky</a:t>
            </a:r>
            <a:r>
              <a:rPr lang="cs-CZ" dirty="0"/>
              <a:t>.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2495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Práce na plný úvazek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Úvazek na </a:t>
            </a:r>
            <a:r>
              <a:rPr lang="cs-CZ" dirty="0"/>
              <a:t>základě </a:t>
            </a:r>
            <a:r>
              <a:rPr lang="cs-CZ" dirty="0">
                <a:hlinkClick r:id="rId2" tooltip="Smlouva"/>
              </a:rPr>
              <a:t>písemné dohody</a:t>
            </a:r>
            <a:r>
              <a:rPr lang="cs-CZ" dirty="0"/>
              <a:t> mezi zaměstnancem a zaměstnavatelem. Pracovními dny jsou </a:t>
            </a:r>
            <a:r>
              <a:rPr lang="cs-CZ" dirty="0">
                <a:hlinkClick r:id="rId3" tooltip="Pondělí"/>
              </a:rPr>
              <a:t>pondělí</a:t>
            </a:r>
            <a:r>
              <a:rPr lang="cs-CZ" dirty="0"/>
              <a:t>, </a:t>
            </a:r>
            <a:r>
              <a:rPr lang="cs-CZ" dirty="0">
                <a:hlinkClick r:id="rId4" tooltip="Úterý"/>
              </a:rPr>
              <a:t>úterý</a:t>
            </a:r>
            <a:r>
              <a:rPr lang="cs-CZ" dirty="0"/>
              <a:t>, </a:t>
            </a:r>
            <a:r>
              <a:rPr lang="cs-CZ" dirty="0">
                <a:hlinkClick r:id="rId5" tooltip="Středa"/>
              </a:rPr>
              <a:t>středa</a:t>
            </a:r>
            <a:r>
              <a:rPr lang="cs-CZ" dirty="0"/>
              <a:t>, </a:t>
            </a:r>
            <a:r>
              <a:rPr lang="cs-CZ" dirty="0">
                <a:hlinkClick r:id="rId6" tooltip="Čtvrtek"/>
              </a:rPr>
              <a:t>čtvrtek</a:t>
            </a:r>
            <a:r>
              <a:rPr lang="cs-CZ" dirty="0"/>
              <a:t> a </a:t>
            </a:r>
            <a:r>
              <a:rPr lang="cs-CZ" dirty="0">
                <a:hlinkClick r:id="rId7" tooltip="Pátek"/>
              </a:rPr>
              <a:t>pátek</a:t>
            </a:r>
            <a:r>
              <a:rPr lang="cs-CZ" dirty="0"/>
              <a:t>. Výjimku tvoří </a:t>
            </a:r>
            <a:r>
              <a:rPr lang="cs-CZ" dirty="0">
                <a:hlinkClick r:id="rId8" tooltip="Státní svátek"/>
              </a:rPr>
              <a:t>státní svátky</a:t>
            </a:r>
            <a:r>
              <a:rPr lang="cs-CZ" dirty="0"/>
              <a:t>. Osoba </a:t>
            </a:r>
            <a:r>
              <a:rPr lang="cs-CZ" dirty="0" smtClean="0"/>
              <a:t>tak </a:t>
            </a:r>
            <a:r>
              <a:rPr lang="cs-CZ" dirty="0"/>
              <a:t>pracuje 5 dní v týdnu, 8 hodin denně, tedy 40 hodin týdně. Tato pracovní doba může mít různé variace.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7029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Práce na směny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 tooltip="Pracovní směna (stránka neexistuje)"/>
              </a:rPr>
              <a:t>pracovní směna</a:t>
            </a:r>
            <a:r>
              <a:rPr lang="cs-CZ" dirty="0"/>
              <a:t>, souvislé nebo dělené období práce zpravidla v rámci jednoho dne nebo jedné noci (denní směna, noční směna, ranní směna, odpolední směna, nedělní směna, dělená směna, osmihodinová směna, dvanáctihodinová směna atd.) – původně označení pro střídání (výměnu) jedné skupiny pracovníků s jinou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1541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Práce na </a:t>
            </a:r>
            <a:r>
              <a:rPr lang="cs-CZ" b="1" dirty="0">
                <a:solidFill>
                  <a:srgbClr val="C00000"/>
                </a:solidFill>
              </a:rPr>
              <a:t>č</a:t>
            </a:r>
            <a:r>
              <a:rPr lang="cs-CZ" b="1" dirty="0" smtClean="0">
                <a:solidFill>
                  <a:srgbClr val="C00000"/>
                </a:solidFill>
              </a:rPr>
              <a:t>ástečný úvazek/poloviční úvazek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Pracovat na částečný úvazek</a:t>
            </a:r>
          </a:p>
          <a:p>
            <a:r>
              <a:rPr lang="cs-CZ" dirty="0" smtClean="0"/>
              <a:t>Pracovat jen na předem domluvenou pracovní dobu, která neodpovídá plnému pracovnímu týdnu.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4832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Pracovní pozice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Pracovní místo, které </a:t>
            </a:r>
            <a:r>
              <a:rPr lang="cs-CZ" dirty="0" err="1" smtClean="0"/>
              <a:t>zaměstanec</a:t>
            </a:r>
            <a:r>
              <a:rPr lang="cs-CZ" dirty="0" smtClean="0"/>
              <a:t> vykonává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809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Práce z domova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Práce, která není odváděna z předem stanoveného pracoviště. </a:t>
            </a:r>
          </a:p>
          <a:p>
            <a:r>
              <a:rPr lang="cs-CZ" dirty="0" smtClean="0"/>
              <a:t>Tj. zaměstnavatel nezajišťuje zaměstnanci pracovní prostředí.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6226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Nastoupit do zaměstnání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Začít pracovat na základě smlouvy v určitém zaměstnání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6087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výpověď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Jednostranné zrušení pracovního závazku</a:t>
            </a:r>
          </a:p>
          <a:p>
            <a:r>
              <a:rPr lang="cs-CZ" dirty="0" smtClean="0"/>
              <a:t>Dát výpověď</a:t>
            </a:r>
          </a:p>
          <a:p>
            <a:r>
              <a:rPr lang="cs-CZ" dirty="0" smtClean="0"/>
              <a:t>Dostat výpověď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7956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povýšit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Postoupit v pracovním postavení na lepší místo</a:t>
            </a:r>
          </a:p>
          <a:p>
            <a:r>
              <a:rPr lang="cs-CZ" dirty="0" smtClean="0"/>
              <a:t>Povýšit někoho</a:t>
            </a:r>
          </a:p>
          <a:p>
            <a:r>
              <a:rPr lang="cs-CZ" dirty="0" smtClean="0"/>
              <a:t>Být povýšen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5218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Čistá mzda  ?    Hrubá mzda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A. Je </a:t>
            </a:r>
            <a:r>
              <a:rPr lang="cs-CZ" sz="2400" dirty="0"/>
              <a:t>peněžní odměna za práci před zdaněním a jinými odpočty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B. Je peněžní odměna za práci po zdanění a dalších odpočtech. 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8740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Zdravotní pojištění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 tooltip="Daň"/>
              </a:rPr>
              <a:t>daň</a:t>
            </a:r>
            <a:r>
              <a:rPr lang="cs-CZ" dirty="0"/>
              <a:t>, která je součástí jednoho ze tří pilířů </a:t>
            </a:r>
            <a:r>
              <a:rPr lang="cs-CZ" dirty="0">
                <a:hlinkClick r:id="rId3" tooltip="Sociální zabezpečení"/>
              </a:rPr>
              <a:t>sociálního zabezpečení</a:t>
            </a:r>
            <a:r>
              <a:rPr lang="cs-CZ" dirty="0"/>
              <a:t> vedle </a:t>
            </a:r>
            <a:r>
              <a:rPr lang="cs-CZ" dirty="0">
                <a:hlinkClick r:id="rId4" tooltip="Státní sociální podpora"/>
              </a:rPr>
              <a:t>státní sociální podpory</a:t>
            </a:r>
            <a:r>
              <a:rPr lang="cs-CZ" dirty="0"/>
              <a:t> a </a:t>
            </a:r>
            <a:r>
              <a:rPr lang="cs-CZ" dirty="0">
                <a:hlinkClick r:id="rId5" tooltip="Sociální péče"/>
              </a:rPr>
              <a:t>sociální pomoci</a:t>
            </a:r>
            <a:r>
              <a:rPr lang="cs-CZ" dirty="0"/>
              <a:t>. </a:t>
            </a:r>
            <a:r>
              <a:rPr lang="cs-CZ" dirty="0" smtClean="0"/>
              <a:t>Slouží </a:t>
            </a:r>
            <a:r>
              <a:rPr lang="cs-CZ" dirty="0"/>
              <a:t>pro případ </a:t>
            </a:r>
            <a:r>
              <a:rPr lang="cs-CZ" dirty="0">
                <a:hlinkClick r:id="rId6" tooltip="Nemoc"/>
              </a:rPr>
              <a:t>nemoci</a:t>
            </a:r>
            <a:r>
              <a:rPr lang="cs-CZ" dirty="0"/>
              <a:t>, kdy se pojištěnci hradí potřebná </a:t>
            </a:r>
            <a:r>
              <a:rPr lang="cs-CZ" dirty="0">
                <a:hlinkClick r:id="rId7" tooltip="Zdravotnictví"/>
              </a:rPr>
              <a:t>zdravotní péče</a:t>
            </a:r>
            <a:r>
              <a:rPr lang="cs-CZ" dirty="0"/>
              <a:t> v rozsahu stanoveném zákonem. Je postaveno na principu povinné přerozdělovací platby odvedené z výše příjmu, principu svobodné volby </a:t>
            </a:r>
            <a:r>
              <a:rPr lang="cs-CZ" dirty="0">
                <a:hlinkClick r:id="rId8" tooltip="Zdravotní pojišťovna"/>
              </a:rPr>
              <a:t>zdravotní pojišťovny</a:t>
            </a:r>
            <a:r>
              <a:rPr lang="cs-CZ" dirty="0"/>
              <a:t> a principu povinnosti být pojištěn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096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Mateřská dovolená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Mateřská dovolená</a:t>
            </a:r>
            <a:r>
              <a:rPr lang="cs-CZ" dirty="0"/>
              <a:t> je období </a:t>
            </a:r>
            <a:r>
              <a:rPr lang="cs-CZ" dirty="0">
                <a:hlinkClick r:id="rId2" tooltip="Dovolená"/>
              </a:rPr>
              <a:t>dovolené</a:t>
            </a:r>
            <a:r>
              <a:rPr lang="cs-CZ" dirty="0"/>
              <a:t>, kterou poskytuje rodiči zaměstnavatel a která se začíná počítat nejdříve osm týdnů, nejpozději však šest týdnů před plánovaným termínem porodu. Její celková délka je 28 týdnů při narození jednoho dítěte a 37 týdnu v případě dvou a více dětí.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9142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Rodičovská dovolená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slouží </a:t>
            </a:r>
            <a:r>
              <a:rPr lang="cs-CZ" dirty="0"/>
              <a:t>v </a:t>
            </a:r>
            <a:r>
              <a:rPr lang="cs-CZ" dirty="0">
                <a:hlinkClick r:id="rId2" tooltip="Česko"/>
              </a:rPr>
              <a:t>Česku</a:t>
            </a:r>
            <a:r>
              <a:rPr lang="cs-CZ" dirty="0"/>
              <a:t> k prohloubení péče o dítě. </a:t>
            </a:r>
            <a:r>
              <a:rPr lang="cs-CZ" dirty="0">
                <a:hlinkClick r:id="rId3" tooltip="Zaměstnavatel"/>
              </a:rPr>
              <a:t>Zaměstnavatel</a:t>
            </a:r>
            <a:r>
              <a:rPr lang="cs-CZ" dirty="0"/>
              <a:t> je povinen ji na žádost </a:t>
            </a:r>
            <a:r>
              <a:rPr lang="cs-CZ" dirty="0">
                <a:hlinkClick r:id="rId4" tooltip="Zaměstnanec"/>
              </a:rPr>
              <a:t>zaměstnance</a:t>
            </a:r>
            <a:r>
              <a:rPr lang="cs-CZ" dirty="0"/>
              <a:t> poskytnout </a:t>
            </a:r>
            <a:r>
              <a:rPr lang="cs-CZ" dirty="0">
                <a:hlinkClick r:id="rId5" tooltip="Matka"/>
              </a:rPr>
              <a:t>matce</a:t>
            </a:r>
            <a:r>
              <a:rPr lang="cs-CZ" dirty="0"/>
              <a:t> dítěte hned po skončení </a:t>
            </a:r>
            <a:r>
              <a:rPr lang="cs-CZ" dirty="0">
                <a:hlinkClick r:id="rId6" tooltip="Mateřská dovolená"/>
              </a:rPr>
              <a:t>mateřské dovolené</a:t>
            </a:r>
            <a:r>
              <a:rPr lang="cs-CZ" dirty="0"/>
              <a:t> nebo </a:t>
            </a:r>
            <a:r>
              <a:rPr lang="cs-CZ" dirty="0">
                <a:hlinkClick r:id="rId7" tooltip="Otec"/>
              </a:rPr>
              <a:t>otci</a:t>
            </a:r>
            <a:r>
              <a:rPr lang="cs-CZ" dirty="0"/>
              <a:t> dítěte hned po narození dítěte. Její rozsah je určen požadavkem zaměstnance, povinnosti zaměstnavatele k němu však končí, jakmile dítě dosáhne věku tří </a:t>
            </a:r>
            <a:r>
              <a:rPr lang="cs-CZ" dirty="0" err="1" smtClean="0"/>
              <a:t>let.Během</a:t>
            </a:r>
            <a:r>
              <a:rPr lang="cs-CZ" dirty="0" smtClean="0"/>
              <a:t> </a:t>
            </a:r>
            <a:r>
              <a:rPr lang="cs-CZ" dirty="0"/>
              <a:t>trvání rodičovské dovolené může rodič, který ji čerpá, pobírat </a:t>
            </a:r>
            <a:r>
              <a:rPr lang="cs-CZ" dirty="0">
                <a:hlinkClick r:id="rId8" tooltip="Rodičovský příspěvek"/>
              </a:rPr>
              <a:t>rodičovský příspěvek</a:t>
            </a:r>
            <a:r>
              <a:rPr lang="cs-CZ" dirty="0"/>
              <a:t>. Ten lze rozložit až na čtyři roky.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1647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C00000"/>
                </a:solidFill>
              </a:rPr>
              <a:t>Nemocenská 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Označení  pro pracovní volno poskytnuté na základě </a:t>
            </a:r>
            <a:r>
              <a:rPr lang="cs-CZ" dirty="0">
                <a:hlinkClick r:id="rId2" tooltip="Neschopenka (stránka neexistuje)"/>
              </a:rPr>
              <a:t>neschopenky</a:t>
            </a:r>
            <a:r>
              <a:rPr lang="cs-CZ" dirty="0"/>
              <a:t> (lékařského potvrzení o dočasné pracovní neschopnosti), zpravidla za náhradu na základě </a:t>
            </a:r>
            <a:r>
              <a:rPr lang="cs-CZ" dirty="0">
                <a:hlinkClick r:id="rId3" tooltip="Nemocenské pojištění"/>
              </a:rPr>
              <a:t>nemocenského pojištění</a:t>
            </a:r>
            <a:r>
              <a:rPr lang="cs-CZ" dirty="0"/>
              <a:t> je někdy </a:t>
            </a:r>
            <a:r>
              <a:rPr lang="cs-CZ" dirty="0" smtClean="0"/>
              <a:t>používáno</a:t>
            </a:r>
            <a:r>
              <a:rPr lang="cs-CZ" dirty="0"/>
              <a:t> jako interpretace zpodstatnělého adjektiva „nemocenská“, „být na nemocenské“. </a:t>
            </a:r>
            <a:endParaRPr lang="cs-CZ" dirty="0" smtClean="0"/>
          </a:p>
          <a:p>
            <a:r>
              <a:rPr lang="cs-CZ" dirty="0" smtClean="0"/>
              <a:t>Častěji </a:t>
            </a:r>
            <a:r>
              <a:rPr lang="cs-CZ" dirty="0"/>
              <a:t>však bývá „nemocenská“ chápána jako „nemocenská dávka“.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5586741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239</Words>
  <Application>Microsoft Office PowerPoint</Application>
  <PresentationFormat>Širokoúhlá obrazovka</PresentationFormat>
  <Paragraphs>68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Stébla</vt:lpstr>
      <vt:lpstr>Pracovní pohovor</vt:lpstr>
      <vt:lpstr>Nastoupit do zaměstnání</vt:lpstr>
      <vt:lpstr>výpověď</vt:lpstr>
      <vt:lpstr>povýšit</vt:lpstr>
      <vt:lpstr>Čistá mzda  ?    Hrubá mzda</vt:lpstr>
      <vt:lpstr>Zdravotní pojištění</vt:lpstr>
      <vt:lpstr>Mateřská dovolená</vt:lpstr>
      <vt:lpstr>Rodičovská dovolená</vt:lpstr>
      <vt:lpstr>Nemocenská </vt:lpstr>
      <vt:lpstr>Sociální pojištění</vt:lpstr>
      <vt:lpstr>Zaměstnanecké výhody/benefity</vt:lpstr>
      <vt:lpstr>Dohoda o pracovní činnosti  DPČ </vt:lpstr>
      <vt:lpstr>Dohoda o provedení práce DPP</vt:lpstr>
      <vt:lpstr>Práce na plný úvazek</vt:lpstr>
      <vt:lpstr>Práce na směny</vt:lpstr>
      <vt:lpstr>Práce na částečný úvazek/poloviční úvazek</vt:lpstr>
      <vt:lpstr>Pracovní pozice</vt:lpstr>
      <vt:lpstr>Práce z domova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Pracovní pohovor</dc:title>
  <dc:creator>FFUK</dc:creator>
  <cp:lastModifiedBy>FFUK</cp:lastModifiedBy>
  <cp:revision>7</cp:revision>
  <dcterms:created xsi:type="dcterms:W3CDTF">2020-10-27T16:57:19Z</dcterms:created>
  <dcterms:modified xsi:type="dcterms:W3CDTF">2020-10-27T18:09:31Z</dcterms:modified>
</cp:coreProperties>
</file>