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4"/>
    <p:sldMasterId id="2147483744" r:id="rId5"/>
  </p:sldMasterIdLst>
  <p:notesMasterIdLst>
    <p:notesMasterId r:id="rId25"/>
  </p:notesMasterIdLst>
  <p:handoutMasterIdLst>
    <p:handoutMasterId r:id="rId26"/>
  </p:handoutMasterIdLst>
  <p:sldIdLst>
    <p:sldId id="378" r:id="rId6"/>
    <p:sldId id="408" r:id="rId7"/>
    <p:sldId id="360" r:id="rId8"/>
    <p:sldId id="383" r:id="rId9"/>
    <p:sldId id="411" r:id="rId10"/>
    <p:sldId id="410" r:id="rId11"/>
    <p:sldId id="389" r:id="rId12"/>
    <p:sldId id="388" r:id="rId13"/>
    <p:sldId id="387" r:id="rId14"/>
    <p:sldId id="412" r:id="rId15"/>
    <p:sldId id="386" r:id="rId16"/>
    <p:sldId id="413" r:id="rId17"/>
    <p:sldId id="414" r:id="rId18"/>
    <p:sldId id="384" r:id="rId19"/>
    <p:sldId id="390" r:id="rId20"/>
    <p:sldId id="416" r:id="rId21"/>
    <p:sldId id="415" r:id="rId22"/>
    <p:sldId id="409" r:id="rId23"/>
    <p:sldId id="407" r:id="rId24"/>
  </p:sldIdLst>
  <p:sldSz cx="9144000" cy="6858000" type="screen4x3"/>
  <p:notesSz cx="6781800" cy="9926638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66"/>
    <a:srgbClr val="FF3300"/>
    <a:srgbClr val="CC3399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DCAF48-03B1-4804-8548-E84373600010}" v="16" dt="2021-12-23T14:30:37.061"/>
    <p1510:client id="{9FFF3677-CF9A-4EBB-B9E4-11B5DD5E6C7D}" v="8" dt="2021-03-10T14:27:51.8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72028" autoAdjust="0"/>
  </p:normalViewPr>
  <p:slideViewPr>
    <p:cSldViewPr>
      <p:cViewPr varScale="1">
        <p:scale>
          <a:sx n="60" d="100"/>
          <a:sy n="60" d="100"/>
        </p:scale>
        <p:origin x="-11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75" d="100"/>
          <a:sy n="75" d="100"/>
        </p:scale>
        <p:origin x="-1314" y="-78"/>
      </p:cViewPr>
      <p:guideLst>
        <p:guide orient="horz" pos="3127"/>
        <p:guide pos="21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l Vágner" userId="S::vagner@vojenskyobor.cz::8f38ecf4-166a-48cb-9f9e-f1a40236ef56" providerId="AD" clId="Web-{43DCAF48-03B1-4804-8548-E84373600010}"/>
    <pc:docChg chg="modSld">
      <pc:chgData name="Michal Vágner" userId="S::vagner@vojenskyobor.cz::8f38ecf4-166a-48cb-9f9e-f1a40236ef56" providerId="AD" clId="Web-{43DCAF48-03B1-4804-8548-E84373600010}" dt="2021-12-23T14:30:37.061" v="7" actId="20577"/>
      <pc:docMkLst>
        <pc:docMk/>
      </pc:docMkLst>
      <pc:sldChg chg="modSp">
        <pc:chgData name="Michal Vágner" userId="S::vagner@vojenskyobor.cz::8f38ecf4-166a-48cb-9f9e-f1a40236ef56" providerId="AD" clId="Web-{43DCAF48-03B1-4804-8548-E84373600010}" dt="2021-12-23T14:30:37.061" v="7" actId="20577"/>
        <pc:sldMkLst>
          <pc:docMk/>
          <pc:sldMk cId="0" sldId="408"/>
        </pc:sldMkLst>
        <pc:spChg chg="mod">
          <ac:chgData name="Michal Vágner" userId="S::vagner@vojenskyobor.cz::8f38ecf4-166a-48cb-9f9e-f1a40236ef56" providerId="AD" clId="Web-{43DCAF48-03B1-4804-8548-E84373600010}" dt="2021-12-23T14:30:37.061" v="7" actId="20577"/>
          <ac:spMkLst>
            <pc:docMk/>
            <pc:sldMk cId="0" sldId="408"/>
            <ac:spMk id="14339" creationId="{EDF9C4E3-F6A4-49F8-B373-15A82FCB80C4}"/>
          </ac:spMkLst>
        </pc:spChg>
      </pc:sldChg>
    </pc:docChg>
  </pc:docChgLst>
  <pc:docChgLst>
    <pc:chgData name="Michal Vágner" userId="S::vagner@vojenskyobor.cz::8f38ecf4-166a-48cb-9f9e-f1a40236ef56" providerId="AD" clId="Web-{9FFF3677-CF9A-4EBB-B9E4-11B5DD5E6C7D}"/>
    <pc:docChg chg="modSld">
      <pc:chgData name="Michal Vágner" userId="S::vagner@vojenskyobor.cz::8f38ecf4-166a-48cb-9f9e-f1a40236ef56" providerId="AD" clId="Web-{9FFF3677-CF9A-4EBB-B9E4-11B5DD5E6C7D}" dt="2021-03-10T14:27:51.824" v="7" actId="20577"/>
      <pc:docMkLst>
        <pc:docMk/>
      </pc:docMkLst>
      <pc:sldChg chg="modSp">
        <pc:chgData name="Michal Vágner" userId="S::vagner@vojenskyobor.cz::8f38ecf4-166a-48cb-9f9e-f1a40236ef56" providerId="AD" clId="Web-{9FFF3677-CF9A-4EBB-B9E4-11B5DD5E6C7D}" dt="2021-03-10T14:27:51.824" v="7" actId="20577"/>
        <pc:sldMkLst>
          <pc:docMk/>
          <pc:sldMk cId="0" sldId="411"/>
        </pc:sldMkLst>
        <pc:spChg chg="mod">
          <ac:chgData name="Michal Vágner" userId="S::vagner@vojenskyobor.cz::8f38ecf4-166a-48cb-9f9e-f1a40236ef56" providerId="AD" clId="Web-{9FFF3677-CF9A-4EBB-B9E4-11B5DD5E6C7D}" dt="2021-03-10T14:27:51.824" v="7" actId="20577"/>
          <ac:spMkLst>
            <pc:docMk/>
            <pc:sldMk cId="0" sldId="411"/>
            <ac:spMk id="3" creationId="{B8ABEC74-8137-4508-9A98-516CF2267A4C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>
            <a:extLst>
              <a:ext uri="{FF2B5EF4-FFF2-40B4-BE49-F238E27FC236}">
                <a16:creationId xmlns:a16="http://schemas.microsoft.com/office/drawing/2014/main" id="{52E76CCC-7BDF-4704-87B4-C3C180BCC39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0E533D92-FF99-4D4C-AA48-B0E75CBABC8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1750" y="0"/>
            <a:ext cx="29384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2644" name="Rectangle 4">
            <a:extLst>
              <a:ext uri="{FF2B5EF4-FFF2-40B4-BE49-F238E27FC236}">
                <a16:creationId xmlns:a16="http://schemas.microsoft.com/office/drawing/2014/main" id="{DDE7CB1A-7D0B-44C4-9D96-7A89E38D70F3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384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2645" name="Rectangle 5">
            <a:extLst>
              <a:ext uri="{FF2B5EF4-FFF2-40B4-BE49-F238E27FC236}">
                <a16:creationId xmlns:a16="http://schemas.microsoft.com/office/drawing/2014/main" id="{B9765ACD-1412-430C-8AB4-CCE7855F9218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1750" y="9428163"/>
            <a:ext cx="29384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3E75D38B-F618-4DC0-BC58-4B97D9698A8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>
            <a:extLst>
              <a:ext uri="{FF2B5EF4-FFF2-40B4-BE49-F238E27FC236}">
                <a16:creationId xmlns:a16="http://schemas.microsoft.com/office/drawing/2014/main" id="{C70A05D1-026D-41B8-8D73-4AA0588469D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EB0809B9-EBA8-409E-8582-67A55B2ABD2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41750" y="0"/>
            <a:ext cx="29384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2772" name="Rectangle 4">
            <a:extLst>
              <a:ext uri="{FF2B5EF4-FFF2-40B4-BE49-F238E27FC236}">
                <a16:creationId xmlns:a16="http://schemas.microsoft.com/office/drawing/2014/main" id="{14B88070-3743-4561-8D1F-312F3D684FD0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963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7" name="Rectangle 5">
            <a:extLst>
              <a:ext uri="{FF2B5EF4-FFF2-40B4-BE49-F238E27FC236}">
                <a16:creationId xmlns:a16="http://schemas.microsoft.com/office/drawing/2014/main" id="{ACEC155A-7B4D-4028-8049-5DFAFFC1323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110598" name="Rectangle 6">
            <a:extLst>
              <a:ext uri="{FF2B5EF4-FFF2-40B4-BE49-F238E27FC236}">
                <a16:creationId xmlns:a16="http://schemas.microsoft.com/office/drawing/2014/main" id="{F47A2991-8844-4C13-86ED-BB390519785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384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0599" name="Rectangle 7">
            <a:extLst>
              <a:ext uri="{FF2B5EF4-FFF2-40B4-BE49-F238E27FC236}">
                <a16:creationId xmlns:a16="http://schemas.microsoft.com/office/drawing/2014/main" id="{1F7E7C7E-9EDC-40EC-8F8C-7EFED517E1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1750" y="9428163"/>
            <a:ext cx="29384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35E37E4F-8B77-4CA3-9CCD-90167FC6FC83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0BCFCC59-D88D-4505-B6A4-D7307DBA884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DD7B8DA-3308-44C6-A979-4653393353C7}" type="slidenum">
              <a:rPr lang="cs-CZ" altLang="cs-CZ"/>
              <a:pPr>
                <a:spcBef>
                  <a:spcPct val="0"/>
                </a:spcBef>
              </a:pPr>
              <a:t>2</a:t>
            </a:fld>
            <a:endParaRPr lang="cs-CZ" altLang="cs-CZ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42D7D0A7-A3A8-4098-909F-F4673B4B82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BDE0283A-B445-429E-B28E-CD98185342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  <a:t>Speciální složka tělesné připravenosti se utváří ve služební tělesné přípravě a v jednotlivých druzích vojensko-odborné přípravy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8">
            <a:extLst>
              <a:ext uri="{FF2B5EF4-FFF2-40B4-BE49-F238E27FC236}">
                <a16:creationId xmlns:a16="http://schemas.microsoft.com/office/drawing/2014/main" id="{80D06736-D5E1-4D09-AAEB-8DB35960787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1750" y="9428163"/>
            <a:ext cx="2935288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defTabSz="449263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>
                <a:srgbClr val="000000"/>
              </a:buClr>
            </a:pPr>
            <a:fld id="{D493CF9C-D6DF-4F5C-8212-8E7F03374AAC}" type="slidenum">
              <a:rPr lang="en-GB" altLang="cs-CZ">
                <a:solidFill>
                  <a:srgbClr val="000000"/>
                </a:solidFill>
                <a:cs typeface="Lucida Sans Unicode" panose="020B0602030504020204" pitchFamily="34" charset="0"/>
              </a:rPr>
              <a:pPr algn="r" eaLnBrk="1" hangingPunct="1">
                <a:spcBef>
                  <a:spcPct val="0"/>
                </a:spcBef>
                <a:buClr>
                  <a:srgbClr val="000000"/>
                </a:buClr>
              </a:pPr>
              <a:t>16</a:t>
            </a:fld>
            <a:endParaRPr lang="en-GB" altLang="cs-CZ">
              <a:solidFill>
                <a:srgbClr val="000000"/>
              </a:solidFill>
              <a:cs typeface="Lucida Sans Unicode" panose="020B0602030504020204" pitchFamily="34" charset="0"/>
            </a:endParaRPr>
          </a:p>
        </p:txBody>
      </p:sp>
      <p:sp>
        <p:nvSpPr>
          <p:cNvPr id="43011" name="Rectangle 1">
            <a:extLst>
              <a:ext uri="{FF2B5EF4-FFF2-40B4-BE49-F238E27FC236}">
                <a16:creationId xmlns:a16="http://schemas.microsoft.com/office/drawing/2014/main" id="{57530641-CEB2-46B9-A691-873950599D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2">
            <a:extLst>
              <a:ext uri="{FF2B5EF4-FFF2-40B4-BE49-F238E27FC236}">
                <a16:creationId xmlns:a16="http://schemas.microsoft.com/office/drawing/2014/main" id="{AC5E7767-6970-43B6-B04D-40E73E411C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7863" y="4714875"/>
            <a:ext cx="5426075" cy="4468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endParaRPr lang="cs-CZ" alt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obrázek snímku 1">
            <a:extLst>
              <a:ext uri="{FF2B5EF4-FFF2-40B4-BE49-F238E27FC236}">
                <a16:creationId xmlns:a16="http://schemas.microsoft.com/office/drawing/2014/main" id="{BCB55CEB-517D-4079-985B-F280AE177BF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Zástupný symbol pro poznámky 2">
            <a:extLst>
              <a:ext uri="{FF2B5EF4-FFF2-40B4-BE49-F238E27FC236}">
                <a16:creationId xmlns:a16="http://schemas.microsoft.com/office/drawing/2014/main" id="{1A6D124F-02BA-4A67-8E9B-8C8F55E2DD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820" name="Zástupný symbol pro číslo snímku 3">
            <a:extLst>
              <a:ext uri="{FF2B5EF4-FFF2-40B4-BE49-F238E27FC236}">
                <a16:creationId xmlns:a16="http://schemas.microsoft.com/office/drawing/2014/main" id="{F767642E-24D7-4F81-8910-F0D52CFDA0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A481E32-885D-4D4C-9DD5-D7BE6E5F1BA9}" type="slidenum">
              <a:rPr lang="cs-CZ" altLang="cs-CZ"/>
              <a:pPr>
                <a:spcBef>
                  <a:spcPct val="0"/>
                </a:spcBef>
              </a:pPr>
              <a:t>3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Zástupný symbol pro obrázek snímku 1">
            <a:extLst>
              <a:ext uri="{FF2B5EF4-FFF2-40B4-BE49-F238E27FC236}">
                <a16:creationId xmlns:a16="http://schemas.microsoft.com/office/drawing/2014/main" id="{577B581E-6B55-43C2-A319-93E3E242C19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Zástupný symbol pro poznámky 2">
            <a:extLst>
              <a:ext uri="{FF2B5EF4-FFF2-40B4-BE49-F238E27FC236}">
                <a16:creationId xmlns:a16="http://schemas.microsoft.com/office/drawing/2014/main" id="{CE2B6401-3CAB-48ED-B96F-3703BC5655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844" name="Zástupný symbol pro číslo snímku 3">
            <a:extLst>
              <a:ext uri="{FF2B5EF4-FFF2-40B4-BE49-F238E27FC236}">
                <a16:creationId xmlns:a16="http://schemas.microsoft.com/office/drawing/2014/main" id="{37F59CF9-C400-472D-B4DC-555908765F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F18F7F1-C169-4105-85D9-36584925FF2C}" type="slidenum">
              <a:rPr lang="cs-CZ" altLang="cs-CZ"/>
              <a:pPr>
                <a:spcBef>
                  <a:spcPct val="0"/>
                </a:spcBef>
              </a:pPr>
              <a:t>4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>
            <a:extLst>
              <a:ext uri="{FF2B5EF4-FFF2-40B4-BE49-F238E27FC236}">
                <a16:creationId xmlns:a16="http://schemas.microsoft.com/office/drawing/2014/main" id="{1450D3F7-04F6-4136-BE2C-23FFDE94D0C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>
            <a:extLst>
              <a:ext uri="{FF2B5EF4-FFF2-40B4-BE49-F238E27FC236}">
                <a16:creationId xmlns:a16="http://schemas.microsoft.com/office/drawing/2014/main" id="{053135ED-B068-44DD-80B1-87F3A7077E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38CB7E4E-9677-4864-8E58-2D2A128732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2861298-5C0E-4D4D-ABA5-62C19710A6D5}" type="slidenum">
              <a:rPr lang="en-US" altLang="cs-CZ"/>
              <a:pPr/>
              <a:t>6</a:t>
            </a:fld>
            <a:endParaRPr lang="en-US" alt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id="{9B5219F9-EC2F-4CF2-965A-D763E40EFAA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>
            <a:extLst>
              <a:ext uri="{FF2B5EF4-FFF2-40B4-BE49-F238E27FC236}">
                <a16:creationId xmlns:a16="http://schemas.microsoft.com/office/drawing/2014/main" id="{38B36D0B-C92E-4FB9-982A-DC966003E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alt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id="{2AFE25D1-BD43-4304-A430-74F53D99E3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3581A7A-692F-4767-8EB9-035FE6CF541F}" type="slidenum">
              <a:rPr lang="en-US" altLang="cs-CZ"/>
              <a:pPr>
                <a:spcBef>
                  <a:spcPct val="0"/>
                </a:spcBef>
              </a:pPr>
              <a:t>8</a:t>
            </a:fld>
            <a:endParaRPr lang="en-US" alt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>
            <a:extLst>
              <a:ext uri="{FF2B5EF4-FFF2-40B4-BE49-F238E27FC236}">
                <a16:creationId xmlns:a16="http://schemas.microsoft.com/office/drawing/2014/main" id="{F5EFF50D-B0FE-496F-88D2-F2D5A0202BE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>
            <a:extLst>
              <a:ext uri="{FF2B5EF4-FFF2-40B4-BE49-F238E27FC236}">
                <a16:creationId xmlns:a16="http://schemas.microsoft.com/office/drawing/2014/main" id="{7F8516C2-DE60-4669-B7C0-5A83FA69A1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alt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A8A3E3C2-0E8F-46D4-96B2-A2677D10B3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1BAC553-F971-4742-BFB9-74829B11F97F}" type="slidenum">
              <a:rPr lang="en-US" altLang="cs-CZ"/>
              <a:pPr>
                <a:spcBef>
                  <a:spcPct val="0"/>
                </a:spcBef>
              </a:pPr>
              <a:t>9</a:t>
            </a:fld>
            <a:endParaRPr lang="en-US" alt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>
            <a:extLst>
              <a:ext uri="{FF2B5EF4-FFF2-40B4-BE49-F238E27FC236}">
                <a16:creationId xmlns:a16="http://schemas.microsoft.com/office/drawing/2014/main" id="{971CC7EE-22D0-4919-A568-2DB5D5E57AA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>
            <a:extLst>
              <a:ext uri="{FF2B5EF4-FFF2-40B4-BE49-F238E27FC236}">
                <a16:creationId xmlns:a16="http://schemas.microsoft.com/office/drawing/2014/main" id="{9BE3D75B-0F95-483A-9D84-5C4CC542A0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alt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940" name="Slide Number Placeholder 3">
            <a:extLst>
              <a:ext uri="{FF2B5EF4-FFF2-40B4-BE49-F238E27FC236}">
                <a16:creationId xmlns:a16="http://schemas.microsoft.com/office/drawing/2014/main" id="{FC2FCC35-45B1-4E27-BA49-ACBF1774FD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466B8F7-315B-4118-9FF1-78DA39B01064}" type="slidenum">
              <a:rPr lang="en-US" altLang="cs-CZ"/>
              <a:pPr>
                <a:spcBef>
                  <a:spcPct val="0"/>
                </a:spcBef>
              </a:pPr>
              <a:t>11</a:t>
            </a:fld>
            <a:endParaRPr lang="en-US" alt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8241322B-98DB-45FE-BA67-4331C137E42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1750" y="9428163"/>
            <a:ext cx="2938463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047F493-913D-4378-B8FE-FC747B7E79BA}" type="slidenum">
              <a:rPr lang="cs-CZ" altLang="cs-CZ"/>
              <a:pPr algn="r" eaLnBrk="1" hangingPunct="1">
                <a:spcBef>
                  <a:spcPct val="0"/>
                </a:spcBef>
              </a:pPr>
              <a:t>12</a:t>
            </a:fld>
            <a:endParaRPr lang="cs-CZ" altLang="cs-CZ"/>
          </a:p>
        </p:txBody>
      </p:sp>
      <p:sp>
        <p:nvSpPr>
          <p:cNvPr id="40963" name="Text Box 2">
            <a:extLst>
              <a:ext uri="{FF2B5EF4-FFF2-40B4-BE49-F238E27FC236}">
                <a16:creationId xmlns:a16="http://schemas.microsoft.com/office/drawing/2014/main" id="{F979C5C8-BBC5-4FFB-A77B-0D9B162A6A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9313" y="754063"/>
            <a:ext cx="2543175" cy="37226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cs-CZ" altLang="cs-CZ" sz="2400" u="sng"/>
          </a:p>
        </p:txBody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87A32AF0-65B8-4C71-BC3B-04663706FBC9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24487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eaLnBrk="1" hangingPunct="1"/>
            <a:endParaRPr lang="cs-CZ" alt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>
            <a:extLst>
              <a:ext uri="{FF2B5EF4-FFF2-40B4-BE49-F238E27FC236}">
                <a16:creationId xmlns:a16="http://schemas.microsoft.com/office/drawing/2014/main" id="{53C6365D-BE3A-4924-BF06-6B4C720877A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>
            <a:extLst>
              <a:ext uri="{FF2B5EF4-FFF2-40B4-BE49-F238E27FC236}">
                <a16:creationId xmlns:a16="http://schemas.microsoft.com/office/drawing/2014/main" id="{C9BA9249-4B35-498F-8A72-536A9646F3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alt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C76B4096-63CA-4C92-96A2-CF626D385D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C70074C-7A2B-4787-B3C3-AF709F1E4EFE}" type="slidenum">
              <a:rPr lang="en-US" altLang="cs-CZ"/>
              <a:pPr>
                <a:spcBef>
                  <a:spcPct val="0"/>
                </a:spcBef>
              </a:pPr>
              <a:t>15</a:t>
            </a:fld>
            <a:endParaRPr lang="en-US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olný tvar 13">
            <a:extLst>
              <a:ext uri="{FF2B5EF4-FFF2-40B4-BE49-F238E27FC236}">
                <a16:creationId xmlns:a16="http://schemas.microsoft.com/office/drawing/2014/main" id="{FAB3497F-E0E7-4168-B7F4-7A8C732A05BF}"/>
              </a:ext>
            </a:extLst>
          </p:cNvPr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/>
            <a:gdLst>
              <a:gd name="T0" fmla="*/ 0 w 2736"/>
              <a:gd name="T1" fmla="*/ 2147483647 h 3648"/>
              <a:gd name="T2" fmla="*/ 2147483647 w 2736"/>
              <a:gd name="T3" fmla="*/ 2147483647 h 3648"/>
              <a:gd name="T4" fmla="*/ 2147483647 w 2736"/>
              <a:gd name="T5" fmla="*/ 0 h 3648"/>
              <a:gd name="T6" fmla="*/ 2147483647 w 2736"/>
              <a:gd name="T7" fmla="*/ 2147483647 h 3648"/>
              <a:gd name="T8" fmla="*/ 2147483647 w 2736"/>
              <a:gd name="T9" fmla="*/ 2147483647 h 3648"/>
              <a:gd name="T10" fmla="*/ 2147483647 w 2736"/>
              <a:gd name="T11" fmla="*/ 2147483647 h 3648"/>
              <a:gd name="T12" fmla="*/ 0 w 2736"/>
              <a:gd name="T13" fmla="*/ 2147483647 h 36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36"/>
              <a:gd name="T22" fmla="*/ 0 h 3648"/>
              <a:gd name="T23" fmla="*/ 2736 w 2736"/>
              <a:gd name="T24" fmla="*/ 3648 h 36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0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" name="Volný tvar 14">
            <a:extLst>
              <a:ext uri="{FF2B5EF4-FFF2-40B4-BE49-F238E27FC236}">
                <a16:creationId xmlns:a16="http://schemas.microsoft.com/office/drawing/2014/main" id="{92C4478B-66FB-43E9-A87F-4DDDD2561715}"/>
              </a:ext>
            </a:extLst>
          </p:cNvPr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/>
            <a:gdLst>
              <a:gd name="T0" fmla="*/ 0 w 3504"/>
              <a:gd name="T1" fmla="*/ 2147483647 h 4128"/>
              <a:gd name="T2" fmla="*/ 0 w 3504"/>
              <a:gd name="T3" fmla="*/ 2147483647 h 4128"/>
              <a:gd name="T4" fmla="*/ 2147483647 w 3504"/>
              <a:gd name="T5" fmla="*/ 2147483647 h 4128"/>
              <a:gd name="T6" fmla="*/ 2147483647 w 3504"/>
              <a:gd name="T7" fmla="*/ 0 h 4128"/>
              <a:gd name="T8" fmla="*/ 2147483647 w 3504"/>
              <a:gd name="T9" fmla="*/ 0 h 4128"/>
              <a:gd name="T10" fmla="*/ 2147483647 w 3504"/>
              <a:gd name="T11" fmla="*/ 2147483647 h 4128"/>
              <a:gd name="T12" fmla="*/ 0 w 3504"/>
              <a:gd name="T13" fmla="*/ 2147483647 h 4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04"/>
              <a:gd name="T22" fmla="*/ 0 h 4128"/>
              <a:gd name="T23" fmla="*/ 3504 w 3504"/>
              <a:gd name="T24" fmla="*/ 4128 h 4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" name="Volný tvar 12">
            <a:extLst>
              <a:ext uri="{FF2B5EF4-FFF2-40B4-BE49-F238E27FC236}">
                <a16:creationId xmlns:a16="http://schemas.microsoft.com/office/drawing/2014/main" id="{8F2797FE-A5D5-436C-A8FF-CDC64C25011D}"/>
              </a:ext>
            </a:extLst>
          </p:cNvPr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7" name="Volný tvar 15">
            <a:extLst>
              <a:ext uri="{FF2B5EF4-FFF2-40B4-BE49-F238E27FC236}">
                <a16:creationId xmlns:a16="http://schemas.microsoft.com/office/drawing/2014/main" id="{ED83DE97-5134-4E3E-9BBF-9858FB9C6407}"/>
              </a:ext>
            </a:extLst>
          </p:cNvPr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8" name="Volný tvar 16">
            <a:extLst>
              <a:ext uri="{FF2B5EF4-FFF2-40B4-BE49-F238E27FC236}">
                <a16:creationId xmlns:a16="http://schemas.microsoft.com/office/drawing/2014/main" id="{32F80CB7-480E-4704-BFA2-5CC00F51C470}"/>
              </a:ext>
            </a:extLst>
          </p:cNvPr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9" name="Volný tvar 17">
            <a:extLst>
              <a:ext uri="{FF2B5EF4-FFF2-40B4-BE49-F238E27FC236}">
                <a16:creationId xmlns:a16="http://schemas.microsoft.com/office/drawing/2014/main" id="{07606340-A4D7-42B7-8D60-814BA61A7B49}"/>
              </a:ext>
            </a:extLst>
          </p:cNvPr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0" name="Volný tvar 18">
            <a:extLst>
              <a:ext uri="{FF2B5EF4-FFF2-40B4-BE49-F238E27FC236}">
                <a16:creationId xmlns:a16="http://schemas.microsoft.com/office/drawing/2014/main" id="{44CDDA82-F810-4C92-8CEC-CB06069A9DE9}"/>
              </a:ext>
            </a:extLst>
          </p:cNvPr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1" name="Volný tvar 19">
            <a:extLst>
              <a:ext uri="{FF2B5EF4-FFF2-40B4-BE49-F238E27FC236}">
                <a16:creationId xmlns:a16="http://schemas.microsoft.com/office/drawing/2014/main" id="{EBA252D7-D77F-4EF8-9989-22568876A240}"/>
              </a:ext>
            </a:extLst>
          </p:cNvPr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2" name="Volný tvar 20">
            <a:extLst>
              <a:ext uri="{FF2B5EF4-FFF2-40B4-BE49-F238E27FC236}">
                <a16:creationId xmlns:a16="http://schemas.microsoft.com/office/drawing/2014/main" id="{B2362595-12B7-4AE3-B9E9-34CFD6E4B3E1}"/>
              </a:ext>
            </a:extLst>
          </p:cNvPr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3" name="Volný tvar 21">
            <a:extLst>
              <a:ext uri="{FF2B5EF4-FFF2-40B4-BE49-F238E27FC236}">
                <a16:creationId xmlns:a16="http://schemas.microsoft.com/office/drawing/2014/main" id="{D4C9B3C7-ECD5-4F00-B973-251BE1B21781}"/>
              </a:ext>
            </a:extLst>
          </p:cNvPr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4" name="Volný tvar 22">
            <a:extLst>
              <a:ext uri="{FF2B5EF4-FFF2-40B4-BE49-F238E27FC236}">
                <a16:creationId xmlns:a16="http://schemas.microsoft.com/office/drawing/2014/main" id="{5949E111-4476-4DE8-8720-4C56948CEE92}"/>
              </a:ext>
            </a:extLst>
          </p:cNvPr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5" name="Volný tvar 23">
            <a:extLst>
              <a:ext uri="{FF2B5EF4-FFF2-40B4-BE49-F238E27FC236}">
                <a16:creationId xmlns:a16="http://schemas.microsoft.com/office/drawing/2014/main" id="{965AAE40-FBAA-47E5-A983-A148632D1246}"/>
              </a:ext>
            </a:extLst>
          </p:cNvPr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6" name="Volný tvar 24">
            <a:extLst>
              <a:ext uri="{FF2B5EF4-FFF2-40B4-BE49-F238E27FC236}">
                <a16:creationId xmlns:a16="http://schemas.microsoft.com/office/drawing/2014/main" id="{ED0E59AB-EDE0-4F92-BAE3-49FBF41EF140}"/>
              </a:ext>
            </a:extLst>
          </p:cNvPr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7" name="Volný tvar 25">
            <a:extLst>
              <a:ext uri="{FF2B5EF4-FFF2-40B4-BE49-F238E27FC236}">
                <a16:creationId xmlns:a16="http://schemas.microsoft.com/office/drawing/2014/main" id="{8C1F9495-4C67-44F1-BF00-ACE6C804E782}"/>
              </a:ext>
            </a:extLst>
          </p:cNvPr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8" name="Volný tvar 26">
            <a:extLst>
              <a:ext uri="{FF2B5EF4-FFF2-40B4-BE49-F238E27FC236}">
                <a16:creationId xmlns:a16="http://schemas.microsoft.com/office/drawing/2014/main" id="{E1008E0D-B855-4DBD-A92C-677A774D479D}"/>
              </a:ext>
            </a:extLst>
          </p:cNvPr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9" name="Obdélník 6">
            <a:extLst>
              <a:ext uri="{FF2B5EF4-FFF2-40B4-BE49-F238E27FC236}">
                <a16:creationId xmlns:a16="http://schemas.microsoft.com/office/drawing/2014/main" id="{9F149721-847F-4402-8525-8E1E2E38FE58}"/>
              </a:ext>
            </a:extLst>
          </p:cNvPr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0" name="Obdélník 7">
            <a:extLst>
              <a:ext uri="{FF2B5EF4-FFF2-40B4-BE49-F238E27FC236}">
                <a16:creationId xmlns:a16="http://schemas.microsoft.com/office/drawing/2014/main" id="{7EC1EE1E-FED3-4A1F-AD31-15859EA91CA1}"/>
              </a:ext>
            </a:extLst>
          </p:cNvPr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1" name="Obdélník 8">
            <a:extLst>
              <a:ext uri="{FF2B5EF4-FFF2-40B4-BE49-F238E27FC236}">
                <a16:creationId xmlns:a16="http://schemas.microsoft.com/office/drawing/2014/main" id="{CB3F4F7E-A96D-460D-865E-4A7DABF575C4}"/>
              </a:ext>
            </a:extLst>
          </p:cNvPr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2" name="Obdélník 9">
            <a:extLst>
              <a:ext uri="{FF2B5EF4-FFF2-40B4-BE49-F238E27FC236}">
                <a16:creationId xmlns:a16="http://schemas.microsoft.com/office/drawing/2014/main" id="{B33CA219-600F-45EF-8FEE-4C908AE33101}"/>
              </a:ext>
            </a:extLst>
          </p:cNvPr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" name="Obdélník 10">
            <a:extLst>
              <a:ext uri="{FF2B5EF4-FFF2-40B4-BE49-F238E27FC236}">
                <a16:creationId xmlns:a16="http://schemas.microsoft.com/office/drawing/2014/main" id="{0AC4FC63-4A0D-4CDD-BF39-C17EB6BB9B39}"/>
              </a:ext>
            </a:extLst>
          </p:cNvPr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4" name="Obdélník 11">
            <a:extLst>
              <a:ext uri="{FF2B5EF4-FFF2-40B4-BE49-F238E27FC236}">
                <a16:creationId xmlns:a16="http://schemas.microsoft.com/office/drawing/2014/main" id="{BC8F810B-6B09-45E6-9D0B-367FF69DA07D}"/>
              </a:ext>
            </a:extLst>
          </p:cNvPr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25" name="Zástupný symbol pro datum 3">
            <a:extLst>
              <a:ext uri="{FF2B5EF4-FFF2-40B4-BE49-F238E27FC236}">
                <a16:creationId xmlns:a16="http://schemas.microsoft.com/office/drawing/2014/main" id="{2EFE07DB-93EE-4A31-825C-81B581648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26" name="Zástupný symbol pro zápatí 4">
            <a:extLst>
              <a:ext uri="{FF2B5EF4-FFF2-40B4-BE49-F238E27FC236}">
                <a16:creationId xmlns:a16="http://schemas.microsoft.com/office/drawing/2014/main" id="{6FF60DDD-9A32-4D9D-9E16-11F8DD5B4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27" name="Zástupný symbol pro číslo snímku 5">
            <a:extLst>
              <a:ext uri="{FF2B5EF4-FFF2-40B4-BE49-F238E27FC236}">
                <a16:creationId xmlns:a16="http://schemas.microsoft.com/office/drawing/2014/main" id="{0B53B653-D672-4063-8196-1AD733298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26A092-5856-441A-9ECD-B39F704110B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51726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C0A2D161-E539-4CEF-B1D8-02E5B076634F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DB543146-FB41-4255-846A-A0932456E6FE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38E7CCC3-7D97-4C44-86A4-75255F7FB5F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1F19AF9F-5A2A-40A8-94E4-81D11D87597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C08BE4BE-4E2D-4AB6-AF15-E0CECC414E3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CB296A5B-4C34-4527-AD00-D1FCA4D0F0B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37E91C43-028E-434D-9026-F40A2DA36E8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</p:grpSp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DE4F09F4-D6AC-4ECA-90BF-3E53DDB13AB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cs-CZ">
                <a:latin typeface="Arial" charset="0"/>
              </a:endParaRPr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604A07EF-8FFE-45BB-BD7C-DFB534926B3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010 h 1906"/>
                <a:gd name="T4" fmla="*/ 5902 w 5740"/>
                <a:gd name="T5" fmla="*/ 1010 h 1906"/>
                <a:gd name="T6" fmla="*/ 5902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08555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108556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id="{3F607AD5-6028-420C-ACAB-14F7A660E02E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C1E71C-7DD2-418E-90A5-C81584D34E88}" type="datetimeFigureOut">
              <a:rPr lang="cs-CZ"/>
              <a:pPr>
                <a:defRPr/>
              </a:pPr>
              <a:t>23.12.2021</a:t>
            </a:fld>
            <a:endParaRPr lang="cs-CZ"/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5A3B6E51-7DE6-4559-9C73-D73F040BB3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id="{A330B503-5804-40A3-B63A-DE2CB4A1CC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F034DF3-F206-4CE0-B309-242393E531B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17680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E021BA7-DD51-43EA-A9E2-C8D8B137F0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522662-CB8B-444C-BE4F-1C0CC4371FBC}" type="datetimeFigureOut">
              <a:rPr lang="cs-CZ"/>
              <a:pPr>
                <a:defRPr/>
              </a:pPr>
              <a:t>23.12.2021</a:t>
            </a:fld>
            <a:endParaRPr lang="cs-CZ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C8C115E6-8C75-4874-B931-A36BDE585A2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EB5E3C-76D5-466A-9968-3A23DF5B1C53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53A67D0E-3740-4A24-88FA-30DCD80687EF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78960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032F321F-ADE3-441E-867C-4341128EF1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667536-7FB3-4F70-9432-66F47370671A}" type="datetimeFigureOut">
              <a:rPr lang="cs-CZ"/>
              <a:pPr>
                <a:defRPr/>
              </a:pPr>
              <a:t>23.12.2021</a:t>
            </a:fld>
            <a:endParaRPr lang="cs-CZ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410ECCC-3667-41FE-AD8F-AA263FDE966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1630EB-B762-4B5A-A1C1-05F11D7575C9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5F121D74-F634-4427-A64A-A56B2EAC0781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97692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5A6688EE-E560-4403-B573-0DCA89492F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B31D9C-C7A8-41B2-869E-E0CF7489B0B1}" type="datetimeFigureOut">
              <a:rPr lang="cs-CZ"/>
              <a:pPr>
                <a:defRPr/>
              </a:pPr>
              <a:t>23.12.2021</a:t>
            </a:fld>
            <a:endParaRPr lang="cs-CZ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8A381E37-060A-44D2-93D4-E0241BD2DD0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B576BB-EFE3-4002-8040-1A6B64AD8F33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C5FB0BFA-FB8B-4527-9274-229C72C8F10C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94765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86585AB6-1924-44B9-9BF0-72229885D9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E83F85-0C87-4847-B0EB-DCAB55089616}" type="datetimeFigureOut">
              <a:rPr lang="cs-CZ"/>
              <a:pPr>
                <a:defRPr/>
              </a:pPr>
              <a:t>23.12.2021</a:t>
            </a:fld>
            <a:endParaRPr lang="cs-CZ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ACE185F6-30BA-4B01-9647-824D0353238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D8E89C-69AD-4B43-8056-44713AAA3859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B938D7D1-7754-4FD4-A4A9-07A05CA59027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69809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785A169-6DA7-44E4-A124-3FFBB6FDC5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AB7326-9658-48E1-B8BC-79BD6DE237CF}" type="datetimeFigureOut">
              <a:rPr lang="cs-CZ"/>
              <a:pPr>
                <a:defRPr/>
              </a:pPr>
              <a:t>23.12.2021</a:t>
            </a:fld>
            <a:endParaRPr lang="cs-CZ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C5975BA-AC88-4068-A4B3-5EE727B03FD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BC30DF-39CA-491F-87CD-81DCE6038B3C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66ADC4C9-C40D-4C60-868F-C0256DB2CC8F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47672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F218633B-F572-4BBC-985A-3E54F63CAF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AEB5DB-AA2C-40DF-BC63-79831737F9B3}" type="datetimeFigureOut">
              <a:rPr lang="cs-CZ"/>
              <a:pPr>
                <a:defRPr/>
              </a:pPr>
              <a:t>23.12.2021</a:t>
            </a:fld>
            <a:endParaRPr lang="cs-CZ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A28ABFB7-3ABC-420C-9621-151AE70F1BB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60916F-7F3F-4518-8B3A-942C3E6FF3A3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04E974AD-6E39-4706-8AF6-1512F4FD2F60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1117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A8B05165-D07C-4D35-84A7-04F02B5568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A7DD5E-155E-4B07-AAC7-72BDBA42DB73}" type="datetimeFigureOut">
              <a:rPr lang="cs-CZ"/>
              <a:pPr>
                <a:defRPr/>
              </a:pPr>
              <a:t>23.12.2021</a:t>
            </a:fld>
            <a:endParaRPr lang="cs-CZ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AF26EAEB-CEB8-4B42-BF42-DDC3E193756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A3F6A2-1DE8-48CC-9FB0-F41FDF94D5E0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9BA40A86-CC8C-4E33-BCEE-C2A3F384CF5A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11351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E8D7C224-5DCC-4143-BB8C-10CC5C5D44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19FC11-0272-454E-9DAD-4E9087590D6D}" type="datetimeFigureOut">
              <a:rPr lang="cs-CZ"/>
              <a:pPr>
                <a:defRPr/>
              </a:pPr>
              <a:t>23.12.2021</a:t>
            </a:fld>
            <a:endParaRPr lang="cs-CZ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2E61DBC3-39DE-4F6F-9057-FCCC1417D61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740313-1658-43FF-A6EA-40583E28E7DB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8607B7CF-A503-4FBA-AC0F-C0C3E97DED99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69614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0EB0E68F-CC32-4251-A7DF-8153472384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A0E3E8-B56D-4780-B8BC-88AA0AB3A03B}" type="datetimeFigureOut">
              <a:rPr lang="cs-CZ"/>
              <a:pPr>
                <a:defRPr/>
              </a:pPr>
              <a:t>23.12.2021</a:t>
            </a:fld>
            <a:endParaRPr lang="cs-CZ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397C62A-5D1F-458F-865E-22A24DCECF9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0EA941-777B-4FDD-B841-0B5CDE552C54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821DEB01-E307-483A-B309-D991D7886042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4568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933EF2E-A635-460A-B906-5F4FFC5FA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B6A08C2-1951-48A1-815B-3EB203FAA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3A8D79F-1E2B-4969-82A5-90F5E835A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2452EE-4323-47DC-92B9-35CA8002165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583301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0428407F-30E0-439A-BD30-CF525A9D64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24201C-D5C3-4485-AFAA-AABF68A6E359}" type="datetimeFigureOut">
              <a:rPr lang="cs-CZ"/>
              <a:pPr>
                <a:defRPr/>
              </a:pPr>
              <a:t>23.12.2021</a:t>
            </a:fld>
            <a:endParaRPr lang="cs-CZ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63540A8-654E-430D-9924-CAD977822F3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6DB83-00D0-43A3-BDC5-A477AF78CC7D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D3F45018-5A91-4FBF-9ECA-1644DB76532E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11119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41267E27-4384-49A1-BBCF-8AAD8FF33C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6860EB-6E30-4C82-B7E0-32B322EC33CD}" type="datetimeFigureOut">
              <a:rPr lang="cs-CZ"/>
              <a:pPr>
                <a:defRPr/>
              </a:pPr>
              <a:t>23.12.2021</a:t>
            </a:fld>
            <a:endParaRPr lang="cs-CZ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10F3F08-2EAE-4989-853A-29C4C4D0325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CE77EE-8537-4057-BC62-200677EB7400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F72EDE13-63C6-456E-BCD6-8D7CE0AC1B69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1169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24">
            <a:extLst>
              <a:ext uri="{FF2B5EF4-FFF2-40B4-BE49-F238E27FC236}">
                <a16:creationId xmlns:a16="http://schemas.microsoft.com/office/drawing/2014/main" id="{DA30DD11-9360-4441-813A-C21F6F127330}"/>
              </a:ext>
            </a:extLst>
          </p:cNvPr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Obdélník 15">
            <a:extLst>
              <a:ext uri="{FF2B5EF4-FFF2-40B4-BE49-F238E27FC236}">
                <a16:creationId xmlns:a16="http://schemas.microsoft.com/office/drawing/2014/main" id="{BF2D2810-04FC-40C4-9E52-3F4E9A0FEB7F}"/>
              </a:ext>
            </a:extLst>
          </p:cNvPr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9" name="Obdélník 16">
            <a:extLst>
              <a:ext uri="{FF2B5EF4-FFF2-40B4-BE49-F238E27FC236}">
                <a16:creationId xmlns:a16="http://schemas.microsoft.com/office/drawing/2014/main" id="{C0C75CC1-31D8-40D1-B95C-13707B404E62}"/>
              </a:ext>
            </a:extLst>
          </p:cNvPr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0" name="Obdélník 17">
            <a:extLst>
              <a:ext uri="{FF2B5EF4-FFF2-40B4-BE49-F238E27FC236}">
                <a16:creationId xmlns:a16="http://schemas.microsoft.com/office/drawing/2014/main" id="{B4B713C9-7E45-4EAE-A5DC-225D9218CFC3}"/>
              </a:ext>
            </a:extLst>
          </p:cNvPr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Obdélník 18">
            <a:extLst>
              <a:ext uri="{FF2B5EF4-FFF2-40B4-BE49-F238E27FC236}">
                <a16:creationId xmlns:a16="http://schemas.microsoft.com/office/drawing/2014/main" id="{D5A67A20-E7D6-4E67-B912-6750A99A64B1}"/>
              </a:ext>
            </a:extLst>
          </p:cNvPr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2" name="Obdélník 19">
            <a:extLst>
              <a:ext uri="{FF2B5EF4-FFF2-40B4-BE49-F238E27FC236}">
                <a16:creationId xmlns:a16="http://schemas.microsoft.com/office/drawing/2014/main" id="{DE78AEE3-F182-4F0C-BF7D-8EB65FEBC1A4}"/>
              </a:ext>
            </a:extLst>
          </p:cNvPr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3" name="Obdélník 20">
            <a:extLst>
              <a:ext uri="{FF2B5EF4-FFF2-40B4-BE49-F238E27FC236}">
                <a16:creationId xmlns:a16="http://schemas.microsoft.com/office/drawing/2014/main" id="{15912C9C-DC94-4996-BD07-8ABEF12F1C30}"/>
              </a:ext>
            </a:extLst>
          </p:cNvPr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4" name="Obdélník 21">
            <a:extLst>
              <a:ext uri="{FF2B5EF4-FFF2-40B4-BE49-F238E27FC236}">
                <a16:creationId xmlns:a16="http://schemas.microsoft.com/office/drawing/2014/main" id="{9C206CC3-964D-4A7C-B160-69CF94FDEDC6}"/>
              </a:ext>
            </a:extLst>
          </p:cNvPr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Obdélník 28">
            <a:extLst>
              <a:ext uri="{FF2B5EF4-FFF2-40B4-BE49-F238E27FC236}">
                <a16:creationId xmlns:a16="http://schemas.microsoft.com/office/drawing/2014/main" id="{B66E1198-5A5F-49D7-BA71-9A2027BDC103}"/>
              </a:ext>
            </a:extLst>
          </p:cNvPr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6" name="Obdélník 29">
            <a:extLst>
              <a:ext uri="{FF2B5EF4-FFF2-40B4-BE49-F238E27FC236}">
                <a16:creationId xmlns:a16="http://schemas.microsoft.com/office/drawing/2014/main" id="{14F60946-0E2D-4CAA-9761-3B97EE96EE2C}"/>
              </a:ext>
            </a:extLst>
          </p:cNvPr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  <a:extLst/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7" name="Zástupný symbol pro datum 6">
            <a:extLst>
              <a:ext uri="{FF2B5EF4-FFF2-40B4-BE49-F238E27FC236}">
                <a16:creationId xmlns:a16="http://schemas.microsoft.com/office/drawing/2014/main" id="{AC14C793-5074-4FAB-8762-741A34981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18" name="Zástupný symbol pro zápatí 7">
            <a:extLst>
              <a:ext uri="{FF2B5EF4-FFF2-40B4-BE49-F238E27FC236}">
                <a16:creationId xmlns:a16="http://schemas.microsoft.com/office/drawing/2014/main" id="{C2356226-DC34-4035-89CB-7411DAD05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19" name="Zástupný symbol pro číslo snímku 8">
            <a:extLst>
              <a:ext uri="{FF2B5EF4-FFF2-40B4-BE49-F238E27FC236}">
                <a16:creationId xmlns:a16="http://schemas.microsoft.com/office/drawing/2014/main" id="{E3787F48-E922-4260-8F4F-EEFC15A1E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3929F1-08F7-40FA-8459-E7ECCF1AEA6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31208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96D0760-F91D-4D70-A4F5-3B2961541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A78F373-E69C-40A3-8D43-F8875FEB3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32F0228-F7B8-416D-8AF5-200879165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4665A9-F1A3-41DD-AFE8-12AE86E3766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89926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68167D8A-DD28-460D-AA6E-A7C3274C1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DCCC7BD-02BF-4561-9541-1E3DF1E23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15A82D9-A522-438C-87D9-F382B7DC2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686952-8B9C-417C-9619-C57796AA101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34505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83D1350-6B3C-4D11-929B-E542AE658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786AF44-5F9B-4D6C-8B24-F64BFF891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CDDA587-2494-4E35-8247-4EABCC5B2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95E3D0-BC18-4751-890E-01249CD08887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02257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7">
            <a:extLst>
              <a:ext uri="{FF2B5EF4-FFF2-40B4-BE49-F238E27FC236}">
                <a16:creationId xmlns:a16="http://schemas.microsoft.com/office/drawing/2014/main" id="{E4A7A168-5B19-46C2-B4DE-ED2168F9BAB3}"/>
              </a:ext>
            </a:extLst>
          </p:cNvPr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6" name="Přímá spojovací čára 8">
            <a:extLst>
              <a:ext uri="{FF2B5EF4-FFF2-40B4-BE49-F238E27FC236}">
                <a16:creationId xmlns:a16="http://schemas.microsoft.com/office/drawing/2014/main" id="{22DCB82E-37D2-40D0-AED8-404FC1E7D3DA}"/>
              </a:ext>
            </a:extLst>
          </p:cNvPr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Skupina 9">
            <a:extLst>
              <a:ext uri="{FF2B5EF4-FFF2-40B4-BE49-F238E27FC236}">
                <a16:creationId xmlns:a16="http://schemas.microsoft.com/office/drawing/2014/main" id="{6E566811-7290-4A22-8FC4-A97B5A105639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Přímá spojovací čára 14">
              <a:extLst>
                <a:ext uri="{FF2B5EF4-FFF2-40B4-BE49-F238E27FC236}">
                  <a16:creationId xmlns:a16="http://schemas.microsoft.com/office/drawing/2014/main" id="{D2C302AE-AA64-4AA2-98C0-D6E2EAAD35DD}"/>
                </a:ext>
              </a:extLst>
            </p:cNvPr>
            <p:cNvCxnSpPr/>
            <p:nvPr/>
          </p:nvCxnSpPr>
          <p:spPr>
            <a:xfrm rot="16200000">
              <a:off x="6663593" y="1273241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Přímá spojovací čára 15">
              <a:extLst>
                <a:ext uri="{FF2B5EF4-FFF2-40B4-BE49-F238E27FC236}">
                  <a16:creationId xmlns:a16="http://schemas.microsoft.com/office/drawing/2014/main" id="{D22E47A1-2092-43D6-B717-55721894A2AD}"/>
                </a:ext>
              </a:extLst>
            </p:cNvPr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Přímá spojovací čára 16">
              <a:extLst>
                <a:ext uri="{FF2B5EF4-FFF2-40B4-BE49-F238E27FC236}">
                  <a16:creationId xmlns:a16="http://schemas.microsoft.com/office/drawing/2014/main" id="{6CDD5C39-60CF-4D72-B777-983E6F16B4F2}"/>
                </a:ext>
              </a:extLst>
            </p:cNvPr>
            <p:cNvCxnSpPr/>
            <p:nvPr/>
          </p:nvCxnSpPr>
          <p:spPr>
            <a:xfrm rot="5400000" flipH="1">
              <a:off x="6744513" y="1272265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Skupina 13">
            <a:extLst>
              <a:ext uri="{FF2B5EF4-FFF2-40B4-BE49-F238E27FC236}">
                <a16:creationId xmlns:a16="http://schemas.microsoft.com/office/drawing/2014/main" id="{8F9A985C-50EF-4E42-AF9C-052B58C92ADF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Přímá spojovací čára 10">
              <a:extLst>
                <a:ext uri="{FF2B5EF4-FFF2-40B4-BE49-F238E27FC236}">
                  <a16:creationId xmlns:a16="http://schemas.microsoft.com/office/drawing/2014/main" id="{AB280C2D-79C0-40DC-95BA-2F1F2785F670}"/>
                </a:ext>
              </a:extLst>
            </p:cNvPr>
            <p:cNvCxnSpPr/>
            <p:nvPr/>
          </p:nvCxnSpPr>
          <p:spPr>
            <a:xfrm rot="16200000">
              <a:off x="6663593" y="1273241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Přímá spojovací čára 11">
              <a:extLst>
                <a:ext uri="{FF2B5EF4-FFF2-40B4-BE49-F238E27FC236}">
                  <a16:creationId xmlns:a16="http://schemas.microsoft.com/office/drawing/2014/main" id="{296F1705-6F90-45C7-BB14-931564691AC7}"/>
                </a:ext>
              </a:extLst>
            </p:cNvPr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Přímá spojovací čára 12">
              <a:extLst>
                <a:ext uri="{FF2B5EF4-FFF2-40B4-BE49-F238E27FC236}">
                  <a16:creationId xmlns:a16="http://schemas.microsoft.com/office/drawing/2014/main" id="{5E74F1C5-10A2-4C96-AC78-2CB5E330F51D}"/>
                </a:ext>
              </a:extLst>
            </p:cNvPr>
            <p:cNvCxnSpPr/>
            <p:nvPr/>
          </p:nvCxnSpPr>
          <p:spPr>
            <a:xfrm rot="5400000" flipH="1">
              <a:off x="6744513" y="1272265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Skupina 17">
            <a:extLst>
              <a:ext uri="{FF2B5EF4-FFF2-40B4-BE49-F238E27FC236}">
                <a16:creationId xmlns:a16="http://schemas.microsoft.com/office/drawing/2014/main" id="{E4E99E69-94F4-456A-BDFC-F8D47688653F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Přímá spojovací čára 18">
              <a:extLst>
                <a:ext uri="{FF2B5EF4-FFF2-40B4-BE49-F238E27FC236}">
                  <a16:creationId xmlns:a16="http://schemas.microsoft.com/office/drawing/2014/main" id="{18765D40-3921-4D27-B476-D5D2418E3BF3}"/>
                </a:ext>
              </a:extLst>
            </p:cNvPr>
            <p:cNvCxnSpPr/>
            <p:nvPr/>
          </p:nvCxnSpPr>
          <p:spPr>
            <a:xfrm rot="16200000">
              <a:off x="6663592" y="1273240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Přímá spojovací čára 19">
              <a:extLst>
                <a:ext uri="{FF2B5EF4-FFF2-40B4-BE49-F238E27FC236}">
                  <a16:creationId xmlns:a16="http://schemas.microsoft.com/office/drawing/2014/main" id="{BA72E5E9-770F-4D60-A370-91FADD8B8EFF}"/>
                </a:ext>
              </a:extLst>
            </p:cNvPr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Přímá spojovací čára 20">
              <a:extLst>
                <a:ext uri="{FF2B5EF4-FFF2-40B4-BE49-F238E27FC236}">
                  <a16:creationId xmlns:a16="http://schemas.microsoft.com/office/drawing/2014/main" id="{A61B0A4E-B262-4DB1-8A9F-91BC29735839}"/>
                </a:ext>
              </a:extLst>
            </p:cNvPr>
            <p:cNvCxnSpPr/>
            <p:nvPr/>
          </p:nvCxnSpPr>
          <p:spPr>
            <a:xfrm rot="5400000" flipH="1">
              <a:off x="6744512" y="1272265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cs-CZ" noProof="0"/>
              <a:t>Klepnutím na ikonu přidáte obrázek.</a:t>
            </a:r>
            <a:endParaRPr lang="en-US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9" name="Zástupný symbol pro datum 4">
            <a:extLst>
              <a:ext uri="{FF2B5EF4-FFF2-40B4-BE49-F238E27FC236}">
                <a16:creationId xmlns:a16="http://schemas.microsoft.com/office/drawing/2014/main" id="{07CB181B-8851-4DE7-8BFB-B74E7BE045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20" name="Zástupný symbol pro zápatí 5">
            <a:extLst>
              <a:ext uri="{FF2B5EF4-FFF2-40B4-BE49-F238E27FC236}">
                <a16:creationId xmlns:a16="http://schemas.microsoft.com/office/drawing/2014/main" id="{C409AF27-DDCB-4CA8-9CE5-AE4FB3F61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21" name="Zástupný symbol pro číslo snímku 6">
            <a:extLst>
              <a:ext uri="{FF2B5EF4-FFF2-40B4-BE49-F238E27FC236}">
                <a16:creationId xmlns:a16="http://schemas.microsoft.com/office/drawing/2014/main" id="{35179D83-93B4-4EF6-8FCA-DAF7639EA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</p:spPr>
        <p:txBody>
          <a:bodyPr/>
          <a:lstStyle>
            <a:lvl1pPr>
              <a:defRPr/>
            </a:lvl1pPr>
          </a:lstStyle>
          <a:p>
            <a:fld id="{D153436A-2B44-4CBC-81C2-B3747631C38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59621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1FDAB00-1EB5-4DC8-B6D3-717D9B38E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413FF6C-484B-49AE-B179-41D628F40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D7EFB32-88FF-441F-AB2D-5BBA41670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4F37B2-145A-4F16-867F-FDBFAB65A9F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56202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D29DC4C-4390-454D-820B-52B94D36E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4CE5CCF-9C5F-4C75-83BF-A66EAA38D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9CB9A30-9DD6-4F60-8286-EAD4B7342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FFB699-119D-4B12-B368-1DAD522A1A2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52686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CD334398-50EA-4885-9BE7-F56E5CBE8C63}"/>
              </a:ext>
            </a:extLst>
          </p:cNvPr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39647C8A-73F2-434B-A20A-E8019A6203BA}"/>
              </a:ext>
            </a:extLst>
          </p:cNvPr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71D357EC-CBC8-4972-85DE-A1457636605A}"/>
              </a:ext>
            </a:extLst>
          </p:cNvPr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D2B9A3C-5AC3-4F73-82BB-65B3808FB9A6}"/>
              </a:ext>
            </a:extLst>
          </p:cNvPr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84BDD073-8944-440F-A2E9-BD549ED772DE}"/>
              </a:ext>
            </a:extLst>
          </p:cNvPr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86352EB2-7D1F-431C-8284-C59319896A21}"/>
              </a:ext>
            </a:extLst>
          </p:cNvPr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4EAD4A40-4CBB-4D27-BA94-6DD8EC2C46A3}"/>
              </a:ext>
            </a:extLst>
          </p:cNvPr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7DC00D9A-DD19-445E-869F-94D79C353539}"/>
              </a:ext>
            </a:extLst>
          </p:cNvPr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BCAD1984-FBFB-4461-AC82-97A1899C3FAB}"/>
              </a:ext>
            </a:extLst>
          </p:cNvPr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2" name="Zástupný symbol pro nadpis 21">
            <a:extLst>
              <a:ext uri="{FF2B5EF4-FFF2-40B4-BE49-F238E27FC236}">
                <a16:creationId xmlns:a16="http://schemas.microsoft.com/office/drawing/2014/main" id="{1AA84E96-CEE2-43E9-83FA-9CCC103E1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036" name="Zástupný symbol pro text 12">
            <a:extLst>
              <a:ext uri="{FF2B5EF4-FFF2-40B4-BE49-F238E27FC236}">
                <a16:creationId xmlns:a16="http://schemas.microsoft.com/office/drawing/2014/main" id="{0B24208C-9997-4CC0-960C-09E07EFD6AF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  <a:endParaRPr lang="en-US" altLang="cs-CZ"/>
          </a:p>
        </p:txBody>
      </p:sp>
      <p:sp>
        <p:nvSpPr>
          <p:cNvPr id="14" name="Zástupný symbol pro datum 13">
            <a:extLst>
              <a:ext uri="{FF2B5EF4-FFF2-40B4-BE49-F238E27FC236}">
                <a16:creationId xmlns:a16="http://schemas.microsoft.com/office/drawing/2014/main" id="{8CC5DB6B-648C-48E7-8DDA-0E9E71C72E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27EA760F-E56A-4A0F-94A2-7D561A086F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23" name="Zástupný symbol pro číslo snímku 22">
            <a:extLst>
              <a:ext uri="{FF2B5EF4-FFF2-40B4-BE49-F238E27FC236}">
                <a16:creationId xmlns:a16="http://schemas.microsoft.com/office/drawing/2014/main" id="{1C89CE60-9D53-4A8B-B38F-79F5CA5886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2"/>
                </a:solidFill>
              </a:defRPr>
            </a:lvl1pPr>
          </a:lstStyle>
          <a:p>
            <a:fld id="{497D9A29-D4D9-4209-B330-82F83BED11D8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26" r:id="rId1"/>
    <p:sldLayoutId id="2147484127" r:id="rId2"/>
    <p:sldLayoutId id="2147484128" r:id="rId3"/>
    <p:sldLayoutId id="2147484129" r:id="rId4"/>
    <p:sldLayoutId id="2147484130" r:id="rId5"/>
    <p:sldLayoutId id="2147484131" r:id="rId6"/>
    <p:sldLayoutId id="2147484132" r:id="rId7"/>
    <p:sldLayoutId id="2147484133" r:id="rId8"/>
    <p:sldLayoutId id="2147484134" r:id="rId9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anose="05000000000000000000" pitchFamily="2" charset="2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anose="05040102010807070707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>
            <a:extLst>
              <a:ext uri="{FF2B5EF4-FFF2-40B4-BE49-F238E27FC236}">
                <a16:creationId xmlns:a16="http://schemas.microsoft.com/office/drawing/2014/main" id="{A2A081BE-D468-4766-A0F4-32E640B3410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740DAD96-0F0B-4623-A943-B19EA6691F85}" type="datetimeFigureOut">
              <a:rPr lang="cs-CZ"/>
              <a:pPr>
                <a:defRPr/>
              </a:pPr>
              <a:t>23.12.2021</a:t>
            </a:fld>
            <a:endParaRPr lang="cs-CZ"/>
          </a:p>
        </p:txBody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4F844AA3-AF97-4F46-B2EB-068296B8F34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F2B266CB-44F6-4538-88B3-CCFE551FBB38}" type="slidenum">
              <a:rPr lang="cs-CZ" altLang="cs-CZ"/>
              <a:pPr/>
              <a:t>‹#›</a:t>
            </a:fld>
            <a:endParaRPr lang="cs-CZ" altLang="cs-CZ"/>
          </a:p>
        </p:txBody>
      </p:sp>
      <p:grpSp>
        <p:nvGrpSpPr>
          <p:cNvPr id="2052" name="Group 4">
            <a:extLst>
              <a:ext uri="{FF2B5EF4-FFF2-40B4-BE49-F238E27FC236}">
                <a16:creationId xmlns:a16="http://schemas.microsoft.com/office/drawing/2014/main" id="{E7DB7FAF-150E-4C39-AB7C-EE9AA8773866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2056" name="Group 5">
              <a:extLst>
                <a:ext uri="{FF2B5EF4-FFF2-40B4-BE49-F238E27FC236}">
                  <a16:creationId xmlns:a16="http://schemas.microsoft.com/office/drawing/2014/main" id="{45012C33-1F1C-484F-BD9D-5CE8139555CE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07526" name="Freeform 6">
                <a:extLst>
                  <a:ext uri="{FF2B5EF4-FFF2-40B4-BE49-F238E27FC236}">
                    <a16:creationId xmlns:a16="http://schemas.microsoft.com/office/drawing/2014/main" id="{444E5533-2151-46A6-B1F2-F460FBA6E16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107527" name="Freeform 7">
                <a:extLst>
                  <a:ext uri="{FF2B5EF4-FFF2-40B4-BE49-F238E27FC236}">
                    <a16:creationId xmlns:a16="http://schemas.microsoft.com/office/drawing/2014/main" id="{9B060633-8B11-4D22-B054-2B026B45043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107528" name="Freeform 8">
                <a:extLst>
                  <a:ext uri="{FF2B5EF4-FFF2-40B4-BE49-F238E27FC236}">
                    <a16:creationId xmlns:a16="http://schemas.microsoft.com/office/drawing/2014/main" id="{5AB6F50F-16C4-4842-B7A0-9993AFEEEBC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2062" name="Freeform 9">
                <a:extLst>
                  <a:ext uri="{FF2B5EF4-FFF2-40B4-BE49-F238E27FC236}">
                    <a16:creationId xmlns:a16="http://schemas.microsoft.com/office/drawing/2014/main" id="{5F8D271C-F9B9-4717-9023-679244E5F13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7530" name="Freeform 10">
                <a:extLst>
                  <a:ext uri="{FF2B5EF4-FFF2-40B4-BE49-F238E27FC236}">
                    <a16:creationId xmlns:a16="http://schemas.microsoft.com/office/drawing/2014/main" id="{68C0C7DC-D969-439B-831A-613EA116A84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</p:grpSp>
        <p:sp>
          <p:nvSpPr>
            <p:cNvPr id="107531" name="Freeform 11">
              <a:extLst>
                <a:ext uri="{FF2B5EF4-FFF2-40B4-BE49-F238E27FC236}">
                  <a16:creationId xmlns:a16="http://schemas.microsoft.com/office/drawing/2014/main" id="{4B264E85-388F-4251-B235-BCF210919C2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cs-CZ">
                <a:latin typeface="Arial" charset="0"/>
              </a:endParaRPr>
            </a:p>
          </p:txBody>
        </p:sp>
        <p:sp>
          <p:nvSpPr>
            <p:cNvPr id="2058" name="Freeform 12">
              <a:extLst>
                <a:ext uri="{FF2B5EF4-FFF2-40B4-BE49-F238E27FC236}">
                  <a16:creationId xmlns:a16="http://schemas.microsoft.com/office/drawing/2014/main" id="{780AAC88-C9BF-4D09-B956-AD9CD39CBAB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010 h 1906"/>
                <a:gd name="T4" fmla="*/ 5902 w 5740"/>
                <a:gd name="T5" fmla="*/ 1010 h 1906"/>
                <a:gd name="T6" fmla="*/ 5902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07533" name="Rectangle 13">
            <a:extLst>
              <a:ext uri="{FF2B5EF4-FFF2-40B4-BE49-F238E27FC236}">
                <a16:creationId xmlns:a16="http://schemas.microsoft.com/office/drawing/2014/main" id="{28AF2EC4-580A-4DFA-9640-600E5CE2C900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107534" name="Rectangle 14">
            <a:extLst>
              <a:ext uri="{FF2B5EF4-FFF2-40B4-BE49-F238E27FC236}">
                <a16:creationId xmlns:a16="http://schemas.microsoft.com/office/drawing/2014/main" id="{F8764F80-661B-458F-9948-70380BFCEDC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7535" name="Rectangle 15">
            <a:extLst>
              <a:ext uri="{FF2B5EF4-FFF2-40B4-BE49-F238E27FC236}">
                <a16:creationId xmlns:a16="http://schemas.microsoft.com/office/drawing/2014/main" id="{E5D9FB51-CF67-461E-ADF0-2CF44F555E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35" r:id="rId1"/>
    <p:sldLayoutId id="2147484115" r:id="rId2"/>
    <p:sldLayoutId id="2147484116" r:id="rId3"/>
    <p:sldLayoutId id="2147484117" r:id="rId4"/>
    <p:sldLayoutId id="2147484118" r:id="rId5"/>
    <p:sldLayoutId id="2147484119" r:id="rId6"/>
    <p:sldLayoutId id="2147484120" r:id="rId7"/>
    <p:sldLayoutId id="2147484121" r:id="rId8"/>
    <p:sldLayoutId id="2147484122" r:id="rId9"/>
    <p:sldLayoutId id="2147484123" r:id="rId10"/>
    <p:sldLayoutId id="2147484124" r:id="rId11"/>
    <p:sldLayoutId id="214748412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>
            <a:extLst>
              <a:ext uri="{FF2B5EF4-FFF2-40B4-BE49-F238E27FC236}">
                <a16:creationId xmlns:a16="http://schemas.microsoft.com/office/drawing/2014/main" id="{66C75483-F9C3-408A-B4F6-C3B941B015CD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/>
              <a:t>Fyzická příprava </a:t>
            </a:r>
            <a:r>
              <a:rPr lang="cs-CZ"/>
              <a:t>vojsk IV</a:t>
            </a:r>
            <a:endParaRPr lang="cs-CZ" dirty="0"/>
          </a:p>
        </p:txBody>
      </p:sp>
      <p:sp>
        <p:nvSpPr>
          <p:cNvPr id="109571" name="Rectangle 3">
            <a:extLst>
              <a:ext uri="{FF2B5EF4-FFF2-40B4-BE49-F238E27FC236}">
                <a16:creationId xmlns:a16="http://schemas.microsoft.com/office/drawing/2014/main" id="{88E9198D-ADC0-429B-A22A-9F74730707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800" b="1" dirty="0"/>
              <a:t>TRÉNINK SÍLY</a:t>
            </a:r>
          </a:p>
        </p:txBody>
      </p:sp>
      <p:sp>
        <p:nvSpPr>
          <p:cNvPr id="13316" name="Text Box 7">
            <a:extLst>
              <a:ext uri="{FF2B5EF4-FFF2-40B4-BE49-F238E27FC236}">
                <a16:creationId xmlns:a16="http://schemas.microsoft.com/office/drawing/2014/main" id="{0349CDDC-CC27-4CB3-A462-EBAF66ACF2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8263" y="6329363"/>
            <a:ext cx="3536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pplk. PhDr. Michal Vágner, Ph.D.</a:t>
            </a:r>
          </a:p>
        </p:txBody>
      </p:sp>
      <p:pic>
        <p:nvPicPr>
          <p:cNvPr id="13317" name="Picture 4">
            <a:extLst>
              <a:ext uri="{FF2B5EF4-FFF2-40B4-BE49-F238E27FC236}">
                <a16:creationId xmlns:a16="http://schemas.microsoft.com/office/drawing/2014/main" id="{46592612-6936-42C8-80B1-B9383175F6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37" t="38667" r="53372" b="22459"/>
          <a:stretch>
            <a:fillRect/>
          </a:stretch>
        </p:blipFill>
        <p:spPr bwMode="auto">
          <a:xfrm>
            <a:off x="755650" y="3284538"/>
            <a:ext cx="460375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4" descr="27">
            <a:extLst>
              <a:ext uri="{FF2B5EF4-FFF2-40B4-BE49-F238E27FC236}">
                <a16:creationId xmlns:a16="http://schemas.microsoft.com/office/drawing/2014/main" id="{355F1DA1-6E0F-4663-BBA7-B533F69A8A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2674938"/>
            <a:ext cx="4529138" cy="301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Šipka doprava 1">
            <a:extLst>
              <a:ext uri="{FF2B5EF4-FFF2-40B4-BE49-F238E27FC236}">
                <a16:creationId xmlns:a16="http://schemas.microsoft.com/office/drawing/2014/main" id="{6F974508-592E-4E37-80B0-D3A6FEB7FE01}"/>
              </a:ext>
            </a:extLst>
          </p:cNvPr>
          <p:cNvSpPr/>
          <p:nvPr/>
        </p:nvSpPr>
        <p:spPr>
          <a:xfrm rot="2776115">
            <a:off x="166069" y="3653567"/>
            <a:ext cx="1875909" cy="484632"/>
          </a:xfrm>
          <a:prstGeom prst="rightArrow">
            <a:avLst/>
          </a:prstGeom>
          <a:ln>
            <a:solidFill>
              <a:srgbClr val="FFFF00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59FE1452-EB20-4093-B0F1-7930BBFC620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333375"/>
            <a:ext cx="8569325" cy="1447800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cs-CZ" sz="4000" dirty="0">
                <a:solidFill>
                  <a:schemeClr val="tx1"/>
                </a:solidFill>
              </a:rPr>
              <a:t>Aktivita svalových vláken v závislosti na intenzitě svalové kontrakce</a:t>
            </a:r>
          </a:p>
        </p:txBody>
      </p:sp>
      <p:pic>
        <p:nvPicPr>
          <p:cNvPr id="22531" name="Picture 3" descr="Obrázek1">
            <a:extLst>
              <a:ext uri="{FF2B5EF4-FFF2-40B4-BE49-F238E27FC236}">
                <a16:creationId xmlns:a16="http://schemas.microsoft.com/office/drawing/2014/main" id="{C528B743-6163-47A1-8815-EAD5227027A9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lum bright="-30000"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2178050"/>
            <a:ext cx="8569325" cy="4130675"/>
          </a:xfrm>
          <a:ln>
            <a:solidFill>
              <a:srgbClr val="000000"/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D544EF1-F378-4272-98D6-8D4B437A0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Princip rozvoje</a:t>
            </a:r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65EE98CA-0B18-401D-8497-6B32103DB5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95400"/>
            <a:ext cx="4391025" cy="4830763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  <a:defRPr/>
            </a:pPr>
            <a:r>
              <a:rPr lang="cs-CZ" b="1" dirty="0">
                <a:latin typeface="Arial" pitchFamily="34" charset="0"/>
              </a:rPr>
              <a:t>EUSTRES</a:t>
            </a:r>
          </a:p>
          <a:p>
            <a:pPr eaLnBrk="1" hangingPunct="1">
              <a:buFont typeface="Arial" pitchFamily="34" charset="0"/>
              <a:buNone/>
              <a:defRPr/>
            </a:pPr>
            <a:endParaRPr lang="cs-CZ" b="1" dirty="0">
              <a:latin typeface="Arial" pitchFamily="34" charset="0"/>
            </a:endParaRPr>
          </a:p>
          <a:p>
            <a:pPr eaLnBrk="1" hangingPunct="1">
              <a:buFont typeface="Arial" pitchFamily="34" charset="0"/>
              <a:buNone/>
              <a:defRPr/>
            </a:pPr>
            <a:endParaRPr lang="cs-CZ" b="1" dirty="0">
              <a:latin typeface="Arial" pitchFamily="34" charset="0"/>
            </a:endParaRPr>
          </a:p>
          <a:p>
            <a:pPr eaLnBrk="1" hangingPunct="1">
              <a:buFont typeface="Arial" pitchFamily="34" charset="0"/>
              <a:buNone/>
              <a:defRPr/>
            </a:pPr>
            <a:r>
              <a:rPr lang="cs-CZ" b="1" dirty="0">
                <a:latin typeface="Arial" pitchFamily="34" charset="0"/>
              </a:rPr>
              <a:t>STRES</a:t>
            </a:r>
          </a:p>
          <a:p>
            <a:pPr eaLnBrk="1" hangingPunct="1">
              <a:buFont typeface="Arial" pitchFamily="34" charset="0"/>
              <a:buNone/>
              <a:defRPr/>
            </a:pPr>
            <a:endParaRPr lang="cs-CZ" b="1" dirty="0">
              <a:latin typeface="Arial" pitchFamily="34" charset="0"/>
            </a:endParaRPr>
          </a:p>
          <a:p>
            <a:pPr eaLnBrk="1" hangingPunct="1">
              <a:buFont typeface="Arial" pitchFamily="34" charset="0"/>
              <a:buNone/>
              <a:defRPr/>
            </a:pPr>
            <a:endParaRPr lang="cs-CZ" b="1" dirty="0">
              <a:latin typeface="Arial" pitchFamily="34" charset="0"/>
            </a:endParaRPr>
          </a:p>
          <a:p>
            <a:pPr eaLnBrk="1" hangingPunct="1">
              <a:buFont typeface="Arial" pitchFamily="34" charset="0"/>
              <a:buNone/>
              <a:defRPr/>
            </a:pPr>
            <a:r>
              <a:rPr lang="cs-CZ" b="1" dirty="0">
                <a:latin typeface="Arial" pitchFamily="34" charset="0"/>
              </a:rPr>
              <a:t>DISTRES</a:t>
            </a:r>
            <a:endParaRPr lang="cs-CZ" dirty="0">
              <a:latin typeface="Arial" pitchFamily="34" charset="0"/>
            </a:endParaRPr>
          </a:p>
        </p:txBody>
      </p:sp>
      <p:sp>
        <p:nvSpPr>
          <p:cNvPr id="23556" name="Obdélník 3">
            <a:extLst>
              <a:ext uri="{FF2B5EF4-FFF2-40B4-BE49-F238E27FC236}">
                <a16:creationId xmlns:a16="http://schemas.microsoft.com/office/drawing/2014/main" id="{E0C5301D-35CF-4B03-9900-420699FCB0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9700" y="1268413"/>
            <a:ext cx="3455988" cy="526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 b="1">
                <a:latin typeface="Arial" panose="020B0604020202020204" pitchFamily="34" charset="0"/>
              </a:rPr>
              <a:t>Výkon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800" b="1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 b="1">
                <a:latin typeface="Arial" panose="020B0604020202020204" pitchFamily="34" charset="0"/>
              </a:rPr>
              <a:t>Růst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800" b="1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 b="1">
                <a:latin typeface="Arial" panose="020B0604020202020204" pitchFamily="34" charset="0"/>
              </a:rPr>
              <a:t>Obnova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800" b="1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800" b="1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 b="1">
                <a:latin typeface="Arial" panose="020B0604020202020204" pitchFamily="34" charset="0"/>
              </a:rPr>
              <a:t>Rozpad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800" b="1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 b="1">
                <a:latin typeface="Arial" panose="020B0604020202020204" pitchFamily="34" charset="0"/>
              </a:rPr>
              <a:t>Poškození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800" b="1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 b="1">
                <a:latin typeface="Arial" panose="020B0604020202020204" pitchFamily="34" charset="0"/>
              </a:rPr>
              <a:t>Nemoc - smrt</a:t>
            </a:r>
            <a:endParaRPr lang="cs-CZ" altLang="cs-CZ" sz="2400">
              <a:latin typeface="Arial" panose="020B0604020202020204" pitchFamily="34" charset="0"/>
            </a:endParaRPr>
          </a:p>
        </p:txBody>
      </p:sp>
      <p:cxnSp>
        <p:nvCxnSpPr>
          <p:cNvPr id="6" name="Přímá spojovací šipka 5">
            <a:extLst>
              <a:ext uri="{FF2B5EF4-FFF2-40B4-BE49-F238E27FC236}">
                <a16:creationId xmlns:a16="http://schemas.microsoft.com/office/drawing/2014/main" id="{DD7E92C8-549F-44FB-9123-99FC0E54FC1C}"/>
              </a:ext>
            </a:extLst>
          </p:cNvPr>
          <p:cNvCxnSpPr/>
          <p:nvPr/>
        </p:nvCxnSpPr>
        <p:spPr>
          <a:xfrm flipV="1">
            <a:off x="2124075" y="1628775"/>
            <a:ext cx="3168650" cy="17287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Přímá spojovací šipka 6">
            <a:extLst>
              <a:ext uri="{FF2B5EF4-FFF2-40B4-BE49-F238E27FC236}">
                <a16:creationId xmlns:a16="http://schemas.microsoft.com/office/drawing/2014/main" id="{B06EE4C4-5D23-4805-BEDF-04DFF94EC8E6}"/>
              </a:ext>
            </a:extLst>
          </p:cNvPr>
          <p:cNvCxnSpPr/>
          <p:nvPr/>
        </p:nvCxnSpPr>
        <p:spPr>
          <a:xfrm flipV="1">
            <a:off x="2627313" y="4508500"/>
            <a:ext cx="2520950" cy="5762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7D3ED079-53AE-406F-A6EC-B77E9858771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404813"/>
            <a:ext cx="8642350" cy="1079500"/>
          </a:xfrm>
        </p:spPr>
        <p:txBody>
          <a:bodyPr lIns="90000" tIns="46800" rIns="90000" bIns="46800"/>
          <a:lstStyle/>
          <a:p>
            <a:pPr defTabSz="449263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4000" dirty="0">
                <a:solidFill>
                  <a:schemeClr val="tx1"/>
                </a:solidFill>
              </a:rPr>
              <a:t>M</a:t>
            </a:r>
            <a:r>
              <a:rPr lang="cs-CZ" sz="4000" dirty="0">
                <a:solidFill>
                  <a:schemeClr val="tx1"/>
                </a:solidFill>
              </a:rPr>
              <a:t>ECHANISMUS STIMULACE SÍLY</a:t>
            </a:r>
            <a:endParaRPr lang="en-GB" sz="4000" dirty="0">
              <a:solidFill>
                <a:schemeClr val="tx1"/>
              </a:solidFill>
            </a:endParaRP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34011842-9A5E-4AF1-81AF-65CBDD752FEF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28775"/>
            <a:ext cx="8229600" cy="5129213"/>
          </a:xfrm>
        </p:spPr>
        <p:txBody>
          <a:bodyPr lIns="90000" tIns="46800" rIns="90000" bIns="46800"/>
          <a:lstStyle/>
          <a:p>
            <a:pPr marL="339725" indent="-339725" defTabSz="449263" eaLnBrk="1" hangingPunct="1">
              <a:spcBef>
                <a:spcPts val="600"/>
              </a:spcBef>
              <a:buFontTx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cs-CZ" b="1" dirty="0">
                <a:latin typeface="Arial" panose="020B0604020202020204" pitchFamily="34" charset="0"/>
              </a:rPr>
              <a:t>Z</a:t>
            </a:r>
            <a:r>
              <a:rPr lang="en-GB" b="1" dirty="0" err="1">
                <a:latin typeface="Arial" panose="020B0604020202020204" pitchFamily="34" charset="0"/>
              </a:rPr>
              <a:t>apojování</a:t>
            </a:r>
            <a:r>
              <a:rPr lang="en-GB" b="1" dirty="0">
                <a:latin typeface="Arial" panose="020B0604020202020204" pitchFamily="34" charset="0"/>
              </a:rPr>
              <a:t> </a:t>
            </a:r>
            <a:r>
              <a:rPr lang="cs-CZ" b="1" dirty="0">
                <a:latin typeface="Arial" panose="020B0604020202020204" pitchFamily="34" charset="0"/>
              </a:rPr>
              <a:t>MJ</a:t>
            </a:r>
            <a:r>
              <a:rPr lang="en-GB" dirty="0">
                <a:latin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</a:rPr>
              <a:t>synchronizace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motorických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jednotek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cs-CZ" dirty="0">
                <a:latin typeface="Arial" panose="020B0604020202020204" pitchFamily="34" charset="0"/>
              </a:rPr>
              <a:t>u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int</a:t>
            </a:r>
            <a:r>
              <a:rPr lang="cs-CZ" dirty="0">
                <a:latin typeface="Arial" panose="020B0604020202020204" pitchFamily="34" charset="0"/>
              </a:rPr>
              <a:t>ra a inter</a:t>
            </a:r>
            <a:r>
              <a:rPr lang="en-GB" dirty="0" err="1">
                <a:latin typeface="Arial" panose="020B0604020202020204" pitchFamily="34" charset="0"/>
              </a:rPr>
              <a:t>svalov</a:t>
            </a:r>
            <a:r>
              <a:rPr lang="cs-CZ" dirty="0">
                <a:latin typeface="Arial" panose="020B0604020202020204" pitchFamily="34" charset="0"/>
              </a:rPr>
              <a:t>é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koordinace</a:t>
            </a:r>
            <a:r>
              <a:rPr lang="en-GB" dirty="0">
                <a:latin typeface="Arial" panose="020B0604020202020204" pitchFamily="34" charset="0"/>
              </a:rPr>
              <a:t> – </a:t>
            </a:r>
            <a:r>
              <a:rPr lang="en-GB" dirty="0" err="1">
                <a:latin typeface="Arial" panose="020B0604020202020204" pitchFamily="34" charset="0"/>
              </a:rPr>
              <a:t>správné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časování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jednotlivých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svalových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kontrakcí</a:t>
            </a:r>
            <a:r>
              <a:rPr lang="en-GB" dirty="0">
                <a:latin typeface="Arial" panose="020B0604020202020204" pitchFamily="34" charset="0"/>
              </a:rPr>
              <a:t> (</a:t>
            </a:r>
            <a:r>
              <a:rPr lang="en-GB" dirty="0" err="1">
                <a:latin typeface="Arial" panose="020B0604020202020204" pitchFamily="34" charset="0"/>
              </a:rPr>
              <a:t>svalová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smyčka</a:t>
            </a:r>
            <a:r>
              <a:rPr lang="en-GB" dirty="0">
                <a:latin typeface="Arial" panose="020B0604020202020204" pitchFamily="34" charset="0"/>
              </a:rPr>
              <a:t>)</a:t>
            </a:r>
          </a:p>
          <a:p>
            <a:pPr marL="339725" indent="-339725" defTabSz="449263" eaLnBrk="1" hangingPunct="1">
              <a:spcBef>
                <a:spcPts val="600"/>
              </a:spcBef>
              <a:buFontTx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cs-CZ" dirty="0">
                <a:latin typeface="Arial" panose="020B0604020202020204" pitchFamily="34" charset="0"/>
              </a:rPr>
              <a:t>CNS – centrální nervový systém představuje důležitou roli v rovoji svalové síly</a:t>
            </a:r>
            <a:endParaRPr lang="en-GB" dirty="0">
              <a:latin typeface="Arial" panose="020B0604020202020204" pitchFamily="34" charset="0"/>
            </a:endParaRPr>
          </a:p>
          <a:p>
            <a:pPr marL="339725" indent="-339725" defTabSz="449263" eaLnBrk="1" hangingPunct="1">
              <a:spcBef>
                <a:spcPts val="600"/>
              </a:spcBef>
              <a:buFont typeface="Wingdings" panose="05000000000000000000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sz="2400" dirty="0"/>
          </a:p>
          <a:p>
            <a:pPr marL="339725" indent="-339725" defTabSz="449263" eaLnBrk="1" hangingPunct="1">
              <a:spcBef>
                <a:spcPts val="600"/>
              </a:spcBef>
              <a:buFont typeface="Wingdings" panose="05000000000000000000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sz="2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G:\Publikace\Grada - tenis kondice\Obrázky\motorické jednotky.JPG">
            <a:extLst>
              <a:ext uri="{FF2B5EF4-FFF2-40B4-BE49-F238E27FC236}">
                <a16:creationId xmlns:a16="http://schemas.microsoft.com/office/drawing/2014/main" id="{A454B49C-5033-4CE8-BD50-638E906EE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557338"/>
            <a:ext cx="5749925" cy="495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445DF020-94A7-48D7-98FC-F08CDAAA315D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cs-CZ" kern="0" dirty="0"/>
              <a:t>Motorické jednotky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Obdélník 1">
            <a:extLst>
              <a:ext uri="{FF2B5EF4-FFF2-40B4-BE49-F238E27FC236}">
                <a16:creationId xmlns:a16="http://schemas.microsoft.com/office/drawing/2014/main" id="{E81C1FF5-CE59-4370-99E5-E037BAF2D2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628775"/>
            <a:ext cx="7777163" cy="187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2400" b="1">
                <a:latin typeface="Arial" panose="020B0604020202020204" pitchFamily="34" charset="0"/>
              </a:rPr>
              <a:t>Your 1RM would be the amount of weight you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2400" b="1">
                <a:latin typeface="Arial" panose="020B0604020202020204" pitchFamily="34" charset="0"/>
              </a:rPr>
              <a:t>can lift for only 1 repetition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b="1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b="1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b="1">
                <a:latin typeface="Arial" panose="020B0604020202020204" pitchFamily="34" charset="0"/>
              </a:rPr>
              <a:t>FITT: Frequency, Intensity, Time, Type</a:t>
            </a:r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424C3969-BBB0-4B2B-A092-B0C346E7DE80}"/>
              </a:ext>
            </a:extLst>
          </p:cNvPr>
          <p:cNvSpPr/>
          <p:nvPr/>
        </p:nvSpPr>
        <p:spPr>
          <a:xfrm>
            <a:off x="2411760" y="188640"/>
            <a:ext cx="369838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cs-CZ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Trénink síly</a:t>
            </a:r>
          </a:p>
        </p:txBody>
      </p:sp>
      <p:sp>
        <p:nvSpPr>
          <p:cNvPr id="26628" name="Obdélník 3">
            <a:extLst>
              <a:ext uri="{FF2B5EF4-FFF2-40B4-BE49-F238E27FC236}">
                <a16:creationId xmlns:a16="http://schemas.microsoft.com/office/drawing/2014/main" id="{F217B100-803D-4CF0-BD49-F4E0B7A970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1050" y="3789363"/>
            <a:ext cx="59055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3600" b="1">
                <a:latin typeface="Arial" panose="020B0604020202020204" pitchFamily="34" charset="0"/>
              </a:rPr>
              <a:t>F: </a:t>
            </a:r>
            <a:r>
              <a:rPr lang="en-US" altLang="cs-CZ" sz="3600" b="1">
                <a:latin typeface="Arial" panose="020B0604020202020204" pitchFamily="34" charset="0"/>
              </a:rPr>
              <a:t>30% to 90% of 1RM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3600" b="1">
                <a:latin typeface="Arial" panose="020B0604020202020204" pitchFamily="34" charset="0"/>
              </a:rPr>
              <a:t>I: 2 times weekly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3600" b="1">
                <a:latin typeface="Arial" panose="020B0604020202020204" pitchFamily="34" charset="0"/>
              </a:rPr>
              <a:t>T: 30 to 60 minutes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3600" b="1">
                <a:latin typeface="Arial" panose="020B0604020202020204" pitchFamily="34" charset="0"/>
              </a:rPr>
              <a:t>T: Circuit weights</a:t>
            </a:r>
            <a:endParaRPr lang="cs-CZ" altLang="cs-CZ" sz="36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FF27B32-3D57-445A-823F-A0B5B01C5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Silová příprava</a:t>
            </a:r>
          </a:p>
        </p:txBody>
      </p:sp>
      <p:sp>
        <p:nvSpPr>
          <p:cNvPr id="12291" name="Zástupný symbol pro obsah 3">
            <a:extLst>
              <a:ext uri="{FF2B5EF4-FFF2-40B4-BE49-F238E27FC236}">
                <a16:creationId xmlns:a16="http://schemas.microsoft.com/office/drawing/2014/main" id="{1A7A9B45-1F53-4614-B213-B2BD20579A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cs-CZ"/>
          </a:p>
        </p:txBody>
      </p:sp>
      <p:graphicFrame>
        <p:nvGraphicFramePr>
          <p:cNvPr id="5" name="Zástupný symbol pro obsah 7">
            <a:extLst>
              <a:ext uri="{FF2B5EF4-FFF2-40B4-BE49-F238E27FC236}">
                <a16:creationId xmlns:a16="http://schemas.microsoft.com/office/drawing/2014/main" id="{7FB4AE48-5F22-4668-9689-C8EDF2679791}"/>
              </a:ext>
            </a:extLst>
          </p:cNvPr>
          <p:cNvGraphicFramePr>
            <a:graphicFrameLocks/>
          </p:cNvGraphicFramePr>
          <p:nvPr/>
        </p:nvGraphicFramePr>
        <p:xfrm>
          <a:off x="611188" y="1484313"/>
          <a:ext cx="8135938" cy="4429126"/>
        </p:xfrm>
        <a:graphic>
          <a:graphicData uri="http://schemas.openxmlformats.org/drawingml/2006/table">
            <a:tbl>
              <a:tblPr/>
              <a:tblGrid>
                <a:gridCol w="14366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50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50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50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50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589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33458">
                <a:tc gridSpan="6">
                  <a:txBody>
                    <a:bodyPr/>
                    <a:lstStyle/>
                    <a:p>
                      <a:pPr marL="0" marR="0" lvl="0" indent="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Doporučené zátěžové parametry</a:t>
                      </a:r>
                      <a:endParaRPr kumimoji="0" lang="cs-CZ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47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Hypertrofie</a:t>
                      </a:r>
                      <a:endParaRPr kumimoji="0" lang="cs-CZ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svalu</a:t>
                      </a:r>
                      <a:endParaRPr kumimoji="0" lang="cs-CZ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Maximální</a:t>
                      </a:r>
                      <a:endParaRPr kumimoji="0" lang="cs-CZ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síla</a:t>
                      </a:r>
                      <a:endParaRPr kumimoji="0" lang="cs-CZ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Silová vytrvalost</a:t>
                      </a:r>
                      <a:endParaRPr kumimoji="0" lang="cs-CZ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Intervalové metody</a:t>
                      </a:r>
                      <a:endParaRPr kumimoji="0" lang="cs-CZ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Explozivní</a:t>
                      </a:r>
                      <a:endParaRPr kumimoji="0" lang="cs-CZ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síla</a:t>
                      </a:r>
                      <a:endParaRPr kumimoji="0" lang="cs-CZ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Tělesné jádro</a:t>
                      </a:r>
                      <a:endParaRPr kumimoji="0" lang="cs-CZ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9111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Frekvence</a:t>
                      </a:r>
                      <a:endParaRPr kumimoji="0" lang="cs-CZ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8-12 opakování</a:t>
                      </a:r>
                      <a:endParaRPr kumimoji="0" lang="cs-CZ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3 - 4 série</a:t>
                      </a:r>
                      <a:endParaRPr kumimoji="0" lang="cs-CZ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1-5 opakování</a:t>
                      </a:r>
                      <a:endParaRPr kumimoji="0" lang="cs-CZ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sérií</a:t>
                      </a:r>
                      <a:endParaRPr kumimoji="0" lang="cs-CZ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15+ opakování</a:t>
                      </a:r>
                      <a:endParaRPr kumimoji="0" lang="cs-CZ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2 - 3 série</a:t>
                      </a:r>
                      <a:endParaRPr kumimoji="0" lang="cs-CZ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4-8 úseků</a:t>
                      </a:r>
                      <a:endParaRPr kumimoji="0" lang="cs-CZ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1-2 série</a:t>
                      </a:r>
                      <a:endParaRPr kumimoji="0" lang="cs-CZ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opakování</a:t>
                      </a:r>
                      <a:endParaRPr kumimoji="0" lang="cs-CZ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sérií</a:t>
                      </a:r>
                      <a:endParaRPr kumimoji="0" lang="cs-CZ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opakování</a:t>
                      </a:r>
                      <a:endParaRPr kumimoji="0" lang="cs-CZ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1 - 2 série</a:t>
                      </a:r>
                      <a:endParaRPr kumimoji="0" lang="cs-CZ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7359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Zátěž</a:t>
                      </a:r>
                      <a:endParaRPr kumimoji="0" lang="cs-CZ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52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60-80 %</a:t>
                      </a:r>
                      <a:endParaRPr kumimoji="0" lang="cs-CZ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 – 95 %</a:t>
                      </a:r>
                      <a:endParaRPr kumimoji="0" lang="cs-CZ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40 %</a:t>
                      </a:r>
                      <a:endParaRPr kumimoji="0" lang="cs-CZ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0 - 10 %</a:t>
                      </a:r>
                      <a:endParaRPr kumimoji="0" lang="cs-CZ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25 %</a:t>
                      </a:r>
                      <a:endParaRPr kumimoji="0" lang="cs-CZ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Vlastní tělo</a:t>
                      </a:r>
                      <a:endParaRPr kumimoji="0" lang="cs-CZ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822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Čas</a:t>
                      </a:r>
                      <a:endParaRPr kumimoji="0" lang="cs-CZ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47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20-70 sekund</a:t>
                      </a:r>
                      <a:endParaRPr kumimoji="0" lang="cs-CZ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Pod 20 sekund</a:t>
                      </a:r>
                      <a:endParaRPr kumimoji="0" lang="cs-CZ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Nad 70 sekund</a:t>
                      </a:r>
                      <a:endParaRPr kumimoji="0" lang="cs-CZ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20-30 sekund</a:t>
                      </a:r>
                      <a:endParaRPr kumimoji="0" lang="cs-CZ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 10 sekund</a:t>
                      </a:r>
                      <a:endParaRPr kumimoji="0" lang="cs-CZ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 sekund</a:t>
                      </a:r>
                      <a:endParaRPr kumimoji="0" lang="cs-CZ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9275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Odpočinek</a:t>
                      </a:r>
                      <a:endParaRPr kumimoji="0" lang="cs-CZ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88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2-3 minuty</a:t>
                      </a:r>
                      <a:endParaRPr kumimoji="0" lang="cs-CZ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3-4 minuty</a:t>
                      </a:r>
                      <a:endParaRPr kumimoji="0" lang="cs-CZ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1-2 minuty</a:t>
                      </a:r>
                      <a:endParaRPr kumimoji="0" lang="cs-CZ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10-20 sekund</a:t>
                      </a:r>
                      <a:endParaRPr kumimoji="0" lang="cs-CZ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4-5 minut</a:t>
                      </a:r>
                      <a:endParaRPr kumimoji="0" lang="cs-CZ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minuta</a:t>
                      </a:r>
                      <a:endParaRPr kumimoji="0" lang="cs-CZ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>
            <a:extLst>
              <a:ext uri="{FF2B5EF4-FFF2-40B4-BE49-F238E27FC236}">
                <a16:creationId xmlns:a16="http://schemas.microsoft.com/office/drawing/2014/main" id="{AC146FB3-A006-4B05-964C-3F629DECC22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32775" cy="45291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339725" indent="-339725" defTabSz="449263" eaLnBrk="1" hangingPunct="1"/>
            <a:endParaRPr lang="cs-CZ" altLang="cs-CZ">
              <a:effectLst/>
            </a:endParaRPr>
          </a:p>
        </p:txBody>
      </p:sp>
      <p:grpSp>
        <p:nvGrpSpPr>
          <p:cNvPr id="28675" name="Group 2">
            <a:extLst>
              <a:ext uri="{FF2B5EF4-FFF2-40B4-BE49-F238E27FC236}">
                <a16:creationId xmlns:a16="http://schemas.microsoft.com/office/drawing/2014/main" id="{CA47E872-0EEE-42FE-BEFB-CAA98107B9E3}"/>
              </a:ext>
            </a:extLst>
          </p:cNvPr>
          <p:cNvGrpSpPr>
            <a:grpSpLocks/>
          </p:cNvGrpSpPr>
          <p:nvPr/>
        </p:nvGrpSpPr>
        <p:grpSpPr bwMode="auto">
          <a:xfrm>
            <a:off x="250825" y="188913"/>
            <a:ext cx="8712200" cy="6407150"/>
            <a:chOff x="158" y="119"/>
            <a:chExt cx="5488" cy="4036"/>
          </a:xfrm>
        </p:grpSpPr>
        <p:sp>
          <p:nvSpPr>
            <p:cNvPr id="28676" name="Rectangle 3">
              <a:extLst>
                <a:ext uri="{FF2B5EF4-FFF2-40B4-BE49-F238E27FC236}">
                  <a16:creationId xmlns:a16="http://schemas.microsoft.com/office/drawing/2014/main" id="{89D6B0D9-8F36-4A42-8D21-E5ABBAD139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9" y="3824"/>
              <a:ext cx="662" cy="332"/>
            </a:xfrm>
            <a:prstGeom prst="rect">
              <a:avLst/>
            </a:prstGeom>
            <a:solidFill>
              <a:srgbClr val="AC2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defTabSz="449263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 defTabSz="44926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 defTabSz="449263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 defTabSz="44926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 defTabSz="449263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3000"/>
                </a:lnSpc>
                <a:spcBef>
                  <a:spcPts val="450"/>
                </a:spcBef>
                <a:buClr>
                  <a:srgbClr val="FFFFFF"/>
                </a:buClr>
                <a:buSzPct val="100000"/>
                <a:buFont typeface="Arial" panose="020B0604020202020204" pitchFamily="34" charset="0"/>
                <a:buNone/>
              </a:pPr>
              <a:r>
                <a:rPr lang="en-GB" altLang="cs-CZ" sz="1800">
                  <a:solidFill>
                    <a:srgbClr val="FFFFFF"/>
                  </a:solidFill>
                  <a:latin typeface="Arial" panose="020B0604020202020204" pitchFamily="34" charset="0"/>
                  <a:cs typeface="Lucida Sans Unicode" panose="020B0602030504020204" pitchFamily="34" charset="0"/>
                </a:rPr>
                <a:t>60,6</a:t>
              </a:r>
            </a:p>
          </p:txBody>
        </p:sp>
        <p:sp>
          <p:nvSpPr>
            <p:cNvPr id="28677" name="Rectangle 4">
              <a:extLst>
                <a:ext uri="{FF2B5EF4-FFF2-40B4-BE49-F238E27FC236}">
                  <a16:creationId xmlns:a16="http://schemas.microsoft.com/office/drawing/2014/main" id="{C7DA9A7F-73E6-441B-B91D-3397FBB9DA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2" y="3824"/>
              <a:ext cx="847" cy="332"/>
            </a:xfrm>
            <a:prstGeom prst="rect">
              <a:avLst/>
            </a:prstGeom>
            <a:solidFill>
              <a:srgbClr val="AC2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defTabSz="449263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 defTabSz="44926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 defTabSz="449263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 defTabSz="44926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 defTabSz="449263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3000"/>
                </a:lnSpc>
                <a:spcBef>
                  <a:spcPts val="450"/>
                </a:spcBef>
                <a:buClr>
                  <a:srgbClr val="FFFFFF"/>
                </a:buClr>
                <a:buSzPct val="100000"/>
                <a:buFont typeface="Arial" panose="020B0604020202020204" pitchFamily="34" charset="0"/>
                <a:buNone/>
              </a:pPr>
              <a:r>
                <a:rPr lang="en-GB" altLang="cs-CZ" sz="1800">
                  <a:solidFill>
                    <a:srgbClr val="FFFFFF"/>
                  </a:solidFill>
                  <a:latin typeface="Arial" panose="020B0604020202020204" pitchFamily="34" charset="0"/>
                  <a:cs typeface="Lucida Sans Unicode" panose="020B0602030504020204" pitchFamily="34" charset="0"/>
                </a:rPr>
                <a:t>20</a:t>
              </a:r>
            </a:p>
          </p:txBody>
        </p:sp>
        <p:sp>
          <p:nvSpPr>
            <p:cNvPr id="28678" name="Rectangle 5">
              <a:extLst>
                <a:ext uri="{FF2B5EF4-FFF2-40B4-BE49-F238E27FC236}">
                  <a16:creationId xmlns:a16="http://schemas.microsoft.com/office/drawing/2014/main" id="{B03B000F-BE38-4303-B97C-109FB78627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3824"/>
              <a:ext cx="669" cy="332"/>
            </a:xfrm>
            <a:prstGeom prst="rect">
              <a:avLst/>
            </a:prstGeom>
            <a:solidFill>
              <a:srgbClr val="8853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defTabSz="449263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 defTabSz="44926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 defTabSz="449263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 defTabSz="44926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 defTabSz="449263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3000"/>
                </a:lnSpc>
                <a:spcBef>
                  <a:spcPts val="450"/>
                </a:spcBef>
                <a:buClr>
                  <a:srgbClr val="FFFFFF"/>
                </a:buClr>
                <a:buSzPct val="100000"/>
                <a:buFont typeface="Arial" panose="020B0604020202020204" pitchFamily="34" charset="0"/>
                <a:buNone/>
              </a:pPr>
              <a:r>
                <a:rPr lang="en-GB" altLang="cs-CZ" sz="1800">
                  <a:solidFill>
                    <a:srgbClr val="FFFFFF"/>
                  </a:solidFill>
                  <a:latin typeface="Arial" panose="020B0604020202020204" pitchFamily="34" charset="0"/>
                  <a:cs typeface="Lucida Sans Unicode" panose="020B0602030504020204" pitchFamily="34" charset="0"/>
                </a:rPr>
                <a:t>74,4</a:t>
              </a:r>
            </a:p>
          </p:txBody>
        </p:sp>
        <p:sp>
          <p:nvSpPr>
            <p:cNvPr id="28679" name="Rectangle 6">
              <a:extLst>
                <a:ext uri="{FF2B5EF4-FFF2-40B4-BE49-F238E27FC236}">
                  <a16:creationId xmlns:a16="http://schemas.microsoft.com/office/drawing/2014/main" id="{ECD912BF-3933-45ED-9028-C7B80F8355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" y="3824"/>
              <a:ext cx="850" cy="332"/>
            </a:xfrm>
            <a:prstGeom prst="rect">
              <a:avLst/>
            </a:prstGeom>
            <a:solidFill>
              <a:srgbClr val="8853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defTabSz="449263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 defTabSz="44926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 defTabSz="449263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 defTabSz="44926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 defTabSz="449263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3000"/>
                </a:lnSpc>
                <a:spcBef>
                  <a:spcPts val="450"/>
                </a:spcBef>
                <a:buClr>
                  <a:srgbClr val="FFFFFF"/>
                </a:buClr>
                <a:buSzPct val="100000"/>
                <a:buFont typeface="Arial" panose="020B0604020202020204" pitchFamily="34" charset="0"/>
                <a:buNone/>
              </a:pPr>
              <a:r>
                <a:rPr lang="en-GB" altLang="cs-CZ" sz="1800">
                  <a:solidFill>
                    <a:srgbClr val="FFFFFF"/>
                  </a:solidFill>
                  <a:latin typeface="Arial" panose="020B0604020202020204" pitchFamily="34" charset="0"/>
                  <a:cs typeface="Lucida Sans Unicode" panose="020B0602030504020204" pitchFamily="34" charset="0"/>
                </a:rPr>
                <a:t>10</a:t>
              </a:r>
            </a:p>
          </p:txBody>
        </p:sp>
        <p:sp>
          <p:nvSpPr>
            <p:cNvPr id="28680" name="Rectangle 7">
              <a:extLst>
                <a:ext uri="{FF2B5EF4-FFF2-40B4-BE49-F238E27FC236}">
                  <a16:creationId xmlns:a16="http://schemas.microsoft.com/office/drawing/2014/main" id="{9E90E3D0-92FE-46D2-B6A7-6B5A7E26BB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9" y="3491"/>
              <a:ext cx="662" cy="333"/>
            </a:xfrm>
            <a:prstGeom prst="rect">
              <a:avLst/>
            </a:prstGeom>
            <a:solidFill>
              <a:srgbClr val="AC2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defTabSz="449263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 defTabSz="44926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 defTabSz="449263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 defTabSz="44926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 defTabSz="449263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3000"/>
                </a:lnSpc>
                <a:spcBef>
                  <a:spcPts val="450"/>
                </a:spcBef>
                <a:buClr>
                  <a:srgbClr val="FFFFFF"/>
                </a:buClr>
                <a:buSzPct val="100000"/>
                <a:buFont typeface="Arial" panose="020B0604020202020204" pitchFamily="34" charset="0"/>
                <a:buNone/>
              </a:pPr>
              <a:r>
                <a:rPr lang="en-GB" altLang="cs-CZ" sz="1800">
                  <a:solidFill>
                    <a:srgbClr val="FFFFFF"/>
                  </a:solidFill>
                  <a:latin typeface="Arial" panose="020B0604020202020204" pitchFamily="34" charset="0"/>
                  <a:cs typeface="Lucida Sans Unicode" panose="020B0602030504020204" pitchFamily="34" charset="0"/>
                </a:rPr>
                <a:t>61,6</a:t>
              </a:r>
            </a:p>
          </p:txBody>
        </p:sp>
        <p:sp>
          <p:nvSpPr>
            <p:cNvPr id="28681" name="Rectangle 8">
              <a:extLst>
                <a:ext uri="{FF2B5EF4-FFF2-40B4-BE49-F238E27FC236}">
                  <a16:creationId xmlns:a16="http://schemas.microsoft.com/office/drawing/2014/main" id="{8A2E180C-6D7D-49F0-80D9-8673CE9788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2" y="3491"/>
              <a:ext cx="847" cy="333"/>
            </a:xfrm>
            <a:prstGeom prst="rect">
              <a:avLst/>
            </a:prstGeom>
            <a:solidFill>
              <a:srgbClr val="AC2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defTabSz="449263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 defTabSz="44926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 defTabSz="449263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 defTabSz="44926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 defTabSz="449263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3000"/>
                </a:lnSpc>
                <a:spcBef>
                  <a:spcPts val="450"/>
                </a:spcBef>
                <a:buClr>
                  <a:srgbClr val="FFFFFF"/>
                </a:buClr>
                <a:buSzPct val="100000"/>
                <a:buFont typeface="Arial" panose="020B0604020202020204" pitchFamily="34" charset="0"/>
                <a:buNone/>
              </a:pPr>
              <a:r>
                <a:rPr lang="en-GB" altLang="cs-CZ" sz="1800">
                  <a:solidFill>
                    <a:srgbClr val="FFFFFF"/>
                  </a:solidFill>
                  <a:latin typeface="Arial" panose="020B0604020202020204" pitchFamily="34" charset="0"/>
                  <a:cs typeface="Lucida Sans Unicode" panose="020B0602030504020204" pitchFamily="34" charset="0"/>
                </a:rPr>
                <a:t>19</a:t>
              </a:r>
            </a:p>
          </p:txBody>
        </p:sp>
        <p:sp>
          <p:nvSpPr>
            <p:cNvPr id="28682" name="Rectangle 9">
              <a:extLst>
                <a:ext uri="{FF2B5EF4-FFF2-40B4-BE49-F238E27FC236}">
                  <a16:creationId xmlns:a16="http://schemas.microsoft.com/office/drawing/2014/main" id="{3A74BE78-7D11-4B19-893F-108FC859FB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7" y="3491"/>
              <a:ext cx="1225" cy="665"/>
            </a:xfrm>
            <a:prstGeom prst="rect">
              <a:avLst/>
            </a:prstGeom>
            <a:solidFill>
              <a:srgbClr val="8853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defTabSz="449263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 defTabSz="44926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 defTabSz="449263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 defTabSz="44926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 defTabSz="449263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3000"/>
                </a:lnSpc>
                <a:spcBef>
                  <a:spcPts val="450"/>
                </a:spcBef>
                <a:buClr>
                  <a:srgbClr val="FFFFFF"/>
                </a:buClr>
                <a:buSzPct val="100000"/>
                <a:buFont typeface="Arial" panose="020B0604020202020204" pitchFamily="34" charset="0"/>
                <a:buNone/>
              </a:pPr>
              <a:r>
                <a:rPr lang="en-GB" altLang="cs-CZ" sz="1800">
                  <a:solidFill>
                    <a:srgbClr val="FFFFFF"/>
                  </a:solidFill>
                  <a:latin typeface="Arial" panose="020B0604020202020204" pitchFamily="34" charset="0"/>
                  <a:cs typeface="Lucida Sans Unicode" panose="020B0602030504020204" pitchFamily="34" charset="0"/>
                </a:rPr>
                <a:t>Nejideálnější  počty opakování pro hypertrofii, </a:t>
              </a:r>
            </a:p>
          </p:txBody>
        </p:sp>
        <p:sp>
          <p:nvSpPr>
            <p:cNvPr id="28683" name="Rectangle 10">
              <a:extLst>
                <a:ext uri="{FF2B5EF4-FFF2-40B4-BE49-F238E27FC236}">
                  <a16:creationId xmlns:a16="http://schemas.microsoft.com/office/drawing/2014/main" id="{9E989DB6-5554-44E0-8C63-20C92E1BE8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3491"/>
              <a:ext cx="669" cy="333"/>
            </a:xfrm>
            <a:prstGeom prst="rect">
              <a:avLst/>
            </a:prstGeom>
            <a:solidFill>
              <a:srgbClr val="8853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defTabSz="449263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 defTabSz="44926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 defTabSz="449263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 defTabSz="44926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 defTabSz="449263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3000"/>
                </a:lnSpc>
                <a:spcBef>
                  <a:spcPts val="450"/>
                </a:spcBef>
                <a:buClr>
                  <a:srgbClr val="FFFFFF"/>
                </a:buClr>
                <a:buSzPct val="100000"/>
                <a:buFont typeface="Arial" panose="020B0604020202020204" pitchFamily="34" charset="0"/>
                <a:buNone/>
              </a:pPr>
              <a:r>
                <a:rPr lang="en-GB" altLang="cs-CZ" sz="1800">
                  <a:solidFill>
                    <a:srgbClr val="FFFFFF"/>
                  </a:solidFill>
                  <a:latin typeface="Arial" panose="020B0604020202020204" pitchFamily="34" charset="0"/>
                  <a:cs typeface="Lucida Sans Unicode" panose="020B0602030504020204" pitchFamily="34" charset="0"/>
                </a:rPr>
                <a:t>76,5</a:t>
              </a:r>
            </a:p>
          </p:txBody>
        </p:sp>
        <p:sp>
          <p:nvSpPr>
            <p:cNvPr id="28684" name="Rectangle 11">
              <a:extLst>
                <a:ext uri="{FF2B5EF4-FFF2-40B4-BE49-F238E27FC236}">
                  <a16:creationId xmlns:a16="http://schemas.microsoft.com/office/drawing/2014/main" id="{DFFB066C-0FFE-48F5-97A9-A2C2858DE3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" y="3491"/>
              <a:ext cx="850" cy="333"/>
            </a:xfrm>
            <a:prstGeom prst="rect">
              <a:avLst/>
            </a:prstGeom>
            <a:solidFill>
              <a:srgbClr val="8853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defTabSz="449263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 defTabSz="44926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 defTabSz="449263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 defTabSz="44926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 defTabSz="449263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3000"/>
                </a:lnSpc>
                <a:spcBef>
                  <a:spcPts val="450"/>
                </a:spcBef>
                <a:buClr>
                  <a:srgbClr val="FFFFFF"/>
                </a:buClr>
                <a:buSzPct val="100000"/>
                <a:buFont typeface="Arial" panose="020B0604020202020204" pitchFamily="34" charset="0"/>
                <a:buNone/>
              </a:pPr>
              <a:r>
                <a:rPr lang="en-GB" altLang="cs-CZ" sz="1800">
                  <a:solidFill>
                    <a:srgbClr val="FFFFFF"/>
                  </a:solidFill>
                  <a:latin typeface="Arial" panose="020B0604020202020204" pitchFamily="34" charset="0"/>
                  <a:cs typeface="Lucida Sans Unicode" panose="020B0602030504020204" pitchFamily="34" charset="0"/>
                </a:rPr>
                <a:t>9</a:t>
              </a:r>
            </a:p>
          </p:txBody>
        </p:sp>
        <p:sp>
          <p:nvSpPr>
            <p:cNvPr id="28685" name="Rectangle 12">
              <a:extLst>
                <a:ext uri="{FF2B5EF4-FFF2-40B4-BE49-F238E27FC236}">
                  <a16:creationId xmlns:a16="http://schemas.microsoft.com/office/drawing/2014/main" id="{28C6EC36-D310-4227-AF0C-D58F88F0FE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9" y="3178"/>
              <a:ext cx="662" cy="313"/>
            </a:xfrm>
            <a:prstGeom prst="rect">
              <a:avLst/>
            </a:prstGeom>
            <a:solidFill>
              <a:srgbClr val="AC2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defTabSz="449263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 defTabSz="44926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 defTabSz="449263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 defTabSz="44926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 defTabSz="449263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3000"/>
                </a:lnSpc>
                <a:spcBef>
                  <a:spcPts val="450"/>
                </a:spcBef>
                <a:buClr>
                  <a:srgbClr val="FFFFFF"/>
                </a:buClr>
                <a:buSzPct val="100000"/>
                <a:buFont typeface="Arial" panose="020B0604020202020204" pitchFamily="34" charset="0"/>
                <a:buNone/>
              </a:pPr>
              <a:r>
                <a:rPr lang="en-GB" altLang="cs-CZ" sz="1800">
                  <a:solidFill>
                    <a:srgbClr val="FFFFFF"/>
                  </a:solidFill>
                  <a:latin typeface="Arial" panose="020B0604020202020204" pitchFamily="34" charset="0"/>
                  <a:cs typeface="Lucida Sans Unicode" panose="020B0602030504020204" pitchFamily="34" charset="0"/>
                </a:rPr>
                <a:t>62,7</a:t>
              </a:r>
            </a:p>
          </p:txBody>
        </p:sp>
        <p:sp>
          <p:nvSpPr>
            <p:cNvPr id="28686" name="Rectangle 13">
              <a:extLst>
                <a:ext uri="{FF2B5EF4-FFF2-40B4-BE49-F238E27FC236}">
                  <a16:creationId xmlns:a16="http://schemas.microsoft.com/office/drawing/2014/main" id="{DBCBEF96-4207-4611-BA7E-0E876EB811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2" y="3178"/>
              <a:ext cx="847" cy="313"/>
            </a:xfrm>
            <a:prstGeom prst="rect">
              <a:avLst/>
            </a:prstGeom>
            <a:solidFill>
              <a:srgbClr val="AC2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defTabSz="449263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 defTabSz="44926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 defTabSz="449263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 defTabSz="44926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 defTabSz="449263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3000"/>
                </a:lnSpc>
                <a:spcBef>
                  <a:spcPts val="450"/>
                </a:spcBef>
                <a:buClr>
                  <a:srgbClr val="FFFFFF"/>
                </a:buClr>
                <a:buSzPct val="100000"/>
                <a:buFont typeface="Arial" panose="020B0604020202020204" pitchFamily="34" charset="0"/>
                <a:buNone/>
              </a:pPr>
              <a:r>
                <a:rPr lang="en-GB" altLang="cs-CZ" sz="1800">
                  <a:solidFill>
                    <a:srgbClr val="FFFFFF"/>
                  </a:solidFill>
                  <a:latin typeface="Arial" panose="020B0604020202020204" pitchFamily="34" charset="0"/>
                  <a:cs typeface="Lucida Sans Unicode" panose="020B0602030504020204" pitchFamily="34" charset="0"/>
                </a:rPr>
                <a:t>18</a:t>
              </a:r>
            </a:p>
          </p:txBody>
        </p:sp>
        <p:sp>
          <p:nvSpPr>
            <p:cNvPr id="28687" name="Rectangle 14">
              <a:extLst>
                <a:ext uri="{FF2B5EF4-FFF2-40B4-BE49-F238E27FC236}">
                  <a16:creationId xmlns:a16="http://schemas.microsoft.com/office/drawing/2014/main" id="{C9881143-0F0C-4A4C-94AD-C53DBE8561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3178"/>
              <a:ext cx="669" cy="313"/>
            </a:xfrm>
            <a:prstGeom prst="rect">
              <a:avLst/>
            </a:prstGeom>
            <a:solidFill>
              <a:srgbClr val="C42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defTabSz="449263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 defTabSz="44926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 defTabSz="449263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 defTabSz="44926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 defTabSz="449263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3000"/>
                </a:lnSpc>
                <a:spcBef>
                  <a:spcPts val="450"/>
                </a:spcBef>
                <a:buClr>
                  <a:srgbClr val="FFFFFF"/>
                </a:buClr>
                <a:buSzPct val="100000"/>
                <a:buFont typeface="Arial" panose="020B0604020202020204" pitchFamily="34" charset="0"/>
                <a:buNone/>
              </a:pPr>
              <a:r>
                <a:rPr lang="en-GB" altLang="cs-CZ" sz="1800">
                  <a:solidFill>
                    <a:srgbClr val="FFFFFF"/>
                  </a:solidFill>
                  <a:latin typeface="Arial" panose="020B0604020202020204" pitchFamily="34" charset="0"/>
                  <a:cs typeface="Lucida Sans Unicode" panose="020B0602030504020204" pitchFamily="34" charset="0"/>
                </a:rPr>
                <a:t>78,6</a:t>
              </a:r>
            </a:p>
          </p:txBody>
        </p:sp>
        <p:sp>
          <p:nvSpPr>
            <p:cNvPr id="28688" name="Rectangle 15">
              <a:extLst>
                <a:ext uri="{FF2B5EF4-FFF2-40B4-BE49-F238E27FC236}">
                  <a16:creationId xmlns:a16="http://schemas.microsoft.com/office/drawing/2014/main" id="{5CAA54EE-AB6E-47E8-862B-366E978614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" y="3178"/>
              <a:ext cx="850" cy="313"/>
            </a:xfrm>
            <a:prstGeom prst="rect">
              <a:avLst/>
            </a:prstGeom>
            <a:solidFill>
              <a:srgbClr val="C42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defTabSz="449263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 defTabSz="44926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 defTabSz="449263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 defTabSz="44926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 defTabSz="449263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3000"/>
                </a:lnSpc>
                <a:spcBef>
                  <a:spcPts val="450"/>
                </a:spcBef>
                <a:buClr>
                  <a:srgbClr val="FFFFFF"/>
                </a:buClr>
                <a:buSzPct val="100000"/>
                <a:buFont typeface="Arial" panose="020B0604020202020204" pitchFamily="34" charset="0"/>
                <a:buNone/>
              </a:pPr>
              <a:r>
                <a:rPr lang="en-GB" altLang="cs-CZ" sz="1800">
                  <a:solidFill>
                    <a:srgbClr val="FFFFFF"/>
                  </a:solidFill>
                  <a:latin typeface="Arial" panose="020B0604020202020204" pitchFamily="34" charset="0"/>
                  <a:cs typeface="Lucida Sans Unicode" panose="020B0602030504020204" pitchFamily="34" charset="0"/>
                </a:rPr>
                <a:t>8</a:t>
              </a:r>
            </a:p>
          </p:txBody>
        </p:sp>
        <p:sp>
          <p:nvSpPr>
            <p:cNvPr id="28689" name="Rectangle 16">
              <a:extLst>
                <a:ext uri="{FF2B5EF4-FFF2-40B4-BE49-F238E27FC236}">
                  <a16:creationId xmlns:a16="http://schemas.microsoft.com/office/drawing/2014/main" id="{4B036ECF-4BE5-461E-B186-C57C7BBB6D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9" y="2863"/>
              <a:ext cx="662" cy="315"/>
            </a:xfrm>
            <a:prstGeom prst="rect">
              <a:avLst/>
            </a:prstGeom>
            <a:solidFill>
              <a:srgbClr val="AC2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defTabSz="449263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 defTabSz="44926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 defTabSz="449263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 defTabSz="44926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 defTabSz="449263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3000"/>
                </a:lnSpc>
                <a:spcBef>
                  <a:spcPts val="450"/>
                </a:spcBef>
                <a:buClr>
                  <a:srgbClr val="FFFFFF"/>
                </a:buClr>
                <a:buSzPct val="100000"/>
                <a:buFont typeface="Arial" panose="020B0604020202020204" pitchFamily="34" charset="0"/>
                <a:buNone/>
              </a:pPr>
              <a:r>
                <a:rPr lang="en-GB" altLang="cs-CZ" sz="1800">
                  <a:solidFill>
                    <a:srgbClr val="FFFFFF"/>
                  </a:solidFill>
                  <a:latin typeface="Arial" panose="020B0604020202020204" pitchFamily="34" charset="0"/>
                  <a:cs typeface="Lucida Sans Unicode" panose="020B0602030504020204" pitchFamily="34" charset="0"/>
                </a:rPr>
                <a:t>63,8</a:t>
              </a:r>
            </a:p>
          </p:txBody>
        </p:sp>
        <p:sp>
          <p:nvSpPr>
            <p:cNvPr id="28690" name="Rectangle 17">
              <a:extLst>
                <a:ext uri="{FF2B5EF4-FFF2-40B4-BE49-F238E27FC236}">
                  <a16:creationId xmlns:a16="http://schemas.microsoft.com/office/drawing/2014/main" id="{365FB8C0-29A2-4D32-81A3-53612AA9B5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2" y="2863"/>
              <a:ext cx="847" cy="315"/>
            </a:xfrm>
            <a:prstGeom prst="rect">
              <a:avLst/>
            </a:prstGeom>
            <a:solidFill>
              <a:srgbClr val="AC2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defTabSz="449263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 defTabSz="44926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 defTabSz="449263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 defTabSz="44926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 defTabSz="449263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3000"/>
                </a:lnSpc>
                <a:spcBef>
                  <a:spcPts val="450"/>
                </a:spcBef>
                <a:buClr>
                  <a:srgbClr val="FFFFFF"/>
                </a:buClr>
                <a:buSzPct val="100000"/>
                <a:buFont typeface="Arial" panose="020B0604020202020204" pitchFamily="34" charset="0"/>
                <a:buNone/>
              </a:pPr>
              <a:r>
                <a:rPr lang="en-GB" altLang="cs-CZ" sz="1800">
                  <a:solidFill>
                    <a:srgbClr val="FFFFFF"/>
                  </a:solidFill>
                  <a:latin typeface="Arial" panose="020B0604020202020204" pitchFamily="34" charset="0"/>
                  <a:cs typeface="Lucida Sans Unicode" panose="020B0602030504020204" pitchFamily="34" charset="0"/>
                </a:rPr>
                <a:t>17</a:t>
              </a:r>
            </a:p>
          </p:txBody>
        </p:sp>
        <p:sp>
          <p:nvSpPr>
            <p:cNvPr id="28691" name="Rectangle 18">
              <a:extLst>
                <a:ext uri="{FF2B5EF4-FFF2-40B4-BE49-F238E27FC236}">
                  <a16:creationId xmlns:a16="http://schemas.microsoft.com/office/drawing/2014/main" id="{8321838D-12D9-470D-92D6-058BB48348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2863"/>
              <a:ext cx="669" cy="315"/>
            </a:xfrm>
            <a:prstGeom prst="rect">
              <a:avLst/>
            </a:prstGeom>
            <a:solidFill>
              <a:srgbClr val="C42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defTabSz="449263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 defTabSz="44926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 defTabSz="449263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 defTabSz="44926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 defTabSz="449263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3000"/>
                </a:lnSpc>
                <a:spcBef>
                  <a:spcPts val="450"/>
                </a:spcBef>
                <a:buClr>
                  <a:srgbClr val="FFFFFF"/>
                </a:buClr>
                <a:buSzPct val="100000"/>
                <a:buFont typeface="Arial" panose="020B0604020202020204" pitchFamily="34" charset="0"/>
                <a:buNone/>
              </a:pPr>
              <a:r>
                <a:rPr lang="en-GB" altLang="cs-CZ" sz="1800">
                  <a:solidFill>
                    <a:srgbClr val="FFFFFF"/>
                  </a:solidFill>
                  <a:latin typeface="Arial" panose="020B0604020202020204" pitchFamily="34" charset="0"/>
                  <a:cs typeface="Lucida Sans Unicode" panose="020B0602030504020204" pitchFamily="34" charset="0"/>
                </a:rPr>
                <a:t>80,7</a:t>
              </a:r>
            </a:p>
          </p:txBody>
        </p:sp>
        <p:sp>
          <p:nvSpPr>
            <p:cNvPr id="28692" name="Rectangle 19">
              <a:extLst>
                <a:ext uri="{FF2B5EF4-FFF2-40B4-BE49-F238E27FC236}">
                  <a16:creationId xmlns:a16="http://schemas.microsoft.com/office/drawing/2014/main" id="{F1CBBDB7-1922-44D0-B0E3-52E91F5992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" y="2863"/>
              <a:ext cx="850" cy="315"/>
            </a:xfrm>
            <a:prstGeom prst="rect">
              <a:avLst/>
            </a:prstGeom>
            <a:solidFill>
              <a:srgbClr val="C42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defTabSz="449263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 defTabSz="44926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 defTabSz="449263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 defTabSz="44926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 defTabSz="449263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3000"/>
                </a:lnSpc>
                <a:spcBef>
                  <a:spcPts val="450"/>
                </a:spcBef>
                <a:buClr>
                  <a:srgbClr val="FFFFFF"/>
                </a:buClr>
                <a:buSzPct val="100000"/>
                <a:buFont typeface="Arial" panose="020B0604020202020204" pitchFamily="34" charset="0"/>
                <a:buNone/>
              </a:pPr>
              <a:r>
                <a:rPr lang="en-GB" altLang="cs-CZ" sz="1800">
                  <a:solidFill>
                    <a:srgbClr val="FFFFFF"/>
                  </a:solidFill>
                  <a:latin typeface="Arial" panose="020B0604020202020204" pitchFamily="34" charset="0"/>
                  <a:cs typeface="Lucida Sans Unicode" panose="020B0602030504020204" pitchFamily="34" charset="0"/>
                </a:rPr>
                <a:t>7</a:t>
              </a:r>
            </a:p>
          </p:txBody>
        </p:sp>
        <p:sp>
          <p:nvSpPr>
            <p:cNvPr id="28693" name="Rectangle 20">
              <a:extLst>
                <a:ext uri="{FF2B5EF4-FFF2-40B4-BE49-F238E27FC236}">
                  <a16:creationId xmlns:a16="http://schemas.microsoft.com/office/drawing/2014/main" id="{A5AC8A35-FDF4-4DFD-B9B0-F2D3ABF5B0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9" y="2553"/>
              <a:ext cx="662" cy="311"/>
            </a:xfrm>
            <a:prstGeom prst="rect">
              <a:avLst/>
            </a:prstGeom>
            <a:solidFill>
              <a:srgbClr val="AC2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defTabSz="449263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 defTabSz="44926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 defTabSz="449263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 defTabSz="44926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 defTabSz="449263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3000"/>
                </a:lnSpc>
                <a:spcBef>
                  <a:spcPts val="450"/>
                </a:spcBef>
                <a:buClr>
                  <a:srgbClr val="FFFFFF"/>
                </a:buClr>
                <a:buSzPct val="100000"/>
                <a:buFont typeface="Arial" panose="020B0604020202020204" pitchFamily="34" charset="0"/>
                <a:buNone/>
              </a:pPr>
              <a:r>
                <a:rPr lang="en-GB" altLang="cs-CZ" sz="1800">
                  <a:solidFill>
                    <a:srgbClr val="FFFFFF"/>
                  </a:solidFill>
                  <a:latin typeface="Arial" panose="020B0604020202020204" pitchFamily="34" charset="0"/>
                  <a:cs typeface="Lucida Sans Unicode" panose="020B0602030504020204" pitchFamily="34" charset="0"/>
                </a:rPr>
                <a:t>65,0</a:t>
              </a:r>
            </a:p>
          </p:txBody>
        </p:sp>
        <p:sp>
          <p:nvSpPr>
            <p:cNvPr id="28694" name="Rectangle 21">
              <a:extLst>
                <a:ext uri="{FF2B5EF4-FFF2-40B4-BE49-F238E27FC236}">
                  <a16:creationId xmlns:a16="http://schemas.microsoft.com/office/drawing/2014/main" id="{79424BCE-E02B-4DAF-9BF6-6B1B490932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2" y="2553"/>
              <a:ext cx="847" cy="311"/>
            </a:xfrm>
            <a:prstGeom prst="rect">
              <a:avLst/>
            </a:prstGeom>
            <a:solidFill>
              <a:srgbClr val="AC2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defTabSz="449263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 defTabSz="44926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 defTabSz="449263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 defTabSz="44926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 defTabSz="449263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3000"/>
                </a:lnSpc>
                <a:spcBef>
                  <a:spcPts val="450"/>
                </a:spcBef>
                <a:buClr>
                  <a:srgbClr val="FFFFFF"/>
                </a:buClr>
                <a:buSzPct val="100000"/>
                <a:buFont typeface="Arial" panose="020B0604020202020204" pitchFamily="34" charset="0"/>
                <a:buNone/>
              </a:pPr>
              <a:r>
                <a:rPr lang="en-GB" altLang="cs-CZ" sz="1800">
                  <a:solidFill>
                    <a:srgbClr val="FFFFFF"/>
                  </a:solidFill>
                  <a:latin typeface="Arial" panose="020B0604020202020204" pitchFamily="34" charset="0"/>
                  <a:cs typeface="Lucida Sans Unicode" panose="020B0602030504020204" pitchFamily="34" charset="0"/>
                </a:rPr>
                <a:t>16</a:t>
              </a:r>
            </a:p>
          </p:txBody>
        </p:sp>
        <p:sp>
          <p:nvSpPr>
            <p:cNvPr id="28695" name="Rectangle 22">
              <a:extLst>
                <a:ext uri="{FF2B5EF4-FFF2-40B4-BE49-F238E27FC236}">
                  <a16:creationId xmlns:a16="http://schemas.microsoft.com/office/drawing/2014/main" id="{E26BA081-5AD0-49C3-B4AE-69584E24E3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7" y="2553"/>
              <a:ext cx="1225" cy="939"/>
            </a:xfrm>
            <a:prstGeom prst="rect">
              <a:avLst/>
            </a:prstGeom>
            <a:solidFill>
              <a:srgbClr val="C42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defTabSz="449263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 defTabSz="44926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 defTabSz="449263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 defTabSz="44926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 defTabSz="449263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3000"/>
                </a:lnSpc>
                <a:spcBef>
                  <a:spcPts val="450"/>
                </a:spcBef>
                <a:buClr>
                  <a:srgbClr val="FFFFFF"/>
                </a:buClr>
                <a:buSzPct val="100000"/>
                <a:buFont typeface="Arial" panose="020B0604020202020204" pitchFamily="34" charset="0"/>
                <a:buNone/>
              </a:pPr>
              <a:r>
                <a:rPr lang="en-GB" altLang="cs-CZ" sz="1800">
                  <a:solidFill>
                    <a:srgbClr val="FFFFFF"/>
                  </a:solidFill>
                  <a:latin typeface="Arial" panose="020B0604020202020204" pitchFamily="34" charset="0"/>
                  <a:cs typeface="Lucida Sans Unicode" panose="020B0602030504020204" pitchFamily="34" charset="0"/>
                </a:rPr>
                <a:t>Optimální kompromis pro maximální sílu a hypertrofii</a:t>
              </a:r>
            </a:p>
          </p:txBody>
        </p:sp>
        <p:sp>
          <p:nvSpPr>
            <p:cNvPr id="28696" name="Rectangle 23">
              <a:extLst>
                <a:ext uri="{FF2B5EF4-FFF2-40B4-BE49-F238E27FC236}">
                  <a16:creationId xmlns:a16="http://schemas.microsoft.com/office/drawing/2014/main" id="{4A7959D1-32DB-4D89-9581-4A32D69BCF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2553"/>
              <a:ext cx="669" cy="311"/>
            </a:xfrm>
            <a:prstGeom prst="rect">
              <a:avLst/>
            </a:prstGeom>
            <a:solidFill>
              <a:srgbClr val="C42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defTabSz="449263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 defTabSz="44926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 defTabSz="449263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 defTabSz="44926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 defTabSz="449263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3000"/>
                </a:lnSpc>
                <a:spcBef>
                  <a:spcPts val="450"/>
                </a:spcBef>
                <a:buClr>
                  <a:srgbClr val="FFFFFF"/>
                </a:buClr>
                <a:buSzPct val="100000"/>
                <a:buFont typeface="Arial" panose="020B0604020202020204" pitchFamily="34" charset="0"/>
                <a:buNone/>
              </a:pPr>
              <a:r>
                <a:rPr lang="en-GB" altLang="cs-CZ" sz="1800">
                  <a:solidFill>
                    <a:srgbClr val="FFFFFF"/>
                  </a:solidFill>
                  <a:latin typeface="Arial" panose="020B0604020202020204" pitchFamily="34" charset="0"/>
                  <a:cs typeface="Lucida Sans Unicode" panose="020B0602030504020204" pitchFamily="34" charset="0"/>
                </a:rPr>
                <a:t>83,1</a:t>
              </a:r>
            </a:p>
          </p:txBody>
        </p:sp>
        <p:sp>
          <p:nvSpPr>
            <p:cNvPr id="28697" name="Rectangle 24">
              <a:extLst>
                <a:ext uri="{FF2B5EF4-FFF2-40B4-BE49-F238E27FC236}">
                  <a16:creationId xmlns:a16="http://schemas.microsoft.com/office/drawing/2014/main" id="{19AAA4E7-E48E-439A-835D-89138E6EE0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" y="2553"/>
              <a:ext cx="850" cy="311"/>
            </a:xfrm>
            <a:prstGeom prst="rect">
              <a:avLst/>
            </a:prstGeom>
            <a:solidFill>
              <a:srgbClr val="C42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defTabSz="449263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 defTabSz="44926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 defTabSz="449263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 defTabSz="44926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 defTabSz="449263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3000"/>
                </a:lnSpc>
                <a:spcBef>
                  <a:spcPts val="450"/>
                </a:spcBef>
                <a:buClr>
                  <a:srgbClr val="FFFFFF"/>
                </a:buClr>
                <a:buSzPct val="100000"/>
                <a:buFont typeface="Arial" panose="020B0604020202020204" pitchFamily="34" charset="0"/>
                <a:buNone/>
              </a:pPr>
              <a:r>
                <a:rPr lang="en-GB" altLang="cs-CZ" sz="1800">
                  <a:solidFill>
                    <a:srgbClr val="FFFFFF"/>
                  </a:solidFill>
                  <a:latin typeface="Arial" panose="020B0604020202020204" pitchFamily="34" charset="0"/>
                  <a:cs typeface="Lucida Sans Unicode" panose="020B0602030504020204" pitchFamily="34" charset="0"/>
                </a:rPr>
                <a:t>6</a:t>
              </a:r>
            </a:p>
          </p:txBody>
        </p:sp>
        <p:sp>
          <p:nvSpPr>
            <p:cNvPr id="28698" name="Rectangle 25">
              <a:extLst>
                <a:ext uri="{FF2B5EF4-FFF2-40B4-BE49-F238E27FC236}">
                  <a16:creationId xmlns:a16="http://schemas.microsoft.com/office/drawing/2014/main" id="{028B44E4-E61C-4D4B-8D6D-CC34918A67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9" y="2238"/>
              <a:ext cx="662" cy="315"/>
            </a:xfrm>
            <a:prstGeom prst="rect">
              <a:avLst/>
            </a:prstGeom>
            <a:solidFill>
              <a:srgbClr val="AC2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defTabSz="449263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 defTabSz="44926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 defTabSz="449263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 defTabSz="44926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 defTabSz="449263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3000"/>
                </a:lnSpc>
                <a:spcBef>
                  <a:spcPts val="450"/>
                </a:spcBef>
                <a:buClr>
                  <a:srgbClr val="FFFFFF"/>
                </a:buClr>
                <a:buSzPct val="100000"/>
                <a:buFont typeface="Arial" panose="020B0604020202020204" pitchFamily="34" charset="0"/>
                <a:buNone/>
              </a:pPr>
              <a:r>
                <a:rPr lang="en-GB" altLang="cs-CZ" sz="1800">
                  <a:solidFill>
                    <a:srgbClr val="FFFFFF"/>
                  </a:solidFill>
                  <a:latin typeface="Arial" panose="020B0604020202020204" pitchFamily="34" charset="0"/>
                  <a:cs typeface="Lucida Sans Unicode" panose="020B0602030504020204" pitchFamily="34" charset="0"/>
                </a:rPr>
                <a:t>66,2</a:t>
              </a:r>
            </a:p>
          </p:txBody>
        </p:sp>
        <p:sp>
          <p:nvSpPr>
            <p:cNvPr id="28699" name="Rectangle 26">
              <a:extLst>
                <a:ext uri="{FF2B5EF4-FFF2-40B4-BE49-F238E27FC236}">
                  <a16:creationId xmlns:a16="http://schemas.microsoft.com/office/drawing/2014/main" id="{03D54A0B-1EE5-4AC3-9393-16A0FECA15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2" y="2238"/>
              <a:ext cx="847" cy="315"/>
            </a:xfrm>
            <a:prstGeom prst="rect">
              <a:avLst/>
            </a:prstGeom>
            <a:solidFill>
              <a:srgbClr val="AC2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defTabSz="449263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 defTabSz="44926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 defTabSz="449263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 defTabSz="44926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 defTabSz="449263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3000"/>
                </a:lnSpc>
                <a:spcBef>
                  <a:spcPts val="450"/>
                </a:spcBef>
                <a:buClr>
                  <a:srgbClr val="FFFFFF"/>
                </a:buClr>
                <a:buSzPct val="100000"/>
                <a:buFont typeface="Arial" panose="020B0604020202020204" pitchFamily="34" charset="0"/>
                <a:buNone/>
              </a:pPr>
              <a:r>
                <a:rPr lang="en-GB" altLang="cs-CZ" sz="1800">
                  <a:solidFill>
                    <a:srgbClr val="FFFFFF"/>
                  </a:solidFill>
                  <a:latin typeface="Arial" panose="020B0604020202020204" pitchFamily="34" charset="0"/>
                  <a:cs typeface="Lucida Sans Unicode" panose="020B0602030504020204" pitchFamily="34" charset="0"/>
                </a:rPr>
                <a:t>15</a:t>
              </a:r>
            </a:p>
          </p:txBody>
        </p:sp>
        <p:sp>
          <p:nvSpPr>
            <p:cNvPr id="28700" name="Rectangle 27">
              <a:extLst>
                <a:ext uri="{FF2B5EF4-FFF2-40B4-BE49-F238E27FC236}">
                  <a16:creationId xmlns:a16="http://schemas.microsoft.com/office/drawing/2014/main" id="{AD7D5050-8AA5-4637-BCF7-237659AE10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2238"/>
              <a:ext cx="669" cy="315"/>
            </a:xfrm>
            <a:prstGeom prst="rect">
              <a:avLst/>
            </a:prstGeom>
            <a:solidFill>
              <a:srgbClr val="72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defTabSz="449263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 defTabSz="44926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 defTabSz="449263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 defTabSz="44926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 defTabSz="449263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3000"/>
                </a:lnSpc>
                <a:spcBef>
                  <a:spcPts val="450"/>
                </a:spcBef>
                <a:buClr>
                  <a:srgbClr val="FFFFFF"/>
                </a:buClr>
                <a:buSzPct val="100000"/>
                <a:buFont typeface="Arial" panose="020B0604020202020204" pitchFamily="34" charset="0"/>
                <a:buNone/>
              </a:pPr>
              <a:r>
                <a:rPr lang="en-GB" altLang="cs-CZ" sz="1800">
                  <a:solidFill>
                    <a:srgbClr val="FFFFFF"/>
                  </a:solidFill>
                  <a:latin typeface="Arial" panose="020B0604020202020204" pitchFamily="34" charset="0"/>
                  <a:cs typeface="Lucida Sans Unicode" panose="020B0602030504020204" pitchFamily="34" charset="0"/>
                </a:rPr>
                <a:t>85,6</a:t>
              </a:r>
            </a:p>
          </p:txBody>
        </p:sp>
        <p:sp>
          <p:nvSpPr>
            <p:cNvPr id="28701" name="Rectangle 28">
              <a:extLst>
                <a:ext uri="{FF2B5EF4-FFF2-40B4-BE49-F238E27FC236}">
                  <a16:creationId xmlns:a16="http://schemas.microsoft.com/office/drawing/2014/main" id="{AC92C09F-D510-4F7F-80D8-0E96B376E0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" y="2238"/>
              <a:ext cx="850" cy="315"/>
            </a:xfrm>
            <a:prstGeom prst="rect">
              <a:avLst/>
            </a:prstGeom>
            <a:solidFill>
              <a:srgbClr val="72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defTabSz="449263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 defTabSz="44926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 defTabSz="449263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 defTabSz="44926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 defTabSz="449263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3000"/>
                </a:lnSpc>
                <a:spcBef>
                  <a:spcPts val="450"/>
                </a:spcBef>
                <a:buClr>
                  <a:srgbClr val="FFFFFF"/>
                </a:buClr>
                <a:buSzPct val="100000"/>
                <a:buFont typeface="Arial" panose="020B0604020202020204" pitchFamily="34" charset="0"/>
                <a:buNone/>
              </a:pPr>
              <a:r>
                <a:rPr lang="en-GB" altLang="cs-CZ" sz="1800">
                  <a:solidFill>
                    <a:srgbClr val="FFFFFF"/>
                  </a:solidFill>
                  <a:latin typeface="Arial" panose="020B0604020202020204" pitchFamily="34" charset="0"/>
                  <a:cs typeface="Lucida Sans Unicode" panose="020B0602030504020204" pitchFamily="34" charset="0"/>
                </a:rPr>
                <a:t>5</a:t>
              </a:r>
            </a:p>
          </p:txBody>
        </p:sp>
        <p:sp>
          <p:nvSpPr>
            <p:cNvPr id="28702" name="Rectangle 29">
              <a:extLst>
                <a:ext uri="{FF2B5EF4-FFF2-40B4-BE49-F238E27FC236}">
                  <a16:creationId xmlns:a16="http://schemas.microsoft.com/office/drawing/2014/main" id="{169BC89C-CFF4-4B27-9714-FADC6B2094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9" y="1925"/>
              <a:ext cx="662" cy="313"/>
            </a:xfrm>
            <a:prstGeom prst="rect">
              <a:avLst/>
            </a:prstGeom>
            <a:solidFill>
              <a:srgbClr val="AC2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defTabSz="449263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 defTabSz="44926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 defTabSz="449263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 defTabSz="44926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 defTabSz="449263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3000"/>
                </a:lnSpc>
                <a:spcBef>
                  <a:spcPts val="450"/>
                </a:spcBef>
                <a:buClr>
                  <a:srgbClr val="FFFFFF"/>
                </a:buClr>
                <a:buSzPct val="100000"/>
                <a:buFont typeface="Arial" panose="020B0604020202020204" pitchFamily="34" charset="0"/>
                <a:buNone/>
              </a:pPr>
              <a:r>
                <a:rPr lang="en-GB" altLang="cs-CZ" sz="1800">
                  <a:solidFill>
                    <a:srgbClr val="FFFFFF"/>
                  </a:solidFill>
                  <a:latin typeface="Arial" panose="020B0604020202020204" pitchFamily="34" charset="0"/>
                  <a:cs typeface="Lucida Sans Unicode" panose="020B0602030504020204" pitchFamily="34" charset="0"/>
                </a:rPr>
                <a:t>67,5</a:t>
              </a:r>
            </a:p>
          </p:txBody>
        </p:sp>
        <p:sp>
          <p:nvSpPr>
            <p:cNvPr id="28703" name="Rectangle 30">
              <a:extLst>
                <a:ext uri="{FF2B5EF4-FFF2-40B4-BE49-F238E27FC236}">
                  <a16:creationId xmlns:a16="http://schemas.microsoft.com/office/drawing/2014/main" id="{76DBF78B-7813-442B-9F08-5A7040AFED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2" y="1925"/>
              <a:ext cx="847" cy="313"/>
            </a:xfrm>
            <a:prstGeom prst="rect">
              <a:avLst/>
            </a:prstGeom>
            <a:solidFill>
              <a:srgbClr val="AC2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defTabSz="449263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 defTabSz="44926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 defTabSz="449263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 defTabSz="44926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 defTabSz="449263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3000"/>
                </a:lnSpc>
                <a:spcBef>
                  <a:spcPts val="450"/>
                </a:spcBef>
                <a:buClr>
                  <a:srgbClr val="FFFFFF"/>
                </a:buClr>
                <a:buSzPct val="100000"/>
                <a:buFont typeface="Arial" panose="020B0604020202020204" pitchFamily="34" charset="0"/>
                <a:buNone/>
              </a:pPr>
              <a:r>
                <a:rPr lang="en-GB" altLang="cs-CZ" sz="1800">
                  <a:solidFill>
                    <a:srgbClr val="FFFFFF"/>
                  </a:solidFill>
                  <a:latin typeface="Arial" panose="020B0604020202020204" pitchFamily="34" charset="0"/>
                  <a:cs typeface="Lucida Sans Unicode" panose="020B0602030504020204" pitchFamily="34" charset="0"/>
                </a:rPr>
                <a:t>14</a:t>
              </a:r>
            </a:p>
          </p:txBody>
        </p:sp>
        <p:sp>
          <p:nvSpPr>
            <p:cNvPr id="28704" name="Rectangle 31">
              <a:extLst>
                <a:ext uri="{FF2B5EF4-FFF2-40B4-BE49-F238E27FC236}">
                  <a16:creationId xmlns:a16="http://schemas.microsoft.com/office/drawing/2014/main" id="{557E6DB4-3F63-4E1A-9C85-49978EC611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1925"/>
              <a:ext cx="669" cy="313"/>
            </a:xfrm>
            <a:prstGeom prst="rect">
              <a:avLst/>
            </a:prstGeom>
            <a:solidFill>
              <a:srgbClr val="72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defTabSz="449263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 defTabSz="44926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 defTabSz="449263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 defTabSz="44926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 defTabSz="449263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3000"/>
                </a:lnSpc>
                <a:spcBef>
                  <a:spcPts val="450"/>
                </a:spcBef>
                <a:buClr>
                  <a:srgbClr val="FFFFFF"/>
                </a:buClr>
                <a:buSzPct val="100000"/>
                <a:buFont typeface="Arial" panose="020B0604020202020204" pitchFamily="34" charset="0"/>
                <a:buNone/>
              </a:pPr>
              <a:r>
                <a:rPr lang="en-GB" altLang="cs-CZ" sz="1800">
                  <a:solidFill>
                    <a:srgbClr val="FFFFFF"/>
                  </a:solidFill>
                  <a:latin typeface="Arial" panose="020B0604020202020204" pitchFamily="34" charset="0"/>
                  <a:cs typeface="Lucida Sans Unicode" panose="020B0602030504020204" pitchFamily="34" charset="0"/>
                </a:rPr>
                <a:t>88,1</a:t>
              </a:r>
            </a:p>
          </p:txBody>
        </p:sp>
        <p:sp>
          <p:nvSpPr>
            <p:cNvPr id="28705" name="Rectangle 32">
              <a:extLst>
                <a:ext uri="{FF2B5EF4-FFF2-40B4-BE49-F238E27FC236}">
                  <a16:creationId xmlns:a16="http://schemas.microsoft.com/office/drawing/2014/main" id="{B0B21B97-1AA3-4EF3-9A32-EF39EF4697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" y="1925"/>
              <a:ext cx="850" cy="313"/>
            </a:xfrm>
            <a:prstGeom prst="rect">
              <a:avLst/>
            </a:prstGeom>
            <a:solidFill>
              <a:srgbClr val="72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defTabSz="449263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 defTabSz="44926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 defTabSz="449263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 defTabSz="44926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 defTabSz="449263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3000"/>
                </a:lnSpc>
                <a:spcBef>
                  <a:spcPts val="450"/>
                </a:spcBef>
                <a:buClr>
                  <a:srgbClr val="FFFFFF"/>
                </a:buClr>
                <a:buSzPct val="100000"/>
                <a:buFont typeface="Arial" panose="020B0604020202020204" pitchFamily="34" charset="0"/>
                <a:buNone/>
              </a:pPr>
              <a:r>
                <a:rPr lang="en-GB" altLang="cs-CZ" sz="1800">
                  <a:solidFill>
                    <a:srgbClr val="FFFFFF"/>
                  </a:solidFill>
                  <a:latin typeface="Arial" panose="020B0604020202020204" pitchFamily="34" charset="0"/>
                  <a:cs typeface="Lucida Sans Unicode" panose="020B0602030504020204" pitchFamily="34" charset="0"/>
                </a:rPr>
                <a:t>4</a:t>
              </a:r>
            </a:p>
          </p:txBody>
        </p:sp>
        <p:sp>
          <p:nvSpPr>
            <p:cNvPr id="28706" name="Rectangle 33">
              <a:extLst>
                <a:ext uri="{FF2B5EF4-FFF2-40B4-BE49-F238E27FC236}">
                  <a16:creationId xmlns:a16="http://schemas.microsoft.com/office/drawing/2014/main" id="{708DC69D-9FDF-44D2-B76D-B3A7EA7365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1" y="1613"/>
              <a:ext cx="1236" cy="2543"/>
            </a:xfrm>
            <a:prstGeom prst="rect">
              <a:avLst/>
            </a:prstGeom>
            <a:solidFill>
              <a:srgbClr val="AC2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defTabSz="449263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 defTabSz="44926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 defTabSz="449263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 defTabSz="44926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 defTabSz="449263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3000"/>
                </a:lnSpc>
                <a:spcBef>
                  <a:spcPts val="450"/>
                </a:spcBef>
                <a:buClr>
                  <a:srgbClr val="FFFFFF"/>
                </a:buClr>
                <a:buSzPct val="100000"/>
                <a:buFont typeface="Arial" panose="020B0604020202020204" pitchFamily="34" charset="0"/>
                <a:buNone/>
              </a:pPr>
              <a:r>
                <a:rPr lang="en-GB" altLang="cs-CZ" sz="1800">
                  <a:solidFill>
                    <a:srgbClr val="FFFFFF"/>
                  </a:solidFill>
                  <a:latin typeface="Arial" panose="020B0604020202020204" pitchFamily="34" charset="0"/>
                  <a:cs typeface="Lucida Sans Unicode" panose="020B0602030504020204" pitchFamily="34" charset="0"/>
                </a:rPr>
                <a:t>Vytrvalostí síla, snížený účinek na hypertofii svalstva </a:t>
              </a:r>
            </a:p>
          </p:txBody>
        </p:sp>
        <p:sp>
          <p:nvSpPr>
            <p:cNvPr id="28707" name="Rectangle 34">
              <a:extLst>
                <a:ext uri="{FF2B5EF4-FFF2-40B4-BE49-F238E27FC236}">
                  <a16:creationId xmlns:a16="http://schemas.microsoft.com/office/drawing/2014/main" id="{708F60E2-A237-493F-8446-F2750C969E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9" y="1613"/>
              <a:ext cx="662" cy="312"/>
            </a:xfrm>
            <a:prstGeom prst="rect">
              <a:avLst/>
            </a:prstGeom>
            <a:solidFill>
              <a:srgbClr val="AC2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defTabSz="449263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 defTabSz="44926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 defTabSz="449263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 defTabSz="44926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 defTabSz="449263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3000"/>
                </a:lnSpc>
                <a:spcBef>
                  <a:spcPts val="450"/>
                </a:spcBef>
                <a:buClr>
                  <a:srgbClr val="FFFFFF"/>
                </a:buClr>
                <a:buSzPct val="100000"/>
                <a:buFont typeface="Arial" panose="020B0604020202020204" pitchFamily="34" charset="0"/>
                <a:buNone/>
              </a:pPr>
              <a:r>
                <a:rPr lang="en-GB" altLang="cs-CZ" sz="1800">
                  <a:solidFill>
                    <a:srgbClr val="FFFFFF"/>
                  </a:solidFill>
                  <a:latin typeface="Arial" panose="020B0604020202020204" pitchFamily="34" charset="0"/>
                  <a:cs typeface="Lucida Sans Unicode" panose="020B0602030504020204" pitchFamily="34" charset="0"/>
                </a:rPr>
                <a:t>68,8</a:t>
              </a:r>
            </a:p>
          </p:txBody>
        </p:sp>
        <p:sp>
          <p:nvSpPr>
            <p:cNvPr id="28708" name="Rectangle 35">
              <a:extLst>
                <a:ext uri="{FF2B5EF4-FFF2-40B4-BE49-F238E27FC236}">
                  <a16:creationId xmlns:a16="http://schemas.microsoft.com/office/drawing/2014/main" id="{8A33D827-FE3F-4100-B798-B7FA5A7896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2" y="1613"/>
              <a:ext cx="847" cy="312"/>
            </a:xfrm>
            <a:prstGeom prst="rect">
              <a:avLst/>
            </a:prstGeom>
            <a:solidFill>
              <a:srgbClr val="AC2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defTabSz="449263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 defTabSz="44926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 defTabSz="449263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 defTabSz="44926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 defTabSz="449263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3000"/>
                </a:lnSpc>
                <a:spcBef>
                  <a:spcPts val="450"/>
                </a:spcBef>
                <a:buClr>
                  <a:srgbClr val="FFFFFF"/>
                </a:buClr>
                <a:buSzPct val="100000"/>
                <a:buFont typeface="Arial" panose="020B0604020202020204" pitchFamily="34" charset="0"/>
                <a:buNone/>
              </a:pPr>
              <a:r>
                <a:rPr lang="en-GB" altLang="cs-CZ" sz="1800">
                  <a:solidFill>
                    <a:srgbClr val="FFFFFF"/>
                  </a:solidFill>
                  <a:latin typeface="Arial" panose="020B0604020202020204" pitchFamily="34" charset="0"/>
                  <a:cs typeface="Lucida Sans Unicode" panose="020B0602030504020204" pitchFamily="34" charset="0"/>
                </a:rPr>
                <a:t>13</a:t>
              </a:r>
            </a:p>
          </p:txBody>
        </p:sp>
        <p:sp>
          <p:nvSpPr>
            <p:cNvPr id="28709" name="Rectangle 36">
              <a:extLst>
                <a:ext uri="{FF2B5EF4-FFF2-40B4-BE49-F238E27FC236}">
                  <a16:creationId xmlns:a16="http://schemas.microsoft.com/office/drawing/2014/main" id="{311AE230-D9B2-4DBD-8A95-D48FCEEA2A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1613"/>
              <a:ext cx="669" cy="312"/>
            </a:xfrm>
            <a:prstGeom prst="rect">
              <a:avLst/>
            </a:prstGeom>
            <a:solidFill>
              <a:srgbClr val="72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defTabSz="449263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 defTabSz="44926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 defTabSz="449263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 defTabSz="44926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 defTabSz="449263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3000"/>
                </a:lnSpc>
                <a:spcBef>
                  <a:spcPts val="450"/>
                </a:spcBef>
                <a:buClr>
                  <a:srgbClr val="FFFFFF"/>
                </a:buClr>
                <a:buSzPct val="100000"/>
                <a:buFont typeface="Arial" panose="020B0604020202020204" pitchFamily="34" charset="0"/>
                <a:buNone/>
              </a:pPr>
              <a:r>
                <a:rPr lang="en-GB" altLang="cs-CZ" sz="1800">
                  <a:solidFill>
                    <a:srgbClr val="FFFFFF"/>
                  </a:solidFill>
                  <a:latin typeface="Arial" panose="020B0604020202020204" pitchFamily="34" charset="0"/>
                  <a:cs typeface="Lucida Sans Unicode" panose="020B0602030504020204" pitchFamily="34" charset="0"/>
                </a:rPr>
                <a:t>90,6</a:t>
              </a:r>
            </a:p>
          </p:txBody>
        </p:sp>
        <p:sp>
          <p:nvSpPr>
            <p:cNvPr id="28710" name="Rectangle 37">
              <a:extLst>
                <a:ext uri="{FF2B5EF4-FFF2-40B4-BE49-F238E27FC236}">
                  <a16:creationId xmlns:a16="http://schemas.microsoft.com/office/drawing/2014/main" id="{47B3FBD6-0E8C-42CC-B415-97822FB110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" y="1613"/>
              <a:ext cx="850" cy="312"/>
            </a:xfrm>
            <a:prstGeom prst="rect">
              <a:avLst/>
            </a:prstGeom>
            <a:solidFill>
              <a:srgbClr val="72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defTabSz="449263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 defTabSz="44926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 defTabSz="449263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 defTabSz="44926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 defTabSz="449263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3000"/>
                </a:lnSpc>
                <a:spcBef>
                  <a:spcPts val="450"/>
                </a:spcBef>
                <a:buClr>
                  <a:srgbClr val="FFFFFF"/>
                </a:buClr>
                <a:buSzPct val="100000"/>
                <a:buFont typeface="Arial" panose="020B0604020202020204" pitchFamily="34" charset="0"/>
                <a:buNone/>
              </a:pPr>
              <a:r>
                <a:rPr lang="en-GB" altLang="cs-CZ" sz="1800">
                  <a:solidFill>
                    <a:srgbClr val="FFFFFF"/>
                  </a:solidFill>
                  <a:latin typeface="Arial" panose="020B0604020202020204" pitchFamily="34" charset="0"/>
                  <a:cs typeface="Lucida Sans Unicode" panose="020B0602030504020204" pitchFamily="34" charset="0"/>
                </a:rPr>
                <a:t>3</a:t>
              </a:r>
            </a:p>
          </p:txBody>
        </p:sp>
        <p:sp>
          <p:nvSpPr>
            <p:cNvPr id="28711" name="Rectangle 38">
              <a:extLst>
                <a:ext uri="{FF2B5EF4-FFF2-40B4-BE49-F238E27FC236}">
                  <a16:creationId xmlns:a16="http://schemas.microsoft.com/office/drawing/2014/main" id="{C561139D-A134-4C13-A5A7-BAC3E2AC93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9" y="1300"/>
              <a:ext cx="662" cy="313"/>
            </a:xfrm>
            <a:prstGeom prst="rect">
              <a:avLst/>
            </a:prstGeom>
            <a:solidFill>
              <a:srgbClr val="8853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defTabSz="449263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 defTabSz="44926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 defTabSz="449263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 defTabSz="44926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 defTabSz="449263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3000"/>
                </a:lnSpc>
                <a:spcBef>
                  <a:spcPts val="450"/>
                </a:spcBef>
                <a:buClr>
                  <a:srgbClr val="FFFFFF"/>
                </a:buClr>
                <a:buSzPct val="100000"/>
                <a:buFont typeface="Arial" panose="020B0604020202020204" pitchFamily="34" charset="0"/>
                <a:buNone/>
              </a:pPr>
              <a:r>
                <a:rPr lang="en-GB" altLang="cs-CZ" sz="1800">
                  <a:solidFill>
                    <a:srgbClr val="FFFFFF"/>
                  </a:solidFill>
                  <a:latin typeface="Arial" panose="020B0604020202020204" pitchFamily="34" charset="0"/>
                  <a:cs typeface="Lucida Sans Unicode" panose="020B0602030504020204" pitchFamily="34" charset="0"/>
                </a:rPr>
                <a:t>70,3</a:t>
              </a:r>
            </a:p>
          </p:txBody>
        </p:sp>
        <p:sp>
          <p:nvSpPr>
            <p:cNvPr id="28712" name="Rectangle 39">
              <a:extLst>
                <a:ext uri="{FF2B5EF4-FFF2-40B4-BE49-F238E27FC236}">
                  <a16:creationId xmlns:a16="http://schemas.microsoft.com/office/drawing/2014/main" id="{CBF921AE-94FC-43E1-985F-49BC0C1259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2" y="1300"/>
              <a:ext cx="847" cy="313"/>
            </a:xfrm>
            <a:prstGeom prst="rect">
              <a:avLst/>
            </a:prstGeom>
            <a:solidFill>
              <a:srgbClr val="8853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defTabSz="449263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 defTabSz="44926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 defTabSz="449263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 defTabSz="44926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 defTabSz="449263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3000"/>
                </a:lnSpc>
                <a:spcBef>
                  <a:spcPts val="450"/>
                </a:spcBef>
                <a:buClr>
                  <a:srgbClr val="FFFFFF"/>
                </a:buClr>
                <a:buSzPct val="100000"/>
                <a:buFont typeface="Arial" panose="020B0604020202020204" pitchFamily="34" charset="0"/>
                <a:buNone/>
              </a:pPr>
              <a:r>
                <a:rPr lang="en-GB" altLang="cs-CZ" sz="1800">
                  <a:solidFill>
                    <a:srgbClr val="FFFFFF"/>
                  </a:solidFill>
                  <a:latin typeface="Arial" panose="020B0604020202020204" pitchFamily="34" charset="0"/>
                  <a:cs typeface="Lucida Sans Unicode" panose="020B0602030504020204" pitchFamily="34" charset="0"/>
                </a:rPr>
                <a:t>12</a:t>
              </a:r>
            </a:p>
          </p:txBody>
        </p:sp>
        <p:sp>
          <p:nvSpPr>
            <p:cNvPr id="28713" name="Rectangle 40">
              <a:extLst>
                <a:ext uri="{FF2B5EF4-FFF2-40B4-BE49-F238E27FC236}">
                  <a16:creationId xmlns:a16="http://schemas.microsoft.com/office/drawing/2014/main" id="{4BF7D9B6-C8CD-455C-8B7A-8BEA826BC7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1300"/>
              <a:ext cx="669" cy="313"/>
            </a:xfrm>
            <a:prstGeom prst="rect">
              <a:avLst/>
            </a:prstGeom>
            <a:solidFill>
              <a:srgbClr val="72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defTabSz="449263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 defTabSz="44926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 defTabSz="449263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 defTabSz="44926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 defTabSz="449263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3000"/>
                </a:lnSpc>
                <a:spcBef>
                  <a:spcPts val="450"/>
                </a:spcBef>
                <a:buClr>
                  <a:srgbClr val="FFFFFF"/>
                </a:buClr>
                <a:buSzPct val="100000"/>
                <a:buFont typeface="Arial" panose="020B0604020202020204" pitchFamily="34" charset="0"/>
                <a:buNone/>
              </a:pPr>
              <a:r>
                <a:rPr lang="en-GB" altLang="cs-CZ" sz="1800">
                  <a:solidFill>
                    <a:srgbClr val="FFFFFF"/>
                  </a:solidFill>
                  <a:latin typeface="Arial" panose="020B0604020202020204" pitchFamily="34" charset="0"/>
                  <a:cs typeface="Lucida Sans Unicode" panose="020B0602030504020204" pitchFamily="34" charset="0"/>
                </a:rPr>
                <a:t>94,3</a:t>
              </a:r>
            </a:p>
          </p:txBody>
        </p:sp>
        <p:sp>
          <p:nvSpPr>
            <p:cNvPr id="28714" name="Rectangle 41">
              <a:extLst>
                <a:ext uri="{FF2B5EF4-FFF2-40B4-BE49-F238E27FC236}">
                  <a16:creationId xmlns:a16="http://schemas.microsoft.com/office/drawing/2014/main" id="{2D77D727-CE56-4219-9E21-5A40A6E2B8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" y="1300"/>
              <a:ext cx="850" cy="313"/>
            </a:xfrm>
            <a:prstGeom prst="rect">
              <a:avLst/>
            </a:prstGeom>
            <a:solidFill>
              <a:srgbClr val="72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defTabSz="449263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 defTabSz="44926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 defTabSz="449263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 defTabSz="44926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 defTabSz="449263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3000"/>
                </a:lnSpc>
                <a:spcBef>
                  <a:spcPts val="450"/>
                </a:spcBef>
                <a:buClr>
                  <a:srgbClr val="FFFFFF"/>
                </a:buClr>
                <a:buSzPct val="100000"/>
                <a:buFont typeface="Arial" panose="020B0604020202020204" pitchFamily="34" charset="0"/>
                <a:buNone/>
              </a:pPr>
              <a:r>
                <a:rPr lang="en-GB" altLang="cs-CZ" sz="1800">
                  <a:solidFill>
                    <a:srgbClr val="FFFFFF"/>
                  </a:solidFill>
                  <a:latin typeface="Arial" panose="020B0604020202020204" pitchFamily="34" charset="0"/>
                  <a:cs typeface="Lucida Sans Unicode" panose="020B0602030504020204" pitchFamily="34" charset="0"/>
                </a:rPr>
                <a:t>2</a:t>
              </a:r>
            </a:p>
          </p:txBody>
        </p:sp>
        <p:sp>
          <p:nvSpPr>
            <p:cNvPr id="28715" name="Rectangle 42">
              <a:extLst>
                <a:ext uri="{FF2B5EF4-FFF2-40B4-BE49-F238E27FC236}">
                  <a16:creationId xmlns:a16="http://schemas.microsoft.com/office/drawing/2014/main" id="{C74E022C-F3FF-4568-BAC4-57C2764889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1" y="986"/>
              <a:ext cx="1236" cy="626"/>
            </a:xfrm>
            <a:prstGeom prst="rect">
              <a:avLst/>
            </a:prstGeom>
            <a:solidFill>
              <a:srgbClr val="8853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defTabSz="449263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 defTabSz="44926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 defTabSz="449263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 defTabSz="44926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 defTabSz="449263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3000"/>
                </a:lnSpc>
                <a:spcBef>
                  <a:spcPts val="450"/>
                </a:spcBef>
                <a:buClr>
                  <a:srgbClr val="FFFFFF"/>
                </a:buClr>
                <a:buSzPct val="100000"/>
                <a:buFont typeface="Arial" panose="020B0604020202020204" pitchFamily="34" charset="0"/>
                <a:buNone/>
              </a:pPr>
              <a:r>
                <a:rPr lang="en-GB" altLang="cs-CZ" sz="1800">
                  <a:solidFill>
                    <a:srgbClr val="FFFFFF"/>
                  </a:solidFill>
                  <a:latin typeface="Arial" panose="020B0604020202020204" pitchFamily="34" charset="0"/>
                  <a:cs typeface="Lucida Sans Unicode" panose="020B0602030504020204" pitchFamily="34" charset="0"/>
                </a:rPr>
                <a:t>které dále vedou i ke zvýšení maximální síly</a:t>
              </a:r>
            </a:p>
          </p:txBody>
        </p:sp>
        <p:sp>
          <p:nvSpPr>
            <p:cNvPr id="28716" name="Rectangle 43">
              <a:extLst>
                <a:ext uri="{FF2B5EF4-FFF2-40B4-BE49-F238E27FC236}">
                  <a16:creationId xmlns:a16="http://schemas.microsoft.com/office/drawing/2014/main" id="{1F1D2EE8-322D-411D-B142-0431F18F47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9" y="986"/>
              <a:ext cx="662" cy="313"/>
            </a:xfrm>
            <a:prstGeom prst="rect">
              <a:avLst/>
            </a:prstGeom>
            <a:solidFill>
              <a:srgbClr val="8853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defTabSz="449263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 defTabSz="44926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 defTabSz="449263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 defTabSz="44926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 defTabSz="449263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3000"/>
                </a:lnSpc>
                <a:spcBef>
                  <a:spcPts val="450"/>
                </a:spcBef>
                <a:buClr>
                  <a:srgbClr val="FFFFFF"/>
                </a:buClr>
                <a:buSzPct val="100000"/>
                <a:buFont typeface="Arial" panose="020B0604020202020204" pitchFamily="34" charset="0"/>
                <a:buNone/>
              </a:pPr>
              <a:r>
                <a:rPr lang="en-GB" altLang="cs-CZ" sz="1800">
                  <a:solidFill>
                    <a:srgbClr val="FFFFFF"/>
                  </a:solidFill>
                  <a:latin typeface="Arial" panose="020B0604020202020204" pitchFamily="34" charset="0"/>
                  <a:cs typeface="Lucida Sans Unicode" panose="020B0602030504020204" pitchFamily="34" charset="0"/>
                </a:rPr>
                <a:t>72,3</a:t>
              </a:r>
            </a:p>
          </p:txBody>
        </p:sp>
        <p:sp>
          <p:nvSpPr>
            <p:cNvPr id="28717" name="Rectangle 44">
              <a:extLst>
                <a:ext uri="{FF2B5EF4-FFF2-40B4-BE49-F238E27FC236}">
                  <a16:creationId xmlns:a16="http://schemas.microsoft.com/office/drawing/2014/main" id="{CCC3832E-5031-4A20-A27E-D8D889DA3B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2" y="986"/>
              <a:ext cx="847" cy="313"/>
            </a:xfrm>
            <a:prstGeom prst="rect">
              <a:avLst/>
            </a:prstGeom>
            <a:solidFill>
              <a:srgbClr val="8853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defTabSz="449263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 defTabSz="44926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 defTabSz="449263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 defTabSz="44926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 defTabSz="449263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3000"/>
                </a:lnSpc>
                <a:spcBef>
                  <a:spcPts val="450"/>
                </a:spcBef>
                <a:buClr>
                  <a:srgbClr val="FFFFFF"/>
                </a:buClr>
                <a:buSzPct val="100000"/>
                <a:buFont typeface="Arial" panose="020B0604020202020204" pitchFamily="34" charset="0"/>
                <a:buNone/>
              </a:pPr>
              <a:r>
                <a:rPr lang="en-GB" altLang="cs-CZ" sz="1800">
                  <a:solidFill>
                    <a:srgbClr val="FFFFFF"/>
                  </a:solidFill>
                  <a:latin typeface="Arial" panose="020B0604020202020204" pitchFamily="34" charset="0"/>
                  <a:cs typeface="Lucida Sans Unicode" panose="020B0602030504020204" pitchFamily="34" charset="0"/>
                </a:rPr>
                <a:t>11</a:t>
              </a:r>
            </a:p>
          </p:txBody>
        </p:sp>
        <p:sp>
          <p:nvSpPr>
            <p:cNvPr id="28718" name="Rectangle 45">
              <a:extLst>
                <a:ext uri="{FF2B5EF4-FFF2-40B4-BE49-F238E27FC236}">
                  <a16:creationId xmlns:a16="http://schemas.microsoft.com/office/drawing/2014/main" id="{E7C35AFA-1BC3-46ED-8FC1-F99B36D280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7" y="986"/>
              <a:ext cx="1225" cy="1566"/>
            </a:xfrm>
            <a:prstGeom prst="rect">
              <a:avLst/>
            </a:prstGeom>
            <a:solidFill>
              <a:srgbClr val="72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defTabSz="449263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 defTabSz="44926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 defTabSz="449263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 defTabSz="44926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 defTabSz="449263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3000"/>
                </a:lnSpc>
                <a:spcBef>
                  <a:spcPts val="450"/>
                </a:spcBef>
                <a:buClr>
                  <a:srgbClr val="FFFFFF"/>
                </a:buClr>
                <a:buSzPct val="100000"/>
                <a:buFont typeface="Arial" panose="020B0604020202020204" pitchFamily="34" charset="0"/>
                <a:buNone/>
              </a:pPr>
              <a:r>
                <a:rPr lang="en-GB" altLang="cs-CZ" sz="1800">
                  <a:solidFill>
                    <a:srgbClr val="FFFFFF"/>
                  </a:solidFill>
                  <a:latin typeface="Arial" panose="020B0604020202020204" pitchFamily="34" charset="0"/>
                  <a:cs typeface="Lucida Sans Unicode" panose="020B0602030504020204" pitchFamily="34" charset="0"/>
                </a:rPr>
                <a:t>Nárůst relativní síly díky zlepšenému nervosvalovému</a:t>
              </a:r>
            </a:p>
            <a:p>
              <a:pPr algn="ctr" eaLnBrk="1" hangingPunct="1">
                <a:lnSpc>
                  <a:spcPct val="93000"/>
                </a:lnSpc>
                <a:spcBef>
                  <a:spcPts val="450"/>
                </a:spcBef>
                <a:buClr>
                  <a:srgbClr val="FFFFFF"/>
                </a:buClr>
                <a:buSzPct val="100000"/>
                <a:buFont typeface="Arial" panose="020B0604020202020204" pitchFamily="34" charset="0"/>
                <a:buNone/>
              </a:pPr>
              <a:r>
                <a:rPr lang="en-GB" altLang="cs-CZ" sz="1800">
                  <a:solidFill>
                    <a:srgbClr val="FFFFFF"/>
                  </a:solidFill>
                  <a:latin typeface="Arial" panose="020B0604020202020204" pitchFamily="34" charset="0"/>
                  <a:cs typeface="Lucida Sans Unicode" panose="020B0602030504020204" pitchFamily="34" charset="0"/>
                </a:rPr>
                <a:t>řízení</a:t>
              </a:r>
            </a:p>
          </p:txBody>
        </p:sp>
        <p:sp>
          <p:nvSpPr>
            <p:cNvPr id="28719" name="Rectangle 46">
              <a:extLst>
                <a:ext uri="{FF2B5EF4-FFF2-40B4-BE49-F238E27FC236}">
                  <a16:creationId xmlns:a16="http://schemas.microsoft.com/office/drawing/2014/main" id="{92DB74C4-79C9-4B05-926B-F1C5F994FD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986"/>
              <a:ext cx="669" cy="313"/>
            </a:xfrm>
            <a:prstGeom prst="rect">
              <a:avLst/>
            </a:prstGeom>
            <a:solidFill>
              <a:srgbClr val="72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defTabSz="449263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 defTabSz="44926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 defTabSz="449263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 defTabSz="44926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 defTabSz="449263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3000"/>
                </a:lnSpc>
                <a:spcBef>
                  <a:spcPts val="450"/>
                </a:spcBef>
                <a:buClr>
                  <a:srgbClr val="FFFFFF"/>
                </a:buClr>
                <a:buSzPct val="100000"/>
                <a:buFont typeface="Arial" panose="020B0604020202020204" pitchFamily="34" charset="0"/>
                <a:buNone/>
              </a:pPr>
              <a:r>
                <a:rPr lang="en-GB" altLang="cs-CZ" sz="1800">
                  <a:solidFill>
                    <a:srgbClr val="FFFFFF"/>
                  </a:solidFill>
                  <a:latin typeface="Arial" panose="020B0604020202020204" pitchFamily="34" charset="0"/>
                  <a:cs typeface="Lucida Sans Unicode" panose="020B0602030504020204" pitchFamily="34" charset="0"/>
                </a:rPr>
                <a:t>100</a:t>
              </a:r>
            </a:p>
          </p:txBody>
        </p:sp>
        <p:sp>
          <p:nvSpPr>
            <p:cNvPr id="28720" name="Rectangle 47">
              <a:extLst>
                <a:ext uri="{FF2B5EF4-FFF2-40B4-BE49-F238E27FC236}">
                  <a16:creationId xmlns:a16="http://schemas.microsoft.com/office/drawing/2014/main" id="{564D74C6-1629-4914-B4F1-2316630D52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" y="986"/>
              <a:ext cx="850" cy="313"/>
            </a:xfrm>
            <a:prstGeom prst="rect">
              <a:avLst/>
            </a:prstGeom>
            <a:solidFill>
              <a:srgbClr val="72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defTabSz="449263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 defTabSz="44926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 defTabSz="449263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 defTabSz="44926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 defTabSz="449263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3000"/>
                </a:lnSpc>
                <a:spcBef>
                  <a:spcPts val="450"/>
                </a:spcBef>
                <a:buClr>
                  <a:srgbClr val="FFFFFF"/>
                </a:buClr>
                <a:buSzPct val="100000"/>
                <a:buFont typeface="Arial" panose="020B0604020202020204" pitchFamily="34" charset="0"/>
                <a:buNone/>
              </a:pPr>
              <a:r>
                <a:rPr lang="en-GB" altLang="cs-CZ" sz="1800">
                  <a:solidFill>
                    <a:srgbClr val="FFFFFF"/>
                  </a:solidFill>
                  <a:latin typeface="Arial" panose="020B0604020202020204" pitchFamily="34" charset="0"/>
                  <a:cs typeface="Lucida Sans Unicode" panose="020B0602030504020204" pitchFamily="34" charset="0"/>
                </a:rPr>
                <a:t>1</a:t>
              </a:r>
            </a:p>
          </p:txBody>
        </p:sp>
        <p:sp>
          <p:nvSpPr>
            <p:cNvPr id="28721" name="Rectangle 48">
              <a:extLst>
                <a:ext uri="{FF2B5EF4-FFF2-40B4-BE49-F238E27FC236}">
                  <a16:creationId xmlns:a16="http://schemas.microsoft.com/office/drawing/2014/main" id="{BF1A9DB7-E5F1-4989-BC08-6AAEAF1CD4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1" y="553"/>
              <a:ext cx="1236" cy="434"/>
            </a:xfrm>
            <a:prstGeom prst="rect">
              <a:avLst/>
            </a:prstGeom>
            <a:solidFill>
              <a:srgbClr val="7923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defTabSz="449263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 defTabSz="44926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 defTabSz="449263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 defTabSz="44926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 defTabSz="449263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3000"/>
                </a:lnSpc>
                <a:spcBef>
                  <a:spcPts val="450"/>
                </a:spcBef>
                <a:buClr>
                  <a:srgbClr val="FFFFFF"/>
                </a:buClr>
                <a:buSzPct val="100000"/>
                <a:buFont typeface="Arial" panose="020B0604020202020204" pitchFamily="34" charset="0"/>
                <a:buNone/>
              </a:pPr>
              <a:r>
                <a:rPr lang="en-GB" altLang="cs-CZ" sz="1800">
                  <a:solidFill>
                    <a:srgbClr val="FFFFFF"/>
                  </a:solidFill>
                  <a:latin typeface="Arial" panose="020B0604020202020204" pitchFamily="34" charset="0"/>
                  <a:cs typeface="Lucida Sans Unicode" panose="020B0602030504020204" pitchFamily="34" charset="0"/>
                </a:rPr>
                <a:t>Účinek </a:t>
              </a:r>
            </a:p>
          </p:txBody>
        </p:sp>
        <p:sp>
          <p:nvSpPr>
            <p:cNvPr id="28722" name="Rectangle 49">
              <a:extLst>
                <a:ext uri="{FF2B5EF4-FFF2-40B4-BE49-F238E27FC236}">
                  <a16:creationId xmlns:a16="http://schemas.microsoft.com/office/drawing/2014/main" id="{A2F78BBA-FEED-40EB-8685-B504908E37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9" y="553"/>
              <a:ext cx="662" cy="434"/>
            </a:xfrm>
            <a:prstGeom prst="rect">
              <a:avLst/>
            </a:prstGeom>
            <a:solidFill>
              <a:srgbClr val="7923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defTabSz="449263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 defTabSz="44926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 defTabSz="449263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 defTabSz="44926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 defTabSz="449263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3000"/>
                </a:lnSpc>
                <a:spcBef>
                  <a:spcPts val="450"/>
                </a:spcBef>
                <a:buClr>
                  <a:srgbClr val="FFFFFF"/>
                </a:buClr>
                <a:buSzPct val="100000"/>
                <a:buFont typeface="Arial" panose="020B0604020202020204" pitchFamily="34" charset="0"/>
                <a:buNone/>
              </a:pPr>
              <a:r>
                <a:rPr lang="en-GB" altLang="cs-CZ" sz="1800">
                  <a:solidFill>
                    <a:srgbClr val="FFFFFF"/>
                  </a:solidFill>
                  <a:latin typeface="Arial" panose="020B0604020202020204" pitchFamily="34" charset="0"/>
                  <a:cs typeface="Lucida Sans Unicode" panose="020B0602030504020204" pitchFamily="34" charset="0"/>
                </a:rPr>
                <a:t>% maxima</a:t>
              </a:r>
            </a:p>
          </p:txBody>
        </p:sp>
        <p:sp>
          <p:nvSpPr>
            <p:cNvPr id="28723" name="Rectangle 50">
              <a:extLst>
                <a:ext uri="{FF2B5EF4-FFF2-40B4-BE49-F238E27FC236}">
                  <a16:creationId xmlns:a16="http://schemas.microsoft.com/office/drawing/2014/main" id="{48130B10-6906-4A74-ACAC-0F0CD56D3F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2" y="553"/>
              <a:ext cx="847" cy="434"/>
            </a:xfrm>
            <a:prstGeom prst="rect">
              <a:avLst/>
            </a:prstGeom>
            <a:solidFill>
              <a:srgbClr val="7923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defTabSz="449263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 defTabSz="44926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 defTabSz="449263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 defTabSz="44926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 defTabSz="449263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3000"/>
                </a:lnSpc>
                <a:spcBef>
                  <a:spcPts val="450"/>
                </a:spcBef>
                <a:buClr>
                  <a:srgbClr val="FFFFFF"/>
                </a:buClr>
                <a:buSzPct val="100000"/>
                <a:buFont typeface="Arial" panose="020B0604020202020204" pitchFamily="34" charset="0"/>
                <a:buNone/>
              </a:pPr>
              <a:r>
                <a:rPr lang="en-GB" altLang="cs-CZ" sz="1800">
                  <a:solidFill>
                    <a:srgbClr val="FFFFFF"/>
                  </a:solidFill>
                  <a:latin typeface="Arial" panose="020B0604020202020204" pitchFamily="34" charset="0"/>
                  <a:cs typeface="Lucida Sans Unicode" panose="020B0602030504020204" pitchFamily="34" charset="0"/>
                </a:rPr>
                <a:t>Počet opakování</a:t>
              </a:r>
            </a:p>
          </p:txBody>
        </p:sp>
        <p:sp>
          <p:nvSpPr>
            <p:cNvPr id="28724" name="Rectangle 51">
              <a:extLst>
                <a:ext uri="{FF2B5EF4-FFF2-40B4-BE49-F238E27FC236}">
                  <a16:creationId xmlns:a16="http://schemas.microsoft.com/office/drawing/2014/main" id="{42E88B5E-5BF5-4EF7-BD71-E5D45EDCCA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7" y="553"/>
              <a:ext cx="1225" cy="434"/>
            </a:xfrm>
            <a:prstGeom prst="rect">
              <a:avLst/>
            </a:prstGeom>
            <a:solidFill>
              <a:srgbClr val="7923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defTabSz="449263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 defTabSz="44926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 defTabSz="449263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 defTabSz="44926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 defTabSz="449263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3000"/>
                </a:lnSpc>
                <a:spcBef>
                  <a:spcPts val="450"/>
                </a:spcBef>
                <a:buClr>
                  <a:srgbClr val="FFFFFF"/>
                </a:buClr>
                <a:buSzPct val="100000"/>
                <a:buFont typeface="Arial" panose="020B0604020202020204" pitchFamily="34" charset="0"/>
                <a:buNone/>
              </a:pPr>
              <a:r>
                <a:rPr lang="en-GB" altLang="cs-CZ" sz="1800">
                  <a:solidFill>
                    <a:srgbClr val="FFFFFF"/>
                  </a:solidFill>
                  <a:latin typeface="Arial" panose="020B0604020202020204" pitchFamily="34" charset="0"/>
                  <a:cs typeface="Lucida Sans Unicode" panose="020B0602030504020204" pitchFamily="34" charset="0"/>
                </a:rPr>
                <a:t>Účinek </a:t>
              </a:r>
            </a:p>
          </p:txBody>
        </p:sp>
        <p:sp>
          <p:nvSpPr>
            <p:cNvPr id="28725" name="Rectangle 52">
              <a:extLst>
                <a:ext uri="{FF2B5EF4-FFF2-40B4-BE49-F238E27FC236}">
                  <a16:creationId xmlns:a16="http://schemas.microsoft.com/office/drawing/2014/main" id="{4C1CB100-3A22-4A64-8BEB-A5E4F84C92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553"/>
              <a:ext cx="669" cy="434"/>
            </a:xfrm>
            <a:prstGeom prst="rect">
              <a:avLst/>
            </a:prstGeom>
            <a:solidFill>
              <a:srgbClr val="7923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defTabSz="449263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 defTabSz="44926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 defTabSz="449263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 defTabSz="44926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 defTabSz="449263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3000"/>
                </a:lnSpc>
                <a:spcBef>
                  <a:spcPts val="450"/>
                </a:spcBef>
                <a:buClr>
                  <a:srgbClr val="FFFFFF"/>
                </a:buClr>
                <a:buSzPct val="100000"/>
                <a:buFont typeface="Arial" panose="020B0604020202020204" pitchFamily="34" charset="0"/>
                <a:buNone/>
              </a:pPr>
              <a:r>
                <a:rPr lang="en-GB" altLang="cs-CZ" sz="1800">
                  <a:solidFill>
                    <a:srgbClr val="FFFFFF"/>
                  </a:solidFill>
                  <a:latin typeface="Arial" panose="020B0604020202020204" pitchFamily="34" charset="0"/>
                  <a:cs typeface="Lucida Sans Unicode" panose="020B0602030504020204" pitchFamily="34" charset="0"/>
                </a:rPr>
                <a:t>% maxima</a:t>
              </a:r>
            </a:p>
          </p:txBody>
        </p:sp>
        <p:sp>
          <p:nvSpPr>
            <p:cNvPr id="28726" name="Rectangle 53">
              <a:extLst>
                <a:ext uri="{FF2B5EF4-FFF2-40B4-BE49-F238E27FC236}">
                  <a16:creationId xmlns:a16="http://schemas.microsoft.com/office/drawing/2014/main" id="{0E1F639E-FF6A-438F-B844-CD5E5CAF64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" y="553"/>
              <a:ext cx="850" cy="434"/>
            </a:xfrm>
            <a:prstGeom prst="rect">
              <a:avLst/>
            </a:prstGeom>
            <a:solidFill>
              <a:srgbClr val="7923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defTabSz="449263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 defTabSz="44926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 defTabSz="449263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 defTabSz="44926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 defTabSz="449263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3000"/>
                </a:lnSpc>
                <a:spcBef>
                  <a:spcPts val="450"/>
                </a:spcBef>
                <a:buClr>
                  <a:srgbClr val="FFFFFF"/>
                </a:buClr>
                <a:buSzPct val="100000"/>
                <a:buFont typeface="Arial" panose="020B0604020202020204" pitchFamily="34" charset="0"/>
                <a:buNone/>
              </a:pPr>
              <a:r>
                <a:rPr lang="en-GB" altLang="cs-CZ" sz="1800">
                  <a:solidFill>
                    <a:srgbClr val="FFFFFF"/>
                  </a:solidFill>
                  <a:latin typeface="Arial" panose="020B0604020202020204" pitchFamily="34" charset="0"/>
                  <a:cs typeface="Lucida Sans Unicode" panose="020B0602030504020204" pitchFamily="34" charset="0"/>
                </a:rPr>
                <a:t>Počet opakování</a:t>
              </a:r>
            </a:p>
          </p:txBody>
        </p:sp>
        <p:sp>
          <p:nvSpPr>
            <p:cNvPr id="28727" name="Rectangle 54">
              <a:extLst>
                <a:ext uri="{FF2B5EF4-FFF2-40B4-BE49-F238E27FC236}">
                  <a16:creationId xmlns:a16="http://schemas.microsoft.com/office/drawing/2014/main" id="{3A73C9EB-A864-4974-80C0-91DDE92081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" y="119"/>
              <a:ext cx="5489" cy="434"/>
            </a:xfrm>
            <a:prstGeom prst="rect">
              <a:avLst/>
            </a:prstGeom>
            <a:solidFill>
              <a:srgbClr val="7923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defTabSz="449263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 defTabSz="44926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 defTabSz="449263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 defTabSz="44926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 defTabSz="449263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3000"/>
                </a:lnSpc>
                <a:spcBef>
                  <a:spcPts val="450"/>
                </a:spcBef>
                <a:buClr>
                  <a:srgbClr val="FFFFFF"/>
                </a:buClr>
                <a:buSzPct val="100000"/>
                <a:buFont typeface="Arial" panose="020B0604020202020204" pitchFamily="34" charset="0"/>
                <a:buNone/>
              </a:pPr>
              <a:r>
                <a:rPr lang="en-GB" altLang="cs-CZ" sz="2400" b="1">
                  <a:solidFill>
                    <a:srgbClr val="FFFFFF"/>
                  </a:solidFill>
                  <a:latin typeface="Arial" panose="020B0604020202020204" pitchFamily="34" charset="0"/>
                  <a:cs typeface="Lucida Sans Unicode" panose="020B0602030504020204" pitchFamily="34" charset="0"/>
                </a:rPr>
                <a:t>Vztah maximálního počtu opakování, intenzity a tréninkové účinku</a:t>
              </a:r>
              <a:r>
                <a:rPr lang="en-GB" altLang="cs-CZ" sz="1800" b="1">
                  <a:solidFill>
                    <a:srgbClr val="FFFFFF"/>
                  </a:solidFill>
                  <a:latin typeface="Arial" panose="020B0604020202020204" pitchFamily="34" charset="0"/>
                  <a:cs typeface="Lucida Sans Unicode" panose="020B0602030504020204" pitchFamily="34" charset="0"/>
                </a:rPr>
                <a:t> </a:t>
              </a:r>
            </a:p>
          </p:txBody>
        </p:sp>
        <p:sp>
          <p:nvSpPr>
            <p:cNvPr id="28728" name="Line 55">
              <a:extLst>
                <a:ext uri="{FF2B5EF4-FFF2-40B4-BE49-F238E27FC236}">
                  <a16:creationId xmlns:a16="http://schemas.microsoft.com/office/drawing/2014/main" id="{86E1004D-C877-4DCB-9694-6538BEE26F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" y="119"/>
              <a:ext cx="5489" cy="1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8729" name="Line 56">
              <a:extLst>
                <a:ext uri="{FF2B5EF4-FFF2-40B4-BE49-F238E27FC236}">
                  <a16:creationId xmlns:a16="http://schemas.microsoft.com/office/drawing/2014/main" id="{82FE9673-4A55-4F23-A5EA-AF63F0AF4A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" y="553"/>
              <a:ext cx="5489" cy="1"/>
            </a:xfrm>
            <a:prstGeom prst="line">
              <a:avLst/>
            </a:prstGeom>
            <a:noFill/>
            <a:ln w="3816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8730" name="Line 57">
              <a:extLst>
                <a:ext uri="{FF2B5EF4-FFF2-40B4-BE49-F238E27FC236}">
                  <a16:creationId xmlns:a16="http://schemas.microsoft.com/office/drawing/2014/main" id="{DAC2823A-8070-4DC6-9702-190AE7DCC5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" y="986"/>
              <a:ext cx="5489" cy="1"/>
            </a:xfrm>
            <a:prstGeom prst="line">
              <a:avLst/>
            </a:prstGeom>
            <a:noFill/>
            <a:ln w="3816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8731" name="Line 58">
              <a:extLst>
                <a:ext uri="{FF2B5EF4-FFF2-40B4-BE49-F238E27FC236}">
                  <a16:creationId xmlns:a16="http://schemas.microsoft.com/office/drawing/2014/main" id="{0E1E308F-8294-476C-838B-C419D82494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" y="1300"/>
              <a:ext cx="1519" cy="1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8732" name="Line 59">
              <a:extLst>
                <a:ext uri="{FF2B5EF4-FFF2-40B4-BE49-F238E27FC236}">
                  <a16:creationId xmlns:a16="http://schemas.microsoft.com/office/drawing/2014/main" id="{5EFA43F0-7DA2-41A2-A5CB-F9CD50E4B4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" y="1613"/>
              <a:ext cx="1519" cy="1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8733" name="Line 60">
              <a:extLst>
                <a:ext uri="{FF2B5EF4-FFF2-40B4-BE49-F238E27FC236}">
                  <a16:creationId xmlns:a16="http://schemas.microsoft.com/office/drawing/2014/main" id="{D1E2336B-691C-4E57-B092-7C2FC88791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" y="1925"/>
              <a:ext cx="1519" cy="1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8734" name="Line 61">
              <a:extLst>
                <a:ext uri="{FF2B5EF4-FFF2-40B4-BE49-F238E27FC236}">
                  <a16:creationId xmlns:a16="http://schemas.microsoft.com/office/drawing/2014/main" id="{0F862C32-43B7-4047-B818-3AC262825E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" y="2238"/>
              <a:ext cx="1519" cy="1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8735" name="Line 62">
              <a:extLst>
                <a:ext uri="{FF2B5EF4-FFF2-40B4-BE49-F238E27FC236}">
                  <a16:creationId xmlns:a16="http://schemas.microsoft.com/office/drawing/2014/main" id="{E965B143-0FB2-4E51-B50F-8A49BD554A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" y="2553"/>
              <a:ext cx="4253" cy="1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8736" name="Line 63">
              <a:extLst>
                <a:ext uri="{FF2B5EF4-FFF2-40B4-BE49-F238E27FC236}">
                  <a16:creationId xmlns:a16="http://schemas.microsoft.com/office/drawing/2014/main" id="{B3133306-661F-41FB-AE17-0BE61565C5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" y="2863"/>
              <a:ext cx="1519" cy="1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8737" name="Line 64">
              <a:extLst>
                <a:ext uri="{FF2B5EF4-FFF2-40B4-BE49-F238E27FC236}">
                  <a16:creationId xmlns:a16="http://schemas.microsoft.com/office/drawing/2014/main" id="{6DD25F57-6FC7-4634-8ADC-D1E531857C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" y="3178"/>
              <a:ext cx="1519" cy="1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8738" name="Line 65">
              <a:extLst>
                <a:ext uri="{FF2B5EF4-FFF2-40B4-BE49-F238E27FC236}">
                  <a16:creationId xmlns:a16="http://schemas.microsoft.com/office/drawing/2014/main" id="{69533D5F-8DD4-46CC-B21D-00D73C25B4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" y="3491"/>
              <a:ext cx="4253" cy="1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8739" name="Line 66">
              <a:extLst>
                <a:ext uri="{FF2B5EF4-FFF2-40B4-BE49-F238E27FC236}">
                  <a16:creationId xmlns:a16="http://schemas.microsoft.com/office/drawing/2014/main" id="{8D175F72-68AA-46DC-A811-6E5DECBA4A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" y="3824"/>
              <a:ext cx="1519" cy="1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8740" name="Line 67">
              <a:extLst>
                <a:ext uri="{FF2B5EF4-FFF2-40B4-BE49-F238E27FC236}">
                  <a16:creationId xmlns:a16="http://schemas.microsoft.com/office/drawing/2014/main" id="{E8D90FFB-D4AF-479D-A79C-CBF49DF505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" y="4156"/>
              <a:ext cx="5489" cy="1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8741" name="Line 68">
              <a:extLst>
                <a:ext uri="{FF2B5EF4-FFF2-40B4-BE49-F238E27FC236}">
                  <a16:creationId xmlns:a16="http://schemas.microsoft.com/office/drawing/2014/main" id="{D322E603-F59F-47D6-9C54-AF256E5804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" y="119"/>
              <a:ext cx="1" cy="4037"/>
            </a:xfrm>
            <a:prstGeom prst="line">
              <a:avLst/>
            </a:prstGeom>
            <a:noFill/>
            <a:ln w="3816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8742" name="Line 69">
              <a:extLst>
                <a:ext uri="{FF2B5EF4-FFF2-40B4-BE49-F238E27FC236}">
                  <a16:creationId xmlns:a16="http://schemas.microsoft.com/office/drawing/2014/main" id="{6A16E6EA-3E83-422B-A146-D1651C45F0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47" y="119"/>
              <a:ext cx="1" cy="4037"/>
            </a:xfrm>
            <a:prstGeom prst="line">
              <a:avLst/>
            </a:prstGeom>
            <a:noFill/>
            <a:ln w="3816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8743" name="Line 70">
              <a:extLst>
                <a:ext uri="{FF2B5EF4-FFF2-40B4-BE49-F238E27FC236}">
                  <a16:creationId xmlns:a16="http://schemas.microsoft.com/office/drawing/2014/main" id="{23563F6D-69D2-4258-B2AF-DE191B892B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8" y="553"/>
              <a:ext cx="1" cy="3603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8744" name="Line 71">
              <a:extLst>
                <a:ext uri="{FF2B5EF4-FFF2-40B4-BE49-F238E27FC236}">
                  <a16:creationId xmlns:a16="http://schemas.microsoft.com/office/drawing/2014/main" id="{7CE5C4EC-7929-4AA5-B5F0-B4A4F4FEE2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77" y="553"/>
              <a:ext cx="1" cy="3603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8745" name="Line 72">
              <a:extLst>
                <a:ext uri="{FF2B5EF4-FFF2-40B4-BE49-F238E27FC236}">
                  <a16:creationId xmlns:a16="http://schemas.microsoft.com/office/drawing/2014/main" id="{10DB6980-6B70-4C44-8C86-9FCE985475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02" y="553"/>
              <a:ext cx="1" cy="3603"/>
            </a:xfrm>
            <a:prstGeom prst="line">
              <a:avLst/>
            </a:prstGeom>
            <a:noFill/>
            <a:ln w="3816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8746" name="Line 73">
              <a:extLst>
                <a:ext uri="{FF2B5EF4-FFF2-40B4-BE49-F238E27FC236}">
                  <a16:creationId xmlns:a16="http://schemas.microsoft.com/office/drawing/2014/main" id="{1A74D60D-607A-4883-A9FF-A7BFA35502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9" y="553"/>
              <a:ext cx="1" cy="3603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8747" name="Line 74">
              <a:extLst>
                <a:ext uri="{FF2B5EF4-FFF2-40B4-BE49-F238E27FC236}">
                  <a16:creationId xmlns:a16="http://schemas.microsoft.com/office/drawing/2014/main" id="{61148BF3-17A9-43A0-92C2-ACDC1A5D28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1" y="553"/>
              <a:ext cx="1" cy="3603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8748" name="Line 75">
              <a:extLst>
                <a:ext uri="{FF2B5EF4-FFF2-40B4-BE49-F238E27FC236}">
                  <a16:creationId xmlns:a16="http://schemas.microsoft.com/office/drawing/2014/main" id="{7A903CD4-F4D5-4DA4-A5D3-59FB3C4EED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02" y="1300"/>
              <a:ext cx="1508" cy="1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8749" name="Line 76">
              <a:extLst>
                <a:ext uri="{FF2B5EF4-FFF2-40B4-BE49-F238E27FC236}">
                  <a16:creationId xmlns:a16="http://schemas.microsoft.com/office/drawing/2014/main" id="{981E0324-751D-4ADD-8CCF-27926C3ED0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02" y="1613"/>
              <a:ext cx="2744" cy="1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8750" name="Line 77">
              <a:extLst>
                <a:ext uri="{FF2B5EF4-FFF2-40B4-BE49-F238E27FC236}">
                  <a16:creationId xmlns:a16="http://schemas.microsoft.com/office/drawing/2014/main" id="{2D937A60-4C84-4F2B-AC8C-5372C406A6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02" y="1925"/>
              <a:ext cx="1508" cy="1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8751" name="Line 78">
              <a:extLst>
                <a:ext uri="{FF2B5EF4-FFF2-40B4-BE49-F238E27FC236}">
                  <a16:creationId xmlns:a16="http://schemas.microsoft.com/office/drawing/2014/main" id="{5AFBD229-4145-419A-9EAE-AE6B056672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02" y="2238"/>
              <a:ext cx="1508" cy="1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8752" name="Line 79">
              <a:extLst>
                <a:ext uri="{FF2B5EF4-FFF2-40B4-BE49-F238E27FC236}">
                  <a16:creationId xmlns:a16="http://schemas.microsoft.com/office/drawing/2014/main" id="{A1F89806-2820-460A-B4E4-E772336DBD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02" y="2863"/>
              <a:ext cx="1508" cy="1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8753" name="Line 80">
              <a:extLst>
                <a:ext uri="{FF2B5EF4-FFF2-40B4-BE49-F238E27FC236}">
                  <a16:creationId xmlns:a16="http://schemas.microsoft.com/office/drawing/2014/main" id="{8CEA9DD1-EBA6-4095-8105-DCF2002054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02" y="3178"/>
              <a:ext cx="1508" cy="1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8754" name="Line 81">
              <a:extLst>
                <a:ext uri="{FF2B5EF4-FFF2-40B4-BE49-F238E27FC236}">
                  <a16:creationId xmlns:a16="http://schemas.microsoft.com/office/drawing/2014/main" id="{05C82D55-D01B-4D61-8697-817D80DD2F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02" y="3824"/>
              <a:ext cx="1508" cy="1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5">
            <a:extLst>
              <a:ext uri="{FF2B5EF4-FFF2-40B4-BE49-F238E27FC236}">
                <a16:creationId xmlns:a16="http://schemas.microsoft.com/office/drawing/2014/main" id="{28EC6F28-8630-4796-B7A7-EC5248416B6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936625"/>
          </a:xfrm>
        </p:spPr>
        <p:txBody>
          <a:bodyPr/>
          <a:lstStyle/>
          <a:p>
            <a:pPr eaLnBrk="1" hangingPunct="1">
              <a:defRPr/>
            </a:pPr>
            <a:r>
              <a:rPr lang="cs-CZ" sz="4000" dirty="0">
                <a:solidFill>
                  <a:schemeClr val="tx1"/>
                </a:solidFill>
              </a:rPr>
              <a:t>Posilovací zóny</a:t>
            </a:r>
          </a:p>
        </p:txBody>
      </p:sp>
      <p:pic>
        <p:nvPicPr>
          <p:cNvPr id="29699" name="Picture 4">
            <a:extLst>
              <a:ext uri="{FF2B5EF4-FFF2-40B4-BE49-F238E27FC236}">
                <a16:creationId xmlns:a16="http://schemas.microsoft.com/office/drawing/2014/main" id="{AE94B7F2-DCFD-4EAB-BEB4-632356C9F6CE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1268413"/>
            <a:ext cx="7272337" cy="5400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CEB924CB-4CA4-4742-9789-210B091B59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285750"/>
            <a:ext cx="7848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cs-CZ" kern="0" dirty="0">
                <a:latin typeface="Arial Black" pitchFamily="34" charset="0"/>
              </a:rPr>
              <a:t>Otázky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EDE8ED-2562-4F2C-8691-71FA0789EB75}"/>
              </a:ext>
            </a:extLst>
          </p:cNvPr>
          <p:cNvSpPr txBox="1"/>
          <p:nvPr/>
        </p:nvSpPr>
        <p:spPr>
          <a:xfrm>
            <a:off x="179388" y="1773238"/>
            <a:ext cx="8785225" cy="5908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dirty="0">
                <a:latin typeface="Arial" charset="0"/>
              </a:rPr>
              <a:t> </a:t>
            </a:r>
          </a:p>
          <a:p>
            <a:pPr marL="742950" indent="-742950">
              <a:buFont typeface="Arial" panose="020B0604020202020204" pitchFamily="34" charset="0"/>
              <a:buChar char="•"/>
              <a:defRPr/>
            </a:pPr>
            <a:r>
              <a:rPr lang="cs-CZ" sz="3600" dirty="0">
                <a:latin typeface="Arial" charset="0"/>
              </a:rPr>
              <a:t>Od čeho se odvozuje zaměření tréninku v armádním prostředí</a:t>
            </a:r>
          </a:p>
          <a:p>
            <a:pPr marL="742950" indent="-742950">
              <a:buFont typeface="Arial" panose="020B0604020202020204" pitchFamily="34" charset="0"/>
              <a:buChar char="•"/>
              <a:defRPr/>
            </a:pPr>
            <a:r>
              <a:rPr lang="cs-CZ" sz="3600" dirty="0">
                <a:latin typeface="Arial" charset="0"/>
              </a:rPr>
              <a:t>Typy svalových vláken</a:t>
            </a:r>
          </a:p>
          <a:p>
            <a:pPr marL="742950" indent="-742950">
              <a:buFont typeface="Arial" panose="020B0604020202020204" pitchFamily="34" charset="0"/>
              <a:buChar char="•"/>
              <a:defRPr/>
            </a:pPr>
            <a:r>
              <a:rPr lang="cs-CZ" sz="3600" dirty="0">
                <a:latin typeface="Arial" charset="0"/>
              </a:rPr>
              <a:t>Co je motorická jednotka?</a:t>
            </a:r>
          </a:p>
          <a:p>
            <a:pPr marL="742950" indent="-742950">
              <a:buFont typeface="Arial" panose="020B0604020202020204" pitchFamily="34" charset="0"/>
              <a:buChar char="•"/>
              <a:defRPr/>
            </a:pPr>
            <a:r>
              <a:rPr lang="cs-CZ" sz="3600" dirty="0">
                <a:latin typeface="Arial" charset="0"/>
              </a:rPr>
              <a:t>Doporučení zátěžové parametry pro rozvoj svalového objemu</a:t>
            </a:r>
          </a:p>
          <a:p>
            <a:pPr marL="742950" indent="-742950">
              <a:buFont typeface="Arial" panose="020B0604020202020204" pitchFamily="34" charset="0"/>
              <a:buChar char="•"/>
              <a:defRPr/>
            </a:pPr>
            <a:r>
              <a:rPr lang="cs-CZ" sz="3600" dirty="0">
                <a:latin typeface="Arial" charset="0"/>
              </a:rPr>
              <a:t>Co musím znát pro nastavení zátěže (hmotnosti) v silovém tréninku?</a:t>
            </a:r>
          </a:p>
          <a:p>
            <a:pPr>
              <a:defRPr/>
            </a:pPr>
            <a:endParaRPr lang="cs-CZ" sz="3600" dirty="0">
              <a:latin typeface="Arial" charset="0"/>
            </a:endParaRPr>
          </a:p>
          <a:p>
            <a:pPr>
              <a:defRPr/>
            </a:pPr>
            <a:endParaRPr lang="cs-CZ" sz="3600" dirty="0">
              <a:latin typeface="Arial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81AA6E-FE0A-46C4-B995-22886363F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Literatura</a:t>
            </a:r>
          </a:p>
        </p:txBody>
      </p:sp>
      <p:sp>
        <p:nvSpPr>
          <p:cNvPr id="31747" name="Obdélník 2">
            <a:extLst>
              <a:ext uri="{FF2B5EF4-FFF2-40B4-BE49-F238E27FC236}">
                <a16:creationId xmlns:a16="http://schemas.microsoft.com/office/drawing/2014/main" id="{D27714BB-0B1B-42CF-9CE3-DBE9D822D3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075" y="1557338"/>
            <a:ext cx="8213725" cy="564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buClrTx/>
              <a:buSzTx/>
              <a:buFont typeface="Garamond" panose="02020404030301010803" pitchFamily="18" charset="0"/>
              <a:buAutoNum type="arabicPeriod"/>
            </a:pPr>
            <a:r>
              <a:rPr lang="cs-CZ" altLang="cs-CZ" sz="1800">
                <a:latin typeface="Times New Roman" panose="02020603050405020304" pitchFamily="18" charset="0"/>
                <a:cs typeface="Times New Roman" panose="02020603050405020304" pitchFamily="18" charset="0"/>
              </a:rPr>
              <a:t>VĚSTNÍK MO. (2011). Služební tělesná výchova v rezortu Ministerstva obrany (NVMO č.12/2011). Praha: MO.</a:t>
            </a:r>
          </a:p>
          <a:p>
            <a:pPr>
              <a:lnSpc>
                <a:spcPct val="107000"/>
              </a:lnSpc>
              <a:spcBef>
                <a:spcPct val="0"/>
              </a:spcBef>
              <a:buClrTx/>
              <a:buSzTx/>
              <a:buFont typeface="Garamond" panose="02020404030301010803" pitchFamily="18" charset="0"/>
              <a:buAutoNum type="arabicPeriod"/>
            </a:pPr>
            <a:r>
              <a:rPr lang="cs-CZ" altLang="cs-CZ" sz="1800">
                <a:latin typeface="Arial" panose="020B0604020202020204" pitchFamily="34" charset="0"/>
                <a:cs typeface="Times New Roman" panose="02020603050405020304" pitchFamily="18" charset="0"/>
              </a:rPr>
              <a:t>FM 20-21. (1996) Physical Fitness Training . Washington: Depatment of the Army.</a:t>
            </a:r>
          </a:p>
          <a:p>
            <a:pPr>
              <a:lnSpc>
                <a:spcPct val="107000"/>
              </a:lnSpc>
              <a:spcBef>
                <a:spcPct val="0"/>
              </a:spcBef>
              <a:buClrTx/>
              <a:buSzTx/>
              <a:buFont typeface="Garamond" panose="02020404030301010803" pitchFamily="18" charset="0"/>
              <a:buAutoNum type="arabicPeriod"/>
            </a:pPr>
            <a:r>
              <a:rPr lang="cs-CZ" altLang="cs-CZ" sz="1800">
                <a:latin typeface="Arial" panose="020B0604020202020204" pitchFamily="34" charset="0"/>
                <a:cs typeface="Times New Roman" panose="02020603050405020304" pitchFamily="18" charset="0"/>
              </a:rPr>
              <a:t>Army Fitness Manual. (2005). Toronto. Canadian Froces Personnel Support Agency.</a:t>
            </a:r>
          </a:p>
          <a:p>
            <a:pPr>
              <a:lnSpc>
                <a:spcPct val="107000"/>
              </a:lnSpc>
              <a:spcBef>
                <a:spcPct val="0"/>
              </a:spcBef>
              <a:buClrTx/>
              <a:buSzTx/>
              <a:buFont typeface="Garamond" panose="02020404030301010803" pitchFamily="18" charset="0"/>
              <a:buAutoNum type="arabicPeriod"/>
            </a:pPr>
            <a:r>
              <a:rPr lang="cs-CZ" altLang="cs-CZ" sz="1800">
                <a:latin typeface="Arial" panose="020B0604020202020204" pitchFamily="34" charset="0"/>
                <a:cs typeface="Times New Roman" panose="02020603050405020304" pitchFamily="18" charset="0"/>
              </a:rPr>
              <a:t>Army Physical Readiness Training. (2010). Washington: Depatment of the Army.</a:t>
            </a:r>
          </a:p>
          <a:p>
            <a:pPr>
              <a:lnSpc>
                <a:spcPct val="107000"/>
              </a:lnSpc>
              <a:spcBef>
                <a:spcPct val="0"/>
              </a:spcBef>
              <a:buClrTx/>
              <a:buSzTx/>
              <a:buFont typeface="Garamond" panose="02020404030301010803" pitchFamily="18" charset="0"/>
              <a:buAutoNum type="arabicPeriod"/>
            </a:pPr>
            <a:r>
              <a:rPr lang="cs-CZ" altLang="cs-CZ" sz="1800">
                <a:latin typeface="Arial" panose="020B0604020202020204" pitchFamily="34" charset="0"/>
                <a:cs typeface="Times New Roman" panose="02020603050405020304" pitchFamily="18" charset="0"/>
              </a:rPr>
              <a:t>Boyle, M. (2010) Advances in Functional Training. Chichester: Lotus</a:t>
            </a:r>
          </a:p>
          <a:p>
            <a:pPr>
              <a:lnSpc>
                <a:spcPct val="107000"/>
              </a:lnSpc>
              <a:spcBef>
                <a:spcPct val="0"/>
              </a:spcBef>
              <a:buClrTx/>
              <a:buSzTx/>
              <a:buFont typeface="Garamond" panose="02020404030301010803" pitchFamily="18" charset="0"/>
              <a:buAutoNum type="arabicPeriod"/>
            </a:pPr>
            <a:r>
              <a:rPr lang="cs-CZ" altLang="cs-CZ" sz="1800">
                <a:latin typeface="Arial" panose="020B0604020202020204" pitchFamily="34" charset="0"/>
                <a:cs typeface="Times New Roman" panose="02020603050405020304" pitchFamily="18" charset="0"/>
              </a:rPr>
              <a:t>Petr, M., Šťastný, P. (2012). </a:t>
            </a:r>
            <a:r>
              <a:rPr lang="cs-CZ" altLang="cs-CZ" sz="1800" i="1">
                <a:latin typeface="Arial" panose="020B0604020202020204" pitchFamily="34" charset="0"/>
                <a:cs typeface="Times New Roman" panose="02020603050405020304" pitchFamily="18" charset="0"/>
              </a:rPr>
              <a:t>Funkční silový trénink</a:t>
            </a:r>
            <a:r>
              <a:rPr lang="cs-CZ" altLang="cs-CZ" sz="1800">
                <a:latin typeface="Arial" panose="020B0604020202020204" pitchFamily="34" charset="0"/>
                <a:cs typeface="Times New Roman" panose="02020603050405020304" pitchFamily="18" charset="0"/>
              </a:rPr>
              <a:t>. Univerzita Karlova. </a:t>
            </a:r>
          </a:p>
          <a:p>
            <a:pPr>
              <a:lnSpc>
                <a:spcPct val="107000"/>
              </a:lnSpc>
              <a:spcBef>
                <a:spcPct val="0"/>
              </a:spcBef>
              <a:buClrTx/>
              <a:buSzTx/>
              <a:buFont typeface="Garamond" panose="02020404030301010803" pitchFamily="18" charset="0"/>
              <a:buAutoNum type="arabicPeriod"/>
            </a:pPr>
            <a:r>
              <a:rPr lang="cs-CZ" altLang="cs-CZ" sz="1800">
                <a:latin typeface="Arial" panose="020B0604020202020204" pitchFamily="34" charset="0"/>
                <a:cs typeface="Times New Roman" panose="02020603050405020304" pitchFamily="18" charset="0"/>
              </a:rPr>
              <a:t>Stoppani, J. (2006). Velká kniha posilování. (přel. L. Soumar). Praha: Grada</a:t>
            </a:r>
          </a:p>
          <a:p>
            <a:pPr>
              <a:spcBef>
                <a:spcPct val="0"/>
              </a:spcBef>
              <a:buClrTx/>
              <a:buSzTx/>
              <a:buFont typeface="Garamond" panose="02020404030301010803" pitchFamily="18" charset="0"/>
              <a:buAutoNum type="arabicPeriod"/>
            </a:pPr>
            <a:r>
              <a:rPr lang="cs-CZ" altLang="cs-CZ" sz="1800">
                <a:latin typeface="Arial" panose="020B0604020202020204" pitchFamily="34" charset="0"/>
                <a:cs typeface="Times New Roman" panose="02020603050405020304" pitchFamily="18" charset="0"/>
              </a:rPr>
              <a:t>Dovalil, J. a kol. (2002). </a:t>
            </a:r>
            <a:r>
              <a:rPr lang="cs-CZ" altLang="cs-CZ" sz="1800" i="1">
                <a:latin typeface="Arial" panose="020B0604020202020204" pitchFamily="34" charset="0"/>
                <a:cs typeface="Times New Roman" panose="02020603050405020304" pitchFamily="18" charset="0"/>
              </a:rPr>
              <a:t>Výkon a trénink ve sportu</a:t>
            </a:r>
            <a:r>
              <a:rPr lang="cs-CZ" altLang="cs-CZ" sz="1800">
                <a:latin typeface="Arial" panose="020B0604020202020204" pitchFamily="34" charset="0"/>
                <a:cs typeface="Times New Roman" panose="02020603050405020304" pitchFamily="18" charset="0"/>
              </a:rPr>
              <a:t>.</a:t>
            </a:r>
            <a:r>
              <a:rPr lang="cs-CZ" altLang="cs-CZ" sz="1800" i="1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cs-CZ" altLang="cs-CZ" sz="1800">
                <a:latin typeface="Arial" panose="020B0604020202020204" pitchFamily="34" charset="0"/>
                <a:cs typeface="Times New Roman" panose="02020603050405020304" pitchFamily="18" charset="0"/>
              </a:rPr>
              <a:t>(1. vyd.). Praha: Olympia. </a:t>
            </a:r>
          </a:p>
          <a:p>
            <a:pPr>
              <a:spcBef>
                <a:spcPct val="0"/>
              </a:spcBef>
              <a:buClrTx/>
              <a:buSzTx/>
              <a:buFont typeface="Garamond" panose="02020404030301010803" pitchFamily="18" charset="0"/>
              <a:buAutoNum type="arabicPeriod"/>
            </a:pPr>
            <a:r>
              <a:rPr lang="cs-CZ" altLang="cs-CZ" sz="1800">
                <a:latin typeface="Arial" panose="020B0604020202020204" pitchFamily="34" charset="0"/>
                <a:cs typeface="Times New Roman" panose="02020603050405020304" pitchFamily="18" charset="0"/>
              </a:rPr>
              <a:t>Dovalil, J. (2005). </a:t>
            </a:r>
            <a:r>
              <a:rPr lang="cs-CZ" altLang="cs-CZ" sz="1800" i="1">
                <a:latin typeface="Arial" panose="020B0604020202020204" pitchFamily="34" charset="0"/>
                <a:cs typeface="Times New Roman" panose="02020603050405020304" pitchFamily="18" charset="0"/>
              </a:rPr>
              <a:t>Výkon a trénink ve sportu</a:t>
            </a:r>
            <a:r>
              <a:rPr lang="cs-CZ" altLang="cs-CZ" sz="1800">
                <a:latin typeface="Arial" panose="020B0604020202020204" pitchFamily="34" charset="0"/>
                <a:cs typeface="Times New Roman" panose="02020603050405020304" pitchFamily="18" charset="0"/>
              </a:rPr>
              <a:t>.</a:t>
            </a:r>
            <a:r>
              <a:rPr lang="cs-CZ" altLang="cs-CZ" sz="1800" i="1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cs-CZ" altLang="cs-CZ" sz="1800">
                <a:latin typeface="Arial" panose="020B0604020202020204" pitchFamily="34" charset="0"/>
                <a:cs typeface="Times New Roman" panose="02020603050405020304" pitchFamily="18" charset="0"/>
              </a:rPr>
              <a:t>(2. vyd.). Praha: Olympia.</a:t>
            </a:r>
          </a:p>
          <a:p>
            <a:pPr>
              <a:spcBef>
                <a:spcPct val="0"/>
              </a:spcBef>
              <a:buClrTx/>
              <a:buSzTx/>
              <a:buFont typeface="Garamond" panose="02020404030301010803" pitchFamily="18" charset="0"/>
              <a:buAutoNum type="arabicPeriod"/>
            </a:pPr>
            <a:endParaRPr lang="cs-CZ" altLang="cs-CZ" sz="180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buClrTx/>
              <a:buSzTx/>
              <a:buFont typeface="Garamond" panose="02020404030301010803" pitchFamily="18" charset="0"/>
              <a:buAutoNum type="arabicPeriod"/>
            </a:pPr>
            <a:endParaRPr lang="cs-CZ" altLang="cs-CZ" sz="180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buClrTx/>
              <a:buSzTx/>
              <a:buFont typeface="Garamond" panose="02020404030301010803" pitchFamily="18" charset="0"/>
              <a:buAutoNum type="arabicPeriod"/>
            </a:pPr>
            <a:endParaRPr lang="cs-CZ" altLang="cs-CZ" sz="180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buClrTx/>
              <a:buSzTx/>
              <a:buFont typeface="Garamond" panose="02020404030301010803" pitchFamily="18" charset="0"/>
              <a:buAutoNum type="arabicPeriod"/>
            </a:pPr>
            <a:endParaRPr lang="cs-CZ" altLang="cs-CZ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buClrTx/>
              <a:buSzTx/>
              <a:buFont typeface="Garamond" panose="02020404030301010803" pitchFamily="18" charset="0"/>
              <a:buAutoNum type="arabicPeriod"/>
            </a:pPr>
            <a:endParaRPr lang="cs-CZ" altLang="cs-CZ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>
            <a:extLst>
              <a:ext uri="{FF2B5EF4-FFF2-40B4-BE49-F238E27FC236}">
                <a16:creationId xmlns:a16="http://schemas.microsoft.com/office/drawing/2014/main" id="{4EC25E61-AD41-4085-B966-24F7E4E833C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643063" y="214313"/>
            <a:ext cx="6384925" cy="914400"/>
          </a:xfrm>
        </p:spPr>
        <p:txBody>
          <a:bodyPr anchor="t">
            <a:noAutofit/>
          </a:bodyPr>
          <a:lstStyle/>
          <a:p>
            <a:pPr eaLnBrk="1" hangingPunct="1">
              <a:defRPr/>
            </a:pPr>
            <a:r>
              <a:rPr lang="cs-CZ" dirty="0"/>
              <a:t>Fyzická příprava vojsk IV</a:t>
            </a:r>
            <a:endParaRPr lang="cs-CZ" dirty="0">
              <a:latin typeface="Arial Black" pitchFamily="34" charset="0"/>
            </a:endParaRPr>
          </a:p>
        </p:txBody>
      </p:sp>
      <p:sp>
        <p:nvSpPr>
          <p:cNvPr id="14339" name="TextBox 1">
            <a:extLst>
              <a:ext uri="{FF2B5EF4-FFF2-40B4-BE49-F238E27FC236}">
                <a16:creationId xmlns:a16="http://schemas.microsoft.com/office/drawing/2014/main" id="{EDF9C4E3-F6A4-49F8-B373-15A82FCB80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373188"/>
            <a:ext cx="878522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>
                <a:solidFill>
                  <a:srgbClr val="FFC000"/>
                </a:solidFill>
                <a:latin typeface="Arial" panose="020B0604020202020204" pitchFamily="34" charset="0"/>
              </a:rPr>
              <a:t>Cíle: </a:t>
            </a:r>
            <a:r>
              <a:rPr lang="cs-CZ" altLang="cs-CZ" sz="2400">
                <a:latin typeface="Arial" panose="020B0604020202020204" pitchFamily="34" charset="0"/>
              </a:rPr>
              <a:t>diagnostika specifické pohybové přípravy, fyziologie svalu, motorická jednotka, zátěžové parametry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cs-CZ" altLang="cs-CZ" sz="2400" dirty="0">
                <a:solidFill>
                  <a:srgbClr val="FFC000"/>
                </a:solidFill>
                <a:latin typeface="Arial"/>
                <a:cs typeface="Arial"/>
              </a:rPr>
              <a:t>Průběh: </a:t>
            </a:r>
            <a:r>
              <a:rPr lang="cs-CZ" altLang="cs-CZ" sz="2400" dirty="0">
                <a:latin typeface="Arial"/>
                <a:cs typeface="Arial"/>
              </a:rPr>
              <a:t>zopakování cíle fyzické přípravy v armádě, popis </a:t>
            </a:r>
            <a:r>
              <a:rPr lang="cs-CZ" altLang="cs-CZ" sz="2400">
                <a:latin typeface="Arial"/>
                <a:cs typeface="Arial"/>
              </a:rPr>
              <a:t>specifického pohybového výkonu, typy svalových vláken, motorická </a:t>
            </a:r>
            <a:r>
              <a:rPr lang="cs-CZ" altLang="cs-CZ" sz="2400" dirty="0">
                <a:latin typeface="Arial"/>
                <a:cs typeface="Arial"/>
              </a:rPr>
              <a:t>jednotka, mechanika silové přípravy, FITT faktory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>
                <a:solidFill>
                  <a:srgbClr val="FFC000"/>
                </a:solidFill>
                <a:latin typeface="Arial" panose="020B0604020202020204" pitchFamily="34" charset="0"/>
              </a:rPr>
              <a:t>Přezkoušení: </a:t>
            </a:r>
            <a:r>
              <a:rPr lang="cs-CZ" altLang="cs-CZ" sz="2400">
                <a:latin typeface="Arial" panose="020B0604020202020204" pitchFamily="34" charset="0"/>
              </a:rPr>
              <a:t>otázky směřující na fáze rozboru pohybu, trénink síly, zátěžové parametry silového tréninku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>
            <a:extLst>
              <a:ext uri="{FF2B5EF4-FFF2-40B4-BE49-F238E27FC236}">
                <a16:creationId xmlns:a16="http://schemas.microsoft.com/office/drawing/2014/main" id="{0EBC3023-6E25-4ADF-B651-880893BDAF2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11188" y="260350"/>
            <a:ext cx="7772400" cy="914400"/>
          </a:xfrm>
        </p:spPr>
        <p:txBody>
          <a:bodyPr anchor="t">
            <a:noAutofit/>
          </a:bodyPr>
          <a:lstStyle/>
          <a:p>
            <a:pPr eaLnBrk="1" hangingPunct="1">
              <a:defRPr/>
            </a:pPr>
            <a:r>
              <a:rPr lang="cs-CZ">
                <a:latin typeface="Arial Black" pitchFamily="34" charset="0"/>
              </a:rPr>
              <a:t>Cíl fyzické přípravy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14F70953-BC10-4702-9C46-DCA282ABE897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714375" y="1716088"/>
            <a:ext cx="7693025" cy="4064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/>
              <a:t>The goal of the Army Physical Fitness Training Program is to develop Soldiers who are physically capable and ready to perform their duty assignments or combat roles.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>
            <a:extLst>
              <a:ext uri="{FF2B5EF4-FFF2-40B4-BE49-F238E27FC236}">
                <a16:creationId xmlns:a16="http://schemas.microsoft.com/office/drawing/2014/main" id="{FE64485F-8D74-4297-B597-3CABB3F682A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11188" y="287338"/>
            <a:ext cx="8064500" cy="865187"/>
          </a:xfrm>
        </p:spPr>
        <p:txBody>
          <a:bodyPr anchor="t">
            <a:noAutofit/>
          </a:bodyPr>
          <a:lstStyle/>
          <a:p>
            <a:pPr eaLnBrk="1" hangingPunct="1">
              <a:defRPr/>
            </a:pPr>
            <a:r>
              <a:rPr lang="cs-CZ" sz="3600" dirty="0"/>
              <a:t>Fyzické požadavky pro specifické úkoly</a:t>
            </a:r>
          </a:p>
        </p:txBody>
      </p:sp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2029F67C-E6B7-4BFF-8909-7E1CD615CC2C}"/>
              </a:ext>
            </a:extLst>
          </p:cNvPr>
          <p:cNvGraphicFramePr>
            <a:graphicFrameLocks noGrp="1"/>
          </p:cNvGraphicFramePr>
          <p:nvPr/>
        </p:nvGraphicFramePr>
        <p:xfrm>
          <a:off x="755650" y="1196975"/>
          <a:ext cx="7777163" cy="5254625"/>
        </p:xfrm>
        <a:graphic>
          <a:graphicData uri="http://schemas.openxmlformats.org/drawingml/2006/table">
            <a:tbl>
              <a:tblPr/>
              <a:tblGrid>
                <a:gridCol w="1766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2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57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4213"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                                        </a:t>
                      </a:r>
                      <a:endParaRPr kumimoji="0" lang="cs-CZ" altLang="cs-CZ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                                         </a:t>
                      </a:r>
                      <a:r>
                        <a:rPr kumimoji="0" lang="cs-CZ" alt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Fyzické úkoly                     Fyzické požadavky</a:t>
                      </a:r>
                      <a:endParaRPr kumimoji="0" lang="cs-CZ" alt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041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Úkoly v malé jednotce</a:t>
                      </a:r>
                      <a:endParaRPr kumimoji="0" lang="cs-CZ" altLang="cs-CZ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Sprint s vybavením</a:t>
                      </a:r>
                      <a:endParaRPr kumimoji="0" lang="cs-CZ" altLang="cs-CZ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Lezení a slaňování</a:t>
                      </a:r>
                      <a:endParaRPr kumimoji="0" lang="cs-CZ" altLang="cs-CZ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Přenášení zátěže</a:t>
                      </a:r>
                      <a:endParaRPr kumimoji="0" lang="cs-CZ" altLang="cs-CZ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Přesuny na dlouhé vzdálenosti</a:t>
                      </a:r>
                      <a:endParaRPr kumimoji="0" lang="cs-CZ" altLang="cs-CZ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Nesení raněného</a:t>
                      </a:r>
                      <a:endParaRPr kumimoji="0" lang="cs-CZ" altLang="cs-CZ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Nohy - odolnost</a:t>
                      </a:r>
                      <a:endParaRPr kumimoji="0" lang="cs-CZ" alt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Arial" pitchFamily="34" charset="0"/>
                        </a:rPr>
                        <a:t>Ramena a paže - síla/odolnost</a:t>
                      </a:r>
                      <a:r>
                        <a:rPr kumimoji="0" lang="cs-CZ" alt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Záda (horní část) - síla/odolnost </a:t>
                      </a:r>
                      <a:endParaRPr kumimoji="0" lang="cs-CZ" alt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Síla úchopu</a:t>
                      </a:r>
                      <a:endParaRPr kumimoji="0" lang="cs-CZ" alt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303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Pouliční boj</a:t>
                      </a:r>
                      <a:endParaRPr kumimoji="0" lang="cs-CZ" altLang="cs-CZ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</a:pPr>
                      <a:endParaRPr kumimoji="0" lang="cs-CZ" altLang="cs-CZ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Nesení těla na ramenou</a:t>
                      </a:r>
                      <a:endParaRPr kumimoji="0" lang="cs-CZ" altLang="cs-CZ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Lezení do budov</a:t>
                      </a:r>
                      <a:endParaRPr kumimoji="0" lang="cs-CZ" altLang="cs-CZ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Běh a sprint s výbavou</a:t>
                      </a:r>
                      <a:endParaRPr kumimoji="0" lang="cs-CZ" altLang="cs-CZ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Pohyb po schodišti</a:t>
                      </a:r>
                      <a:endParaRPr kumimoji="0" lang="cs-CZ" altLang="cs-CZ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Arial" pitchFamily="34" charset="0"/>
                        </a:rPr>
                        <a:t>Ramena a paže - síla/odolnost</a:t>
                      </a: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Nohy - síla/odolnost</a:t>
                      </a:r>
                      <a:endParaRPr kumimoji="0" lang="cs-CZ" altLang="cs-CZ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Síla úchopu</a:t>
                      </a:r>
                      <a:endParaRPr kumimoji="0" lang="cs-CZ" altLang="cs-CZ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969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Boj v zimních podmínkách</a:t>
                      </a:r>
                      <a:endParaRPr kumimoji="0" lang="cs-CZ" altLang="cs-CZ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</a:pPr>
                      <a:endParaRPr kumimoji="0" lang="cs-CZ" altLang="cs-CZ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Chůze ve sněhu s vybavením</a:t>
                      </a:r>
                      <a:endParaRPr kumimoji="0" lang="cs-CZ" altLang="cs-CZ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Lyžování s vybavením</a:t>
                      </a:r>
                      <a:endParaRPr kumimoji="0" lang="cs-CZ" altLang="cs-CZ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Záda (horní část) - síla/odolnost </a:t>
                      </a:r>
                      <a:endParaRPr kumimoji="0" lang="cs-CZ" altLang="cs-CZ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Nohy - síla/odolnost</a:t>
                      </a:r>
                      <a:endParaRPr kumimoji="0" lang="cs-CZ" altLang="cs-CZ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Arial" pitchFamily="34" charset="0"/>
                        </a:rPr>
                        <a:t>Ramena a paže - síla/odolnost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Arial" pitchFamily="34" charset="0"/>
                        </a:rPr>
                        <a:t>Síla úchopu</a:t>
                      </a:r>
                      <a:endParaRPr kumimoji="0" lang="cs-CZ" altLang="cs-CZ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inherit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3E9F6-2982-4B5F-82F0-2E7953D08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Zásady silového tréninku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ABEC74-8137-4508-9A98-516CF2267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268413"/>
            <a:ext cx="8229600" cy="4525962"/>
          </a:xfrm>
        </p:spPr>
        <p:txBody>
          <a:bodyPr/>
          <a:lstStyle/>
          <a:p>
            <a:pPr>
              <a:defRPr/>
            </a:pPr>
            <a:r>
              <a:rPr lang="cs-CZ"/>
              <a:t>Plán v průběhu celého roku - makrocyklus</a:t>
            </a:r>
            <a:endParaRPr lang="cs-CZ" dirty="0"/>
          </a:p>
          <a:p>
            <a:pPr>
              <a:defRPr/>
            </a:pPr>
            <a:r>
              <a:rPr lang="cs-CZ" dirty="0"/>
              <a:t>Dodržování mezocyklů, specifičnosti ale i variability včetně dostatečného odpočinku</a:t>
            </a:r>
          </a:p>
          <a:p>
            <a:pPr>
              <a:defRPr/>
            </a:pPr>
            <a:r>
              <a:rPr lang="cs-CZ" dirty="0"/>
              <a:t>Požadované změny minimálně 6 týdnů</a:t>
            </a:r>
          </a:p>
          <a:p>
            <a:pPr>
              <a:defRPr/>
            </a:pPr>
            <a:r>
              <a:rPr lang="cs-CZ" dirty="0"/>
              <a:t>Rozložení 50 % dolní končetiny, 30 % trup, 20 % horní končetiny</a:t>
            </a:r>
          </a:p>
          <a:p>
            <a:pPr>
              <a:defRPr/>
            </a:pPr>
            <a:r>
              <a:rPr lang="cs-CZ" dirty="0"/>
              <a:t>Zařazovat i cvičení s vlastním tělem (skoky, sprinty, plyometrická cvičení</a:t>
            </a:r>
          </a:p>
          <a:p>
            <a:pPr>
              <a:defRPr/>
            </a:pPr>
            <a:r>
              <a:rPr lang="cs-CZ" dirty="0"/>
              <a:t>Pracovat na zvýšení vnitrosvalové a mezisvalové koordinace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FDA733C-776C-4B75-89A0-2DC8CC30F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3813" y="-7938"/>
            <a:ext cx="8229601" cy="1143001"/>
          </a:xfrm>
        </p:spPr>
        <p:txBody>
          <a:bodyPr/>
          <a:lstStyle/>
          <a:p>
            <a:pPr>
              <a:defRPr/>
            </a:pPr>
            <a:r>
              <a:rPr lang="cs-CZ" sz="4000" kern="1200" cap="all" dirty="0">
                <a:solidFill>
                  <a:schemeClr val="tx1"/>
                </a:solidFill>
              </a:rPr>
              <a:t>Rozdělení svalů</a:t>
            </a:r>
            <a:endParaRPr lang="cs-CZ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08D66A7-FB1E-4989-BEE6-244205E72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95400"/>
            <a:ext cx="8001000" cy="4830763"/>
          </a:xfrm>
        </p:spPr>
        <p:txBody>
          <a:bodyPr/>
          <a:lstStyle/>
          <a:p>
            <a:pPr>
              <a:defRPr/>
            </a:pPr>
            <a:r>
              <a:rPr lang="cs-CZ" dirty="0"/>
              <a:t>Hladké (autonomní svalstvo)</a:t>
            </a:r>
          </a:p>
          <a:p>
            <a:pPr>
              <a:defRPr/>
            </a:pPr>
            <a:r>
              <a:rPr lang="cs-CZ" dirty="0"/>
              <a:t>Srdeční </a:t>
            </a:r>
          </a:p>
          <a:p>
            <a:pPr>
              <a:defRPr/>
            </a:pPr>
            <a:r>
              <a:rPr lang="cs-CZ" dirty="0"/>
              <a:t>Kosterní (příčně pruhované - ovládáme)</a:t>
            </a:r>
          </a:p>
          <a:p>
            <a:pPr>
              <a:defRPr/>
            </a:pPr>
            <a:endParaRPr lang="cs-CZ" dirty="0"/>
          </a:p>
        </p:txBody>
      </p:sp>
      <p:pic>
        <p:nvPicPr>
          <p:cNvPr id="18436" name="Picture 1" descr="C:\Users\Vagner\Desktop\sval.jpg">
            <a:extLst>
              <a:ext uri="{FF2B5EF4-FFF2-40B4-BE49-F238E27FC236}">
                <a16:creationId xmlns:a16="http://schemas.microsoft.com/office/drawing/2014/main" id="{AE6B21DE-F8B3-4A8A-9555-53DB379E8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213100"/>
            <a:ext cx="7991475" cy="335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ADDBB910-04AA-4BF8-88D2-EC8D74D53AD9}"/>
              </a:ext>
            </a:extLst>
          </p:cNvPr>
          <p:cNvGraphicFramePr>
            <a:graphicFrameLocks noGrp="1"/>
          </p:cNvGraphicFramePr>
          <p:nvPr/>
        </p:nvGraphicFramePr>
        <p:xfrm>
          <a:off x="5003800" y="4808538"/>
          <a:ext cx="3959225" cy="2049612"/>
        </p:xfrm>
        <a:graphic>
          <a:graphicData uri="http://schemas.openxmlformats.org/drawingml/2006/table">
            <a:tbl>
              <a:tblPr/>
              <a:tblGrid>
                <a:gridCol w="17276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15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0463">
                <a:tc>
                  <a:txBody>
                    <a:bodyPr/>
                    <a:lstStyle/>
                    <a:p>
                      <a:r>
                        <a:rPr lang="cs-CZ" sz="1400" dirty="0">
                          <a:solidFill>
                            <a:schemeClr val="bg2"/>
                          </a:solidFill>
                        </a:rPr>
                        <a:t>1 Sval</a:t>
                      </a:r>
                    </a:p>
                  </a:txBody>
                  <a:tcPr marL="28566" marR="28566" marT="28561" marB="28561" anchor="ctr">
                    <a:lnL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>
                          <a:solidFill>
                            <a:schemeClr val="bg2"/>
                          </a:solidFill>
                        </a:rPr>
                        <a:t>7 Aktin</a:t>
                      </a:r>
                    </a:p>
                  </a:txBody>
                  <a:tcPr marL="28566" marR="28566" marT="28561" marB="28561" anchor="ctr">
                    <a:lnL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3804">
                <a:tc>
                  <a:txBody>
                    <a:bodyPr/>
                    <a:lstStyle/>
                    <a:p>
                      <a:r>
                        <a:rPr lang="cs-CZ" sz="1400" dirty="0">
                          <a:solidFill>
                            <a:schemeClr val="bg2"/>
                          </a:solidFill>
                        </a:rPr>
                        <a:t>2 Svazky svalových vláken</a:t>
                      </a:r>
                    </a:p>
                  </a:txBody>
                  <a:tcPr marL="28566" marR="28566" marT="28561" marB="28561" anchor="ctr">
                    <a:lnL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solidFill>
                            <a:schemeClr val="bg2"/>
                          </a:solidFill>
                        </a:rPr>
                        <a:t>8 Tropomyosin</a:t>
                      </a:r>
                    </a:p>
                  </a:txBody>
                  <a:tcPr marL="28566" marR="28566" marT="28561" marB="28561" anchor="ctr">
                    <a:lnL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0463">
                <a:tc>
                  <a:txBody>
                    <a:bodyPr/>
                    <a:lstStyle/>
                    <a:p>
                      <a:r>
                        <a:rPr lang="cs-CZ" sz="1400">
                          <a:solidFill>
                            <a:schemeClr val="bg2"/>
                          </a:solidFill>
                        </a:rPr>
                        <a:t>3 Krevní cévy</a:t>
                      </a:r>
                    </a:p>
                  </a:txBody>
                  <a:tcPr marL="28566" marR="28566" marT="28561" marB="28561" anchor="ctr">
                    <a:lnL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solidFill>
                            <a:schemeClr val="bg2"/>
                          </a:solidFill>
                        </a:rPr>
                        <a:t>9 Tenké </a:t>
                      </a:r>
                      <a:r>
                        <a:rPr lang="cs-CZ" sz="1400" dirty="0" err="1">
                          <a:solidFill>
                            <a:schemeClr val="bg2"/>
                          </a:solidFill>
                        </a:rPr>
                        <a:t>myofilamentum</a:t>
                      </a:r>
                      <a:endParaRPr lang="cs-CZ" sz="1400" dirty="0">
                        <a:solidFill>
                          <a:schemeClr val="bg2"/>
                        </a:solidFill>
                      </a:endParaRPr>
                    </a:p>
                  </a:txBody>
                  <a:tcPr marL="28566" marR="28566" marT="28561" marB="28561" anchor="ctr">
                    <a:lnL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0463">
                <a:tc>
                  <a:txBody>
                    <a:bodyPr/>
                    <a:lstStyle/>
                    <a:p>
                      <a:r>
                        <a:rPr lang="cs-CZ" sz="1400">
                          <a:solidFill>
                            <a:schemeClr val="bg2"/>
                          </a:solidFill>
                        </a:rPr>
                        <a:t>4 Jádro svalové buňky</a:t>
                      </a:r>
                    </a:p>
                  </a:txBody>
                  <a:tcPr marL="28566" marR="28566" marT="28561" marB="28561" anchor="ctr">
                    <a:lnL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solidFill>
                            <a:schemeClr val="bg2"/>
                          </a:solidFill>
                        </a:rPr>
                        <a:t>10 Tlusté myofilamentum</a:t>
                      </a:r>
                    </a:p>
                  </a:txBody>
                  <a:tcPr marL="28566" marR="28566" marT="28561" marB="28561" anchor="ctr">
                    <a:lnL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0463">
                <a:tc>
                  <a:txBody>
                    <a:bodyPr/>
                    <a:lstStyle/>
                    <a:p>
                      <a:r>
                        <a:rPr lang="cs-CZ" sz="1400">
                          <a:solidFill>
                            <a:schemeClr val="bg2"/>
                          </a:solidFill>
                        </a:rPr>
                        <a:t>5 Myofibrila</a:t>
                      </a:r>
                    </a:p>
                  </a:txBody>
                  <a:tcPr marL="28566" marR="28566" marT="28561" marB="28561" anchor="ctr">
                    <a:lnL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solidFill>
                            <a:schemeClr val="bg2"/>
                          </a:solidFill>
                        </a:rPr>
                        <a:t>11 "Krček" molekuly </a:t>
                      </a:r>
                      <a:r>
                        <a:rPr lang="cs-CZ" sz="1400" dirty="0" err="1">
                          <a:solidFill>
                            <a:schemeClr val="bg2"/>
                          </a:solidFill>
                        </a:rPr>
                        <a:t>myosinu</a:t>
                      </a:r>
                      <a:endParaRPr lang="cs-CZ" sz="1400" dirty="0">
                        <a:solidFill>
                          <a:schemeClr val="bg2"/>
                        </a:solidFill>
                      </a:endParaRPr>
                    </a:p>
                  </a:txBody>
                  <a:tcPr marL="28566" marR="28566" marT="28561" marB="28561" anchor="ctr">
                    <a:lnL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3804">
                <a:tc>
                  <a:txBody>
                    <a:bodyPr/>
                    <a:lstStyle/>
                    <a:p>
                      <a:r>
                        <a:rPr lang="cs-CZ" sz="1400">
                          <a:solidFill>
                            <a:schemeClr val="bg2"/>
                          </a:solidFill>
                        </a:rPr>
                        <a:t>6 Svalové vlákno</a:t>
                      </a:r>
                    </a:p>
                  </a:txBody>
                  <a:tcPr marL="28566" marR="28566" marT="28561" marB="28561" anchor="ctr">
                    <a:lnL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solidFill>
                            <a:schemeClr val="bg2"/>
                          </a:solidFill>
                        </a:rPr>
                        <a:t>12 "Hlavička" molekuly </a:t>
                      </a:r>
                      <a:r>
                        <a:rPr lang="cs-CZ" sz="1400" dirty="0" err="1">
                          <a:solidFill>
                            <a:schemeClr val="bg2"/>
                          </a:solidFill>
                        </a:rPr>
                        <a:t>myosinu</a:t>
                      </a:r>
                      <a:endParaRPr lang="cs-CZ" sz="1400" dirty="0">
                        <a:solidFill>
                          <a:schemeClr val="bg2"/>
                        </a:solidFill>
                      </a:endParaRPr>
                    </a:p>
                  </a:txBody>
                  <a:tcPr marL="28566" marR="28566" marT="28561" marB="28561" anchor="ctr">
                    <a:lnL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4A793D-A7DD-4435-A074-B04C0EAAC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/>
              <a:t>Typy svalových vláken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DEB9A07-E3EF-4BAE-8272-584443C01E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435975" cy="4525963"/>
          </a:xfrm>
        </p:spPr>
        <p:txBody>
          <a:bodyPr/>
          <a:lstStyle/>
          <a:p>
            <a:pPr lvl="4" eaLnBrk="1" hangingPunct="1">
              <a:buFont typeface="Wingdings" panose="05000000000000000000" pitchFamily="2" charset="2"/>
              <a:buNone/>
              <a:defRPr/>
            </a:pPr>
            <a:r>
              <a:rPr lang="cs-CZ" sz="1200" b="1" dirty="0">
                <a:latin typeface="Arial" pitchFamily="34" charset="0"/>
              </a:rPr>
              <a:t>			</a:t>
            </a:r>
            <a:r>
              <a:rPr lang="cs-CZ" sz="2400" b="1" dirty="0" err="1">
                <a:latin typeface="Arial" pitchFamily="34" charset="0"/>
              </a:rPr>
              <a:t>Slow</a:t>
            </a:r>
            <a:r>
              <a:rPr lang="cs-CZ" sz="2400" b="1" dirty="0">
                <a:latin typeface="Arial" pitchFamily="34" charset="0"/>
              </a:rPr>
              <a:t>	Type II a	       Type II b</a:t>
            </a:r>
            <a:endParaRPr lang="cs-CZ" sz="1200" dirty="0">
              <a:latin typeface="Arial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sz="2400" b="1" dirty="0">
                <a:latin typeface="Arial" pitchFamily="34" charset="0"/>
              </a:rPr>
              <a:t>	</a:t>
            </a:r>
            <a:endParaRPr lang="cs-CZ" sz="2400" dirty="0">
              <a:latin typeface="Arial" pitchFamily="34" charset="0"/>
            </a:endParaRPr>
          </a:p>
          <a:p>
            <a:pPr eaLnBrk="1" hangingPunct="1">
              <a:defRPr/>
            </a:pPr>
            <a:r>
              <a:rPr lang="cs-CZ" sz="2400" b="1" dirty="0">
                <a:latin typeface="Arial" pitchFamily="34" charset="0"/>
              </a:rPr>
              <a:t>Aerobic </a:t>
            </a:r>
            <a:r>
              <a:rPr lang="cs-CZ" sz="2400" b="1" dirty="0" err="1">
                <a:latin typeface="Arial" pitchFamily="34" charset="0"/>
              </a:rPr>
              <a:t>Capacity</a:t>
            </a:r>
            <a:r>
              <a:rPr lang="cs-CZ" sz="2400" b="1" dirty="0">
                <a:latin typeface="Arial" pitchFamily="34" charset="0"/>
              </a:rPr>
              <a:t>   	</a:t>
            </a:r>
            <a:r>
              <a:rPr lang="cs-CZ" sz="2400" b="1" dirty="0" err="1">
                <a:latin typeface="Arial" pitchFamily="34" charset="0"/>
              </a:rPr>
              <a:t>High</a:t>
            </a:r>
            <a:r>
              <a:rPr lang="cs-CZ" sz="2400" b="1" dirty="0">
                <a:latin typeface="Arial" pitchFamily="34" charset="0"/>
              </a:rPr>
              <a:t> 	</a:t>
            </a:r>
            <a:r>
              <a:rPr lang="cs-CZ" sz="2400" b="1" dirty="0" err="1">
                <a:latin typeface="Arial" pitchFamily="34" charset="0"/>
              </a:rPr>
              <a:t>Moderate</a:t>
            </a:r>
            <a:r>
              <a:rPr lang="cs-CZ" sz="2400" b="1" dirty="0">
                <a:latin typeface="Arial" pitchFamily="34" charset="0"/>
              </a:rPr>
              <a:t>/</a:t>
            </a:r>
            <a:r>
              <a:rPr lang="cs-CZ" sz="2400" b="1" dirty="0" err="1">
                <a:latin typeface="Arial" pitchFamily="34" charset="0"/>
              </a:rPr>
              <a:t>High</a:t>
            </a:r>
            <a:r>
              <a:rPr lang="cs-CZ" sz="2400" b="1" dirty="0">
                <a:latin typeface="Arial" pitchFamily="34" charset="0"/>
              </a:rPr>
              <a:t> 	</a:t>
            </a:r>
            <a:r>
              <a:rPr lang="cs-CZ" sz="2400" b="1" dirty="0" err="1">
                <a:latin typeface="Arial" pitchFamily="34" charset="0"/>
              </a:rPr>
              <a:t>Low</a:t>
            </a:r>
            <a:endParaRPr lang="cs-CZ" sz="2400" dirty="0">
              <a:latin typeface="Arial" pitchFamily="34" charset="0"/>
            </a:endParaRPr>
          </a:p>
          <a:p>
            <a:pPr eaLnBrk="1" hangingPunct="1">
              <a:defRPr/>
            </a:pPr>
            <a:r>
              <a:rPr lang="cs-CZ" sz="2400" b="1" dirty="0" err="1">
                <a:latin typeface="Arial" pitchFamily="34" charset="0"/>
              </a:rPr>
              <a:t>Anaerobic</a:t>
            </a:r>
            <a:r>
              <a:rPr lang="cs-CZ" sz="2400" b="1" dirty="0">
                <a:latin typeface="Arial" pitchFamily="34" charset="0"/>
              </a:rPr>
              <a:t> </a:t>
            </a:r>
            <a:r>
              <a:rPr lang="cs-CZ" sz="2400" b="1" dirty="0" err="1">
                <a:latin typeface="Arial" pitchFamily="34" charset="0"/>
              </a:rPr>
              <a:t>Capacity</a:t>
            </a:r>
            <a:r>
              <a:rPr lang="cs-CZ" sz="2400" b="1" dirty="0">
                <a:latin typeface="Arial" pitchFamily="34" charset="0"/>
              </a:rPr>
              <a:t> 	</a:t>
            </a:r>
            <a:r>
              <a:rPr lang="cs-CZ" sz="2400" b="1" dirty="0" err="1">
                <a:latin typeface="Arial" pitchFamily="34" charset="0"/>
              </a:rPr>
              <a:t>Low</a:t>
            </a:r>
            <a:r>
              <a:rPr lang="cs-CZ" sz="2400" b="1" dirty="0">
                <a:latin typeface="Arial" pitchFamily="34" charset="0"/>
              </a:rPr>
              <a:t> 	</a:t>
            </a:r>
            <a:r>
              <a:rPr lang="cs-CZ" sz="2400" b="1" dirty="0" err="1">
                <a:latin typeface="Arial" pitchFamily="34" charset="0"/>
              </a:rPr>
              <a:t>High</a:t>
            </a:r>
            <a:r>
              <a:rPr lang="cs-CZ" sz="2400" b="1" dirty="0">
                <a:latin typeface="Arial" pitchFamily="34" charset="0"/>
              </a:rPr>
              <a:t> 			</a:t>
            </a:r>
            <a:r>
              <a:rPr lang="cs-CZ" sz="2400" b="1" dirty="0" err="1">
                <a:latin typeface="Arial" pitchFamily="34" charset="0"/>
              </a:rPr>
              <a:t>High</a:t>
            </a:r>
            <a:endParaRPr lang="cs-CZ" sz="2400" dirty="0">
              <a:latin typeface="Arial" pitchFamily="34" charset="0"/>
            </a:endParaRPr>
          </a:p>
          <a:p>
            <a:pPr eaLnBrk="1" hangingPunct="1">
              <a:defRPr/>
            </a:pPr>
            <a:r>
              <a:rPr lang="cs-CZ" sz="2400" b="1" dirty="0" err="1">
                <a:latin typeface="Arial" pitchFamily="34" charset="0"/>
              </a:rPr>
              <a:t>Contraction</a:t>
            </a:r>
            <a:r>
              <a:rPr lang="cs-CZ" sz="2400" b="1" dirty="0">
                <a:latin typeface="Arial" pitchFamily="34" charset="0"/>
              </a:rPr>
              <a:t> Speed 	</a:t>
            </a:r>
            <a:r>
              <a:rPr lang="cs-CZ" sz="2400" b="1" dirty="0" err="1">
                <a:latin typeface="Arial" pitchFamily="34" charset="0"/>
              </a:rPr>
              <a:t>Slow</a:t>
            </a:r>
            <a:r>
              <a:rPr lang="cs-CZ" sz="2400" b="1" dirty="0">
                <a:latin typeface="Arial" pitchFamily="34" charset="0"/>
              </a:rPr>
              <a:t> 	</a:t>
            </a:r>
            <a:r>
              <a:rPr lang="cs-CZ" sz="2400" b="1" dirty="0" err="1">
                <a:latin typeface="Arial" pitchFamily="34" charset="0"/>
              </a:rPr>
              <a:t>Fast</a:t>
            </a:r>
            <a:r>
              <a:rPr lang="cs-CZ" sz="2400" b="1" dirty="0">
                <a:latin typeface="Arial" pitchFamily="34" charset="0"/>
              </a:rPr>
              <a:t> 			</a:t>
            </a:r>
            <a:r>
              <a:rPr lang="cs-CZ" sz="2400" b="1" dirty="0" err="1">
                <a:latin typeface="Arial" pitchFamily="34" charset="0"/>
              </a:rPr>
              <a:t>Fast</a:t>
            </a:r>
            <a:endParaRPr lang="cs-CZ" sz="2400" dirty="0">
              <a:latin typeface="Arial" pitchFamily="34" charset="0"/>
            </a:endParaRPr>
          </a:p>
          <a:p>
            <a:pPr eaLnBrk="1" hangingPunct="1">
              <a:defRPr/>
            </a:pPr>
            <a:r>
              <a:rPr lang="cs-CZ" sz="2400" b="1" dirty="0" err="1">
                <a:latin typeface="Arial" pitchFamily="34" charset="0"/>
              </a:rPr>
              <a:t>Fatigue</a:t>
            </a:r>
            <a:r>
              <a:rPr lang="cs-CZ" sz="2400" b="1" dirty="0">
                <a:latin typeface="Arial" pitchFamily="34" charset="0"/>
              </a:rPr>
              <a:t> </a:t>
            </a:r>
            <a:r>
              <a:rPr lang="cs-CZ" sz="2400" b="1" dirty="0" err="1">
                <a:latin typeface="Arial" pitchFamily="34" charset="0"/>
              </a:rPr>
              <a:t>Resistance</a:t>
            </a:r>
            <a:r>
              <a:rPr lang="cs-CZ" sz="2400" b="1" dirty="0">
                <a:latin typeface="Arial" pitchFamily="34" charset="0"/>
              </a:rPr>
              <a:t> 	</a:t>
            </a:r>
            <a:r>
              <a:rPr lang="cs-CZ" sz="2400" b="1" dirty="0" err="1">
                <a:latin typeface="Arial" pitchFamily="34" charset="0"/>
              </a:rPr>
              <a:t>High</a:t>
            </a:r>
            <a:r>
              <a:rPr lang="cs-CZ" sz="2400" b="1" dirty="0">
                <a:latin typeface="Arial" pitchFamily="34" charset="0"/>
              </a:rPr>
              <a:t> 	</a:t>
            </a:r>
            <a:r>
              <a:rPr lang="cs-CZ" sz="2400" b="1" dirty="0" err="1">
                <a:latin typeface="Arial" pitchFamily="34" charset="0"/>
              </a:rPr>
              <a:t>Moderate</a:t>
            </a:r>
            <a:r>
              <a:rPr lang="cs-CZ" sz="2400" b="1" dirty="0">
                <a:latin typeface="Arial" pitchFamily="34" charset="0"/>
              </a:rPr>
              <a:t>/</a:t>
            </a:r>
            <a:r>
              <a:rPr lang="cs-CZ" sz="2400" b="1" dirty="0" err="1">
                <a:latin typeface="Arial" pitchFamily="34" charset="0"/>
              </a:rPr>
              <a:t>High</a:t>
            </a:r>
            <a:r>
              <a:rPr lang="cs-CZ" sz="2400" b="1" dirty="0">
                <a:latin typeface="Arial" pitchFamily="34" charset="0"/>
              </a:rPr>
              <a:t> 	</a:t>
            </a:r>
            <a:r>
              <a:rPr lang="cs-CZ" sz="2400" b="1" dirty="0" err="1">
                <a:latin typeface="Arial" pitchFamily="34" charset="0"/>
              </a:rPr>
              <a:t>Low</a:t>
            </a:r>
            <a:endParaRPr lang="cs-CZ" sz="2400" dirty="0">
              <a:latin typeface="Arial" pitchFamily="34" charset="0"/>
            </a:endParaRPr>
          </a:p>
          <a:p>
            <a:pPr eaLnBrk="1" hangingPunct="1">
              <a:defRPr/>
            </a:pPr>
            <a:r>
              <a:rPr lang="cs-CZ" sz="2400" b="1" dirty="0">
                <a:latin typeface="Arial" pitchFamily="34" charset="0"/>
              </a:rPr>
              <a:t>Myoglobin </a:t>
            </a:r>
            <a:r>
              <a:rPr lang="cs-CZ" sz="2400" b="1" dirty="0" err="1">
                <a:latin typeface="Arial" pitchFamily="34" charset="0"/>
              </a:rPr>
              <a:t>Content</a:t>
            </a:r>
            <a:r>
              <a:rPr lang="cs-CZ" sz="2400" b="1" dirty="0">
                <a:latin typeface="Arial" pitchFamily="34" charset="0"/>
              </a:rPr>
              <a:t> 	</a:t>
            </a:r>
            <a:r>
              <a:rPr lang="cs-CZ" sz="2400" b="1" dirty="0" err="1">
                <a:latin typeface="Arial" pitchFamily="34" charset="0"/>
              </a:rPr>
              <a:t>High</a:t>
            </a:r>
            <a:r>
              <a:rPr lang="cs-CZ" sz="2400" b="1" dirty="0">
                <a:latin typeface="Arial" pitchFamily="34" charset="0"/>
              </a:rPr>
              <a:t> 	</a:t>
            </a:r>
            <a:r>
              <a:rPr lang="cs-CZ" sz="2400" b="1" dirty="0" err="1">
                <a:latin typeface="Arial" pitchFamily="34" charset="0"/>
              </a:rPr>
              <a:t>High</a:t>
            </a:r>
            <a:r>
              <a:rPr lang="cs-CZ" sz="2400" b="1" dirty="0">
                <a:latin typeface="Arial" pitchFamily="34" charset="0"/>
              </a:rPr>
              <a:t> 			</a:t>
            </a:r>
            <a:r>
              <a:rPr lang="cs-CZ" sz="2400" b="1" dirty="0" err="1">
                <a:latin typeface="Arial" pitchFamily="34" charset="0"/>
              </a:rPr>
              <a:t>Low</a:t>
            </a:r>
            <a:endParaRPr lang="cs-CZ" sz="2400" dirty="0">
              <a:latin typeface="Arial" pitchFamily="34" charset="0"/>
            </a:endParaRPr>
          </a:p>
          <a:p>
            <a:pPr eaLnBrk="1" hangingPunct="1">
              <a:defRPr/>
            </a:pPr>
            <a:r>
              <a:rPr lang="cs-CZ" sz="2400" b="1" dirty="0" err="1">
                <a:latin typeface="Arial" pitchFamily="34" charset="0"/>
              </a:rPr>
              <a:t>Glycogen</a:t>
            </a:r>
            <a:r>
              <a:rPr lang="cs-CZ" sz="2400" b="1" dirty="0">
                <a:latin typeface="Arial" pitchFamily="34" charset="0"/>
              </a:rPr>
              <a:t> </a:t>
            </a:r>
            <a:r>
              <a:rPr lang="cs-CZ" sz="2400" b="1" dirty="0" err="1">
                <a:latin typeface="Arial" pitchFamily="34" charset="0"/>
              </a:rPr>
              <a:t>Content</a:t>
            </a:r>
            <a:r>
              <a:rPr lang="cs-CZ" sz="2400" b="1" dirty="0">
                <a:latin typeface="Arial" pitchFamily="34" charset="0"/>
              </a:rPr>
              <a:t> 	</a:t>
            </a:r>
            <a:r>
              <a:rPr lang="cs-CZ" sz="2400" b="1" dirty="0" err="1">
                <a:latin typeface="Arial" pitchFamily="34" charset="0"/>
              </a:rPr>
              <a:t>Low</a:t>
            </a:r>
            <a:r>
              <a:rPr lang="cs-CZ" sz="2400" b="1" dirty="0">
                <a:latin typeface="Arial" pitchFamily="34" charset="0"/>
              </a:rPr>
              <a:t> 	</a:t>
            </a:r>
            <a:r>
              <a:rPr lang="cs-CZ" sz="2400" b="1" dirty="0" err="1">
                <a:latin typeface="Arial" pitchFamily="34" charset="0"/>
              </a:rPr>
              <a:t>Moderate</a:t>
            </a:r>
            <a:r>
              <a:rPr lang="cs-CZ" sz="2400" b="1" dirty="0">
                <a:latin typeface="Arial" pitchFamily="34" charset="0"/>
              </a:rPr>
              <a:t> 		</a:t>
            </a:r>
            <a:r>
              <a:rPr lang="cs-CZ" sz="2400" b="1" dirty="0" err="1">
                <a:latin typeface="Arial" pitchFamily="34" charset="0"/>
              </a:rPr>
              <a:t>High</a:t>
            </a:r>
            <a:endParaRPr lang="cs-CZ" sz="2400" dirty="0">
              <a:latin typeface="Arial" pitchFamily="34" charset="0"/>
            </a:endParaRPr>
          </a:p>
          <a:p>
            <a:pPr eaLnBrk="1" hangingPunct="1">
              <a:defRPr/>
            </a:pPr>
            <a:r>
              <a:rPr lang="cs-CZ" sz="2400" b="1" dirty="0" err="1">
                <a:latin typeface="Arial" pitchFamily="34" charset="0"/>
              </a:rPr>
              <a:t>Color</a:t>
            </a:r>
            <a:r>
              <a:rPr lang="cs-CZ" sz="2400" b="1" dirty="0">
                <a:latin typeface="Arial" pitchFamily="34" charset="0"/>
              </a:rPr>
              <a:t>  			</a:t>
            </a:r>
            <a:r>
              <a:rPr lang="cs-CZ" sz="2400" b="1" dirty="0" err="1">
                <a:latin typeface="Arial" pitchFamily="34" charset="0"/>
              </a:rPr>
              <a:t>Red</a:t>
            </a:r>
            <a:r>
              <a:rPr lang="cs-CZ" sz="2400" b="1" dirty="0">
                <a:latin typeface="Arial" pitchFamily="34" charset="0"/>
              </a:rPr>
              <a:t> 	</a:t>
            </a:r>
            <a:r>
              <a:rPr lang="cs-CZ" sz="2400" b="1" dirty="0" err="1">
                <a:latin typeface="Arial" pitchFamily="34" charset="0"/>
              </a:rPr>
              <a:t>Reddish</a:t>
            </a:r>
            <a:r>
              <a:rPr lang="cs-CZ" sz="2400" b="1" dirty="0">
                <a:latin typeface="Arial" pitchFamily="34" charset="0"/>
              </a:rPr>
              <a:t>-</a:t>
            </a:r>
            <a:r>
              <a:rPr lang="cs-CZ" sz="2400" b="1" dirty="0" err="1">
                <a:latin typeface="Arial" pitchFamily="34" charset="0"/>
              </a:rPr>
              <a:t>white</a:t>
            </a:r>
            <a:r>
              <a:rPr lang="cs-CZ" sz="2400" b="1" dirty="0">
                <a:latin typeface="Arial" pitchFamily="34" charset="0"/>
              </a:rPr>
              <a:t> 	</a:t>
            </a:r>
            <a:r>
              <a:rPr lang="cs-CZ" sz="2400" b="1" dirty="0" err="1">
                <a:latin typeface="Arial" pitchFamily="34" charset="0"/>
              </a:rPr>
              <a:t>White</a:t>
            </a:r>
            <a:endParaRPr lang="cs-CZ" sz="2400" dirty="0">
              <a:latin typeface="Arial" pitchFamily="34" charset="0"/>
            </a:endParaRPr>
          </a:p>
          <a:p>
            <a:pPr eaLnBrk="1" hangingPunct="1">
              <a:defRPr/>
            </a:pPr>
            <a:endParaRPr lang="cs-CZ" sz="2400" dirty="0"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6107975-76B4-4138-8046-A49DCDFC7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Druh svalového vlákna</a:t>
            </a:r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8439168C-84FD-494D-B5FD-E2D6BEBA14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95400"/>
            <a:ext cx="8134350" cy="4830763"/>
          </a:xfrm>
        </p:spPr>
        <p:txBody>
          <a:bodyPr/>
          <a:lstStyle/>
          <a:p>
            <a:pPr algn="ctr" eaLnBrk="1" hangingPunct="1">
              <a:buFont typeface="Arial" pitchFamily="34" charset="0"/>
              <a:buNone/>
              <a:defRPr/>
            </a:pPr>
            <a:r>
              <a:rPr lang="cs-CZ" b="1" dirty="0">
                <a:latin typeface="Arial" pitchFamily="34" charset="0"/>
              </a:rPr>
              <a:t>Červené svaly</a:t>
            </a:r>
          </a:p>
          <a:p>
            <a:pPr eaLnBrk="1" hangingPunct="1">
              <a:buFont typeface="Arial" pitchFamily="34" charset="0"/>
              <a:buNone/>
              <a:defRPr/>
            </a:pPr>
            <a:endParaRPr lang="cs-CZ" b="1" dirty="0">
              <a:latin typeface="Arial" pitchFamily="34" charset="0"/>
            </a:endParaRPr>
          </a:p>
          <a:p>
            <a:pPr eaLnBrk="1" hangingPunct="1">
              <a:defRPr/>
            </a:pPr>
            <a:r>
              <a:rPr lang="cs-CZ" sz="2400" b="1" dirty="0">
                <a:latin typeface="Arial" pitchFamily="34" charset="0"/>
              </a:rPr>
              <a:t>obsahují velké množství myoglobinu (bílkoviny vážící ve svalu kyslík), </a:t>
            </a:r>
          </a:p>
          <a:p>
            <a:pPr eaLnBrk="1" hangingPunct="1">
              <a:defRPr/>
            </a:pPr>
            <a:endParaRPr lang="cs-CZ" sz="2400" b="1" dirty="0">
              <a:latin typeface="Arial" pitchFamily="34" charset="0"/>
            </a:endParaRPr>
          </a:p>
          <a:p>
            <a:pPr eaLnBrk="1" hangingPunct="1">
              <a:defRPr/>
            </a:pPr>
            <a:r>
              <a:rPr lang="cs-CZ" sz="2400" b="1" dirty="0">
                <a:latin typeface="Arial" pitchFamily="34" charset="0"/>
              </a:rPr>
              <a:t>tento typ svalu se specializuje na aerobní metabolizmus (energeticky výhodnější) šetří energii, ale pracují poměrně pomalu = pomalé svaly,</a:t>
            </a:r>
          </a:p>
          <a:p>
            <a:pPr eaLnBrk="1" hangingPunct="1">
              <a:defRPr/>
            </a:pPr>
            <a:endParaRPr lang="cs-CZ" sz="2400" b="1" dirty="0">
              <a:latin typeface="Arial" pitchFamily="34" charset="0"/>
            </a:endParaRPr>
          </a:p>
          <a:p>
            <a:pPr eaLnBrk="1" hangingPunct="1">
              <a:defRPr/>
            </a:pPr>
            <a:r>
              <a:rPr lang="cs-CZ" sz="2400" b="1" dirty="0">
                <a:latin typeface="Arial" pitchFamily="34" charset="0"/>
              </a:rPr>
              <a:t>(např. šíjové svaly).</a:t>
            </a: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5BEAE16-23A9-4BBD-8F2C-3EE657CE3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Typ svalového vlákna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19168667-66D7-4315-B2C7-ABE808A64C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412875"/>
            <a:ext cx="8229600" cy="4525963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cs-CZ" b="1" dirty="0">
                <a:latin typeface="Arial" pitchFamily="34" charset="0"/>
              </a:rPr>
              <a:t>Bílé svaly</a:t>
            </a:r>
          </a:p>
          <a:p>
            <a:pPr eaLnBrk="1" hangingPunct="1">
              <a:defRPr/>
            </a:pPr>
            <a:r>
              <a:rPr lang="cs-CZ" sz="2400" b="1" dirty="0">
                <a:latin typeface="Arial" pitchFamily="34" charset="0"/>
              </a:rPr>
              <a:t>málo myoglobinu, méně prokrvené,</a:t>
            </a:r>
          </a:p>
          <a:p>
            <a:pPr eaLnBrk="1" hangingPunct="1">
              <a:defRPr/>
            </a:pPr>
            <a:endParaRPr lang="cs-CZ" sz="2400" b="1" dirty="0">
              <a:latin typeface="Arial" pitchFamily="34" charset="0"/>
            </a:endParaRPr>
          </a:p>
          <a:p>
            <a:pPr eaLnBrk="1" hangingPunct="1">
              <a:defRPr/>
            </a:pPr>
            <a:r>
              <a:rPr lang="cs-CZ" sz="2400" b="1" dirty="0">
                <a:latin typeface="Arial" pitchFamily="34" charset="0"/>
              </a:rPr>
              <a:t>méně mitochondrií, </a:t>
            </a:r>
          </a:p>
          <a:p>
            <a:pPr eaLnBrk="1" hangingPunct="1">
              <a:defRPr/>
            </a:pPr>
            <a:endParaRPr lang="cs-CZ" sz="2400" b="1" dirty="0">
              <a:latin typeface="Arial" pitchFamily="34" charset="0"/>
            </a:endParaRPr>
          </a:p>
          <a:p>
            <a:pPr eaLnBrk="1" hangingPunct="1">
              <a:defRPr/>
            </a:pPr>
            <a:r>
              <a:rPr lang="cs-CZ" sz="2400" b="1" dirty="0">
                <a:latin typeface="Arial" pitchFamily="34" charset="0"/>
              </a:rPr>
              <a:t>bohaté sarkoplazmatické retikulum, </a:t>
            </a:r>
          </a:p>
          <a:p>
            <a:pPr eaLnBrk="1" hangingPunct="1">
              <a:defRPr/>
            </a:pPr>
            <a:endParaRPr lang="cs-CZ" sz="2400" b="1" dirty="0">
              <a:latin typeface="Arial" pitchFamily="34" charset="0"/>
            </a:endParaRPr>
          </a:p>
          <a:p>
            <a:pPr eaLnBrk="1" hangingPunct="1">
              <a:defRPr/>
            </a:pPr>
            <a:r>
              <a:rPr lang="cs-CZ" sz="2400" b="1" dirty="0">
                <a:latin typeface="Arial" pitchFamily="34" charset="0"/>
              </a:rPr>
              <a:t>specializují se na anaerobní metabolizmus a jsou schopny velmi rychlých pohybů,</a:t>
            </a:r>
          </a:p>
          <a:p>
            <a:pPr eaLnBrk="1" hangingPunct="1">
              <a:defRPr/>
            </a:pPr>
            <a:endParaRPr lang="cs-CZ" sz="2400" b="1" dirty="0">
              <a:latin typeface="Arial" pitchFamily="34" charset="0"/>
            </a:endParaRPr>
          </a:p>
          <a:p>
            <a:pPr eaLnBrk="1" hangingPunct="1">
              <a:defRPr/>
            </a:pPr>
            <a:r>
              <a:rPr lang="cs-CZ" sz="2400" b="1" dirty="0">
                <a:latin typeface="Arial" pitchFamily="34" charset="0"/>
              </a:rPr>
              <a:t>spotřebují veliké množství energie a velice snadno se unaví.</a:t>
            </a:r>
            <a:endParaRPr lang="cs-CZ" sz="2400" b="1" dirty="0"/>
          </a:p>
        </p:txBody>
      </p:sp>
    </p:spTree>
  </p:cSld>
  <p:clrMapOvr>
    <a:masterClrMapping/>
  </p:clrMapOvr>
  <p:transition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oudění">
  <a:themeElements>
    <a:clrScheme name="Proudění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Proudění">
      <a:majorFont>
        <a:latin typeface="Garamond"/>
        <a:ea typeface=""/>
        <a:cs typeface="Arial"/>
      </a:majorFont>
      <a:minorFont>
        <a:latin typeface="Garamond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udění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udění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FFDBACBD070DD419BEEEED858171F5F" ma:contentTypeVersion="2" ma:contentTypeDescription="Vytvoří nový dokument" ma:contentTypeScope="" ma:versionID="d5714cb2bab0a7300ade93eab6a6fe82">
  <xsd:schema xmlns:xsd="http://www.w3.org/2001/XMLSchema" xmlns:xs="http://www.w3.org/2001/XMLSchema" xmlns:p="http://schemas.microsoft.com/office/2006/metadata/properties" xmlns:ns2="e2285f5f-a0f1-4742-bd8a-8c092caa1a6e" targetNamespace="http://schemas.microsoft.com/office/2006/metadata/properties" ma:root="true" ma:fieldsID="2be02ca2053b24bb78226bd8cc2ad0db" ns2:_="">
    <xsd:import namespace="e2285f5f-a0f1-4742-bd8a-8c092caa1a6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285f5f-a0f1-4742-bd8a-8c092caa1a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FE86D8A-2938-457B-B02C-133B59101FDE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FA5F57D-4711-4EED-9CBC-A33EAC5CC3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2285f5f-a0f1-4742-bd8a-8c092caa1a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0C366F1-4BEE-4D68-92E4-195E21797F4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2139</TotalTime>
  <Words>788</Words>
  <Application>Microsoft Office PowerPoint</Application>
  <PresentationFormat>Předvádění na obrazovce (4:3)</PresentationFormat>
  <Paragraphs>264</Paragraphs>
  <Slides>19</Slides>
  <Notes>10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19</vt:i4>
      </vt:variant>
    </vt:vector>
  </HeadingPairs>
  <TitlesOfParts>
    <vt:vector size="21" baseType="lpstr">
      <vt:lpstr>Metro</vt:lpstr>
      <vt:lpstr>Proudění</vt:lpstr>
      <vt:lpstr>Fyzická příprava vojsk IV</vt:lpstr>
      <vt:lpstr>Fyzická příprava vojsk IV</vt:lpstr>
      <vt:lpstr>Cíl fyzické přípravy</vt:lpstr>
      <vt:lpstr>Fyzické požadavky pro specifické úkoly</vt:lpstr>
      <vt:lpstr>Zásady silového tréninku</vt:lpstr>
      <vt:lpstr>Rozdělení svalů</vt:lpstr>
      <vt:lpstr>Typy svalových vláken</vt:lpstr>
      <vt:lpstr>Druh svalového vlákna</vt:lpstr>
      <vt:lpstr>Typ svalového vlákna</vt:lpstr>
      <vt:lpstr>Aktivita svalových vláken v závislosti na intenzitě svalové kontrakce</vt:lpstr>
      <vt:lpstr>Princip rozvoje</vt:lpstr>
      <vt:lpstr>MECHANISMUS STIMULACE SÍLY</vt:lpstr>
      <vt:lpstr>Prezentace aplikace PowerPoint</vt:lpstr>
      <vt:lpstr>Prezentace aplikace PowerPoint</vt:lpstr>
      <vt:lpstr>Silová příprava</vt:lpstr>
      <vt:lpstr>Prezentace aplikace PowerPoint</vt:lpstr>
      <vt:lpstr>Posilovací zóny</vt:lpstr>
      <vt:lpstr>Prezentace aplikace PowerPoint</vt:lpstr>
      <vt:lpstr>Literatura</vt:lpstr>
    </vt:vector>
  </TitlesOfParts>
  <Company>VÚ 8297 Praha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Speciální tělesná příprava</dc:title>
  <dc:creator>dolezel</dc:creator>
  <cp:lastModifiedBy>ismail - [2010]</cp:lastModifiedBy>
  <cp:revision>74</cp:revision>
  <dcterms:created xsi:type="dcterms:W3CDTF">2007-05-28T18:49:48Z</dcterms:created>
  <dcterms:modified xsi:type="dcterms:W3CDTF">2021-12-23T14:30:38Z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0x0101005FFDBACBD070DD419BEEEED858171F5F</vt:lpwstr>
  </property>
</Properties>
</file>