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A3879-645B-43CF-9436-9F3804580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354D09-1CC2-45B0-B61F-A30669671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7340B9-CE4E-4A88-8542-7E40237F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EFC908-13A3-429C-A69C-765A0CF0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312569-DFE6-4C53-A909-72C64FF2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02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5C7D5-4098-452F-886F-4DDC34ED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68D5BA-A46A-45C1-B6F9-B83FADAA1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1491D5-14DB-4E63-8908-F3224DF2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C34DBB-F540-4307-8DB8-65D9E07C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CC10EA-82CB-4DAF-B65A-7EB64F5E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37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8764F4-D786-471C-9068-92910A77A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491D04-DA9E-46A8-A309-C3D712163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119D8A-C496-40F2-93B9-69EB45B13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3977FE-78DB-4E10-8E61-F3DB6700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F4416C-47E7-4459-AAA1-914F042C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96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4CDAD-29C2-499A-ACAF-B0FD5C4C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35876-6D33-4028-97F6-48854464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D59478-F12C-4FA9-A29C-D2F7BF81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1186BF-EB6F-4F6D-83E3-099F71D2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4D584B-507A-4C2E-ABDF-C4DFB592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6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B6408-5757-44D2-B6B1-9135C6F0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AE2C76-EA6B-4EF2-A639-8924E8BC5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89635-ADB7-4537-861D-50572748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607E87-5916-4EF8-960B-0E576742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058F69-4164-474B-BF30-394C899A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1AC5A-C0F8-47C6-8636-FAC3C435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57665-0986-4370-96ED-B9A8B57F9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7BCF6D-9372-479A-9103-A018BE924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076500-354C-422A-A385-977E0348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19B19E-C3BA-4AB3-AE1A-D87B3B30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BD5295-441F-4651-9E40-317869FD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33019-5153-477B-8390-E16AF99AA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5DE449-7E23-48EC-8820-77B7E80E4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730A22-B522-4B3D-992D-CECDF6121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FB8DD9A-ECDD-42EC-B639-59DF1459E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BBD66B-E487-487B-8951-995B66B16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FE51E94-505A-48BD-98F8-9C4700D2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F0971EA-F890-46C3-A7F0-BA441B770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69FB5E4-3B12-4422-8D79-FB082A07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75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FAF5A-0D5B-41E9-88BD-2393A7CE6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5EF5D9-F82C-4823-84B4-BFEEFE45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5015D1-AF2E-4AA0-A7D7-EB0A33FF6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D25613-79FC-4DC9-BED4-7CB867EB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33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5199C78-5C98-4CF3-BEAA-46BC28B4E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794EA4-BD2F-452B-BF3B-1E8124D0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1A93A6-BCC3-4658-991C-D7EADE84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60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D0010-6719-452B-BE6E-6F31CC59A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BB6773-CF29-4B8F-A43B-BF0702A10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737761-5FED-4F45-B26D-B27918C9B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AC4EEF-A75A-40D6-936D-6BBCF2D0E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C6B586-9324-4AAD-A0DE-865DAA09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BA8E8B-79C8-45D6-B678-3AE86029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59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9C5CB-187B-40D2-8DB3-766632AA7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883A45-A3F2-4E9D-9E30-009E42E88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6A1225-F496-4C06-9084-C390176B6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B28B31-7069-4CF8-B094-0EC4CDB3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F354A7-7E91-4979-809C-4970D766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2D671D-F33D-4581-95E3-7CFAB7D0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9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0CAE569-8347-4148-9A01-8248F53CE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A27A8-391E-46A4-A91F-C2010A278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4A26D2-C18B-41BB-B75E-3DED83A49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CC153-E748-459E-B567-A80722DFDD3A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0BDEB-466B-49FF-A148-142C48788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31B886-8B3E-4920-8189-0FBDACB13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3A80-0DFE-4377-96AE-C8D33C389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5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Filosofie</a:t>
            </a:r>
            <a:br>
              <a:rPr lang="cs-CZ" dirty="0"/>
            </a:br>
            <a:r>
              <a:rPr lang="cs-CZ" dirty="0"/>
              <a:t>Přednáška 2.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r>
              <a:rPr lang="cs-CZ" sz="3200" dirty="0"/>
              <a:t>Ontologické koncepce celku (bytí a svět)</a:t>
            </a:r>
          </a:p>
        </p:txBody>
      </p:sp>
    </p:spTree>
    <p:extLst>
      <p:ext uri="{BB962C8B-B14F-4D97-AF65-F5344CB8AC3E}">
        <p14:creationId xmlns:p14="http://schemas.microsoft.com/office/powerpoint/2010/main" val="129188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Tomistický koncept světa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2546" y="2022764"/>
            <a:ext cx="9144000" cy="4540754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Vychází z Aristotela – látka a tvar, možnost a skutečnost, substance a akcidence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Bůh je čisté uskutečnění (</a:t>
            </a:r>
            <a:r>
              <a:rPr lang="cs-CZ" dirty="0" err="1"/>
              <a:t>actus</a:t>
            </a:r>
            <a:r>
              <a:rPr lang="cs-CZ" dirty="0"/>
              <a:t> </a:t>
            </a:r>
            <a:r>
              <a:rPr lang="cs-CZ" dirty="0" err="1"/>
              <a:t>purus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Bůh je plné bytí (ens </a:t>
            </a:r>
            <a:r>
              <a:rPr lang="cs-CZ" dirty="0" err="1"/>
              <a:t>realissimum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Jen u Boha splývá esence a existence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Důkazy boží existence: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1.z pohybu (změny) lze usuzovat, že musí existovat prvotní impuls (</a:t>
            </a:r>
            <a:r>
              <a:rPr lang="cs-CZ" dirty="0" err="1"/>
              <a:t>theos</a:t>
            </a:r>
            <a:r>
              <a:rPr lang="cs-CZ" dirty="0"/>
              <a:t> hybatel)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2. vše má svou příčinu, musí však existovat prvotní příčina (causa </a:t>
            </a:r>
            <a:r>
              <a:rPr lang="cs-CZ" dirty="0" err="1"/>
              <a:t>sui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3. věci existují nebo neexistují; to, že existují, způsobuje nějaká nutnost (causa </a:t>
            </a:r>
            <a:r>
              <a:rPr lang="cs-CZ" dirty="0" err="1"/>
              <a:t>essendi</a:t>
            </a:r>
            <a:r>
              <a:rPr lang="cs-CZ" dirty="0"/>
              <a:t>)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4. skutečnost je rozdělena dle stupňů dokonalosti, musí však existovat nejvyšší stupeň dokonalosti (ens </a:t>
            </a:r>
            <a:r>
              <a:rPr lang="cs-CZ" dirty="0" err="1"/>
              <a:t>realissimum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5. v uspořádání věcí je smysl, stejně jako ve směřování věcí, musí však existovat něco, co dané věci řídí (</a:t>
            </a:r>
            <a:r>
              <a:rPr lang="cs-CZ" dirty="0" err="1"/>
              <a:t>telos</a:t>
            </a:r>
            <a:r>
              <a:rPr lang="cs-CZ" dirty="0"/>
              <a:t>)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079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855" y="859127"/>
            <a:ext cx="9144000" cy="74800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Raně novověká ontologie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854" y="1759527"/>
            <a:ext cx="9130145" cy="3706091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/>
              <a:t>-Renesance - G. Bruno – </a:t>
            </a:r>
            <a:r>
              <a:rPr lang="cs-CZ" dirty="0" err="1"/>
              <a:t>pantheismus</a:t>
            </a:r>
            <a:r>
              <a:rPr lang="cs-CZ" dirty="0"/>
              <a:t> – ztotožnění Boha s veškerenstvem, s přírodou</a:t>
            </a:r>
          </a:p>
          <a:p>
            <a:pPr algn="l"/>
            <a:r>
              <a:rPr lang="cs-CZ" dirty="0"/>
              <a:t>-Spinoza – Bůh čili příroda čili substance (deus </a:t>
            </a:r>
            <a:r>
              <a:rPr lang="cs-CZ" dirty="0" err="1"/>
              <a:t>sive</a:t>
            </a:r>
            <a:r>
              <a:rPr lang="cs-CZ" dirty="0"/>
              <a:t> natura </a:t>
            </a:r>
            <a:r>
              <a:rPr lang="cs-CZ" dirty="0" err="1"/>
              <a:t>sive</a:t>
            </a:r>
            <a:r>
              <a:rPr lang="cs-CZ" dirty="0"/>
              <a:t> </a:t>
            </a:r>
            <a:r>
              <a:rPr lang="cs-CZ" dirty="0" err="1"/>
              <a:t>substantia</a:t>
            </a:r>
            <a:r>
              <a:rPr lang="cs-CZ" dirty="0"/>
              <a:t>)</a:t>
            </a:r>
          </a:p>
          <a:p>
            <a:pPr algn="l"/>
            <a:r>
              <a:rPr lang="cs-CZ" dirty="0"/>
              <a:t>-Příkladem substanční ontologie je dualismus René </a:t>
            </a:r>
            <a:r>
              <a:rPr lang="cs-CZ" dirty="0" err="1"/>
              <a:t>Descartesa</a:t>
            </a:r>
            <a:r>
              <a:rPr lang="cs-CZ" dirty="0"/>
              <a:t>: věc rozprostraněná (res </a:t>
            </a:r>
            <a:r>
              <a:rPr lang="cs-CZ" dirty="0" err="1"/>
              <a:t>extenza</a:t>
            </a:r>
            <a:r>
              <a:rPr lang="cs-CZ" dirty="0"/>
              <a:t>) a věc myslící (res </a:t>
            </a:r>
            <a:r>
              <a:rPr lang="cs-CZ" dirty="0" err="1"/>
              <a:t>cogitans</a:t>
            </a:r>
            <a:r>
              <a:rPr lang="cs-CZ" dirty="0"/>
              <a:t>), tělo a duše, hmota a duch. Dvě substance nedokonalé, dokonalá substance je Bůh.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Důkaz existence světa – bezprostřední přesvědčení o existenci vnějšího světa je  druh víry nebo důvěry (</a:t>
            </a:r>
            <a:r>
              <a:rPr lang="cs-CZ" dirty="0" err="1"/>
              <a:t>credere</a:t>
            </a:r>
            <a:r>
              <a:rPr lang="cs-CZ" dirty="0"/>
              <a:t>).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Substanční ontologie – sub-</a:t>
            </a:r>
            <a:r>
              <a:rPr lang="cs-CZ" dirty="0" err="1"/>
              <a:t>stare</a:t>
            </a:r>
            <a:r>
              <a:rPr lang="cs-CZ" dirty="0"/>
              <a:t> – to, co stojí pod, to, co trvá uvnitř změn, uvnitř pohybu, uvnitř vzniku a zániku, klid, stálost a neměnnost, dokonalost.</a:t>
            </a:r>
          </a:p>
        </p:txBody>
      </p:sp>
    </p:spTree>
    <p:extLst>
      <p:ext uri="{BB962C8B-B14F-4D97-AF65-F5344CB8AC3E}">
        <p14:creationId xmlns:p14="http://schemas.microsoft.com/office/powerpoint/2010/main" val="285022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090"/>
            <a:ext cx="9144000" cy="734146"/>
          </a:xfrm>
        </p:spPr>
        <p:txBody>
          <a:bodyPr>
            <a:normAutofit/>
          </a:bodyPr>
          <a:lstStyle/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Hegel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vztahu bytí a dění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982" y="1205345"/>
            <a:ext cx="9047018" cy="405245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Skutečnost (</a:t>
            </a:r>
            <a:r>
              <a:rPr lang="cs-CZ" dirty="0" err="1"/>
              <a:t>Tatsache</a:t>
            </a:r>
            <a:r>
              <a:rPr lang="cs-CZ" dirty="0"/>
              <a:t>, </a:t>
            </a:r>
            <a:r>
              <a:rPr lang="cs-CZ" dirty="0" err="1"/>
              <a:t>Wirklichkeit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„K povaze lidského osvojování skutečnosti patří aspekt účelnosti konáním aspekt sebereflexe a sebeanalýzy a tudíž i aspekt </a:t>
            </a:r>
            <a:r>
              <a:rPr lang="cs-CZ" dirty="0" err="1"/>
              <a:t>sebestrukturace</a:t>
            </a:r>
            <a:r>
              <a:rPr lang="cs-CZ" dirty="0"/>
              <a:t>.“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„Lidské osvojování světa není pouhým přisvojováním, je to nejen proces </a:t>
            </a:r>
            <a:r>
              <a:rPr lang="cs-CZ" dirty="0" err="1"/>
              <a:t>zvnějšnění</a:t>
            </a:r>
            <a:r>
              <a:rPr lang="cs-CZ" dirty="0"/>
              <a:t>, ale i naopak, práce je  stávání se člověka člověkem pro sebe uvnitř </a:t>
            </a:r>
            <a:r>
              <a:rPr lang="cs-CZ" dirty="0" err="1"/>
              <a:t>zvnějšnění</a:t>
            </a:r>
            <a:r>
              <a:rPr lang="cs-CZ" dirty="0"/>
              <a:t>.“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„Konání je překládání z formy bytí ještě nepředvedeného do formy předvedeného bytí.“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Konání není jen vstupem do skutečnosti, ale i vstupem do tohoto vstupování.</a:t>
            </a:r>
          </a:p>
        </p:txBody>
      </p:sp>
    </p:spTree>
    <p:extLst>
      <p:ext uri="{BB962C8B-B14F-4D97-AF65-F5344CB8AC3E}">
        <p14:creationId xmlns:p14="http://schemas.microsoft.com/office/powerpoint/2010/main" val="854195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1746"/>
          </a:xfrm>
        </p:spPr>
        <p:txBody>
          <a:bodyPr>
            <a:noAutofit/>
          </a:bodyPr>
          <a:lstStyle/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Heideggerovo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pojetí bytí jsoucího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2544" y="1939636"/>
            <a:ext cx="9005455" cy="3318164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-metafyzika od </a:t>
            </a:r>
            <a:r>
              <a:rPr lang="cs-CZ" dirty="0" err="1"/>
              <a:t>Anaximandra</a:t>
            </a:r>
            <a:r>
              <a:rPr lang="cs-CZ" dirty="0"/>
              <a:t> po Nietzscheho „zapomněla na bytí“, zabývá se výhradně jen bytím jsoucího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„Ať je jsoucí vykládáno jakkoli – jako duch ve smyslu spiritualismu, jako látka a síla ve smyslu materialismu, jako dění a život, jako představa, jako vůle, jako substance, jako subjekt, jako </a:t>
            </a:r>
            <a:r>
              <a:rPr lang="cs-CZ" dirty="0" err="1"/>
              <a:t>energeia</a:t>
            </a:r>
            <a:r>
              <a:rPr lang="cs-CZ" dirty="0"/>
              <a:t>, jako věčný návrat téhož – pokaždé se jsoucí zjevuje jako jsoucí ve světle bytí. Když si metafyzika představuje jsoucí, všude se již bytí rozsvětlilo. Bytí se dostavilo v jakési neskrytosti (</a:t>
            </a:r>
            <a:r>
              <a:rPr lang="cs-CZ" dirty="0" err="1"/>
              <a:t>alétheia</a:t>
            </a:r>
            <a:r>
              <a:rPr lang="cs-CZ" dirty="0"/>
              <a:t>).“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Světlo bytí – světlina (</a:t>
            </a:r>
            <a:r>
              <a:rPr lang="cs-CZ" dirty="0" err="1"/>
              <a:t>Lichtung</a:t>
            </a:r>
            <a:r>
              <a:rPr lang="cs-CZ" dirty="0"/>
              <a:t>).</a:t>
            </a:r>
          </a:p>
          <a:p>
            <a:pPr algn="l"/>
            <a:endParaRPr lang="cs-CZ" dirty="0"/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448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8508"/>
            <a:ext cx="9144000" cy="67872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Tázání po pravdě bytí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745" y="1787236"/>
            <a:ext cx="9324110" cy="339710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neděje se v metafyzice, i když ta budí zdání, jakoby byla položena a zodpovězena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„Všechno tedy záleží na tom, aby se myšlení, až přijde jeho čas, stalo myslivějším. K tomu dojde, až myšlení, místo aby stupňovalo své úsilí, najde cestu k jinému původu.“ (</a:t>
            </a:r>
            <a:r>
              <a:rPr lang="cs-CZ" dirty="0" err="1"/>
              <a:t>Heidegger</a:t>
            </a:r>
            <a:r>
              <a:rPr lang="cs-CZ" dirty="0"/>
              <a:t>: Co je metafyzika)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Bytí a čas je pokusem o analýzu pobytu (Da-</a:t>
            </a:r>
            <a:r>
              <a:rPr lang="cs-CZ" dirty="0" err="1"/>
              <a:t>sein</a:t>
            </a:r>
            <a:r>
              <a:rPr lang="cs-CZ" dirty="0"/>
              <a:t>, bytí-tu):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„Bytnost pobytu spočívá v jeho existenci.“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Existence jako bytí člověka se vyznačuje otevřeností, starostí, </a:t>
            </a:r>
            <a:r>
              <a:rPr lang="cs-CZ" dirty="0" err="1"/>
              <a:t>ek-statično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274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4562"/>
            <a:ext cx="9144000" cy="65563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a pravda bytí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0254" y="1745673"/>
            <a:ext cx="8977745" cy="3512127"/>
          </a:xfrm>
        </p:spPr>
        <p:txBody>
          <a:bodyPr>
            <a:normAutofit fontScale="925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„Jenom člověk existuje. Skála jest, ale neexistuje. Strom jest, ale neexistuje….Anděl jest, ale neexistuje. Bůh jest, ale neexistuje.“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„Člověk existuje znamená: člověk je ono jsoucno, jehož bytí se z hlediska bytí vyznačuje ve svém bytí otevřeným setrváváním v neskrytosti bytí.“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Čas je </a:t>
            </a:r>
            <a:r>
              <a:rPr lang="cs-CZ" dirty="0" err="1"/>
              <a:t>čtyřdimenionální</a:t>
            </a:r>
            <a:r>
              <a:rPr lang="cs-CZ" dirty="0"/>
              <a:t>: první, všechno shromažďující dimenze je blízkost.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„Proč je spíše jsoucno a ne nic?“ (Leibniz)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„Čím to, že Nic spolu s bytím není vlastně ničím a že Nic vlastně nebytuje.“ (</a:t>
            </a:r>
            <a:r>
              <a:rPr lang="cs-CZ" dirty="0" err="1"/>
              <a:t>Heidegger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2952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1122363"/>
            <a:ext cx="8991600" cy="2133599"/>
          </a:xfrm>
        </p:spPr>
        <p:txBody>
          <a:bodyPr>
            <a:normAutofit fontScale="90000"/>
          </a:bodyPr>
          <a:lstStyle/>
          <a:p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doporučená k hlubšímu studiu</a:t>
            </a:r>
            <a:br>
              <a:rPr lang="cs-C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55" y="1731818"/>
            <a:ext cx="9282545" cy="3525982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Svoboda, Karel. Zlomky předsokratovských myslitelů. Praha: SNP 1989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Platónovy dialogy: Ústava,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Faidros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Hippiás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Větší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Aristoteles: Fyzika. Metafyzika</a:t>
            </a:r>
          </a:p>
          <a:p>
            <a:pPr algn="l"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Augustinus, Aurelius: Vyznání, O obci boží</a:t>
            </a:r>
          </a:p>
          <a:p>
            <a:pPr algn="l"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Akvinský, Tomáš: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teologická,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proti pohanům</a:t>
            </a:r>
          </a:p>
          <a:p>
            <a:pPr algn="l"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Descartes, René: Úvahy o první filosofii</a:t>
            </a:r>
          </a:p>
          <a:p>
            <a:pPr algn="l">
              <a:lnSpc>
                <a:spcPct val="120000"/>
              </a:lnSpc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Hegel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W. F.: Fenomenologie ducha</a:t>
            </a:r>
          </a:p>
          <a:p>
            <a:pPr algn="l">
              <a:lnSpc>
                <a:spcPct val="120000"/>
              </a:lnSpc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Heidegger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Martin: Co je metafyzika, Bytí a čas</a:t>
            </a: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64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1122363"/>
            <a:ext cx="8991600" cy="2133599"/>
          </a:xfrm>
        </p:spPr>
        <p:txBody>
          <a:bodyPr>
            <a:normAutofit fontScale="90000"/>
          </a:bodyPr>
          <a:lstStyle/>
          <a:p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55" y="1731818"/>
            <a:ext cx="9282545" cy="3525982"/>
          </a:xfrm>
        </p:spPr>
        <p:txBody>
          <a:bodyPr>
            <a:normAutofit/>
          </a:bodyPr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za pozornost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31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Ontologie nauka o bytí jsoucího.</a:t>
            </a:r>
            <a:b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9564"/>
            <a:ext cx="9144000" cy="335280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-ontologická diference (rozdíl mezi bytím a jsoucím)</a:t>
            </a:r>
          </a:p>
          <a:p>
            <a:pPr algn="l"/>
            <a:r>
              <a:rPr lang="cs-CZ" dirty="0"/>
              <a:t>-svět se odkrývá v každodenní zkušenosti (svět jevů – jednotlivého jsoucího – rozdíl mezi bytím a zdáním u Platóna)</a:t>
            </a:r>
          </a:p>
          <a:p>
            <a:pPr algn="l"/>
            <a:r>
              <a:rPr lang="cs-CZ" dirty="0"/>
              <a:t>-Co je základem jevů?</a:t>
            </a:r>
          </a:p>
          <a:p>
            <a:pPr algn="l"/>
            <a:r>
              <a:rPr lang="cs-CZ" dirty="0"/>
              <a:t>-Co je vlastní bytí, jež se  zjevuje v jevech?</a:t>
            </a:r>
          </a:p>
          <a:p>
            <a:pPr algn="l"/>
            <a:r>
              <a:rPr lang="cs-CZ" dirty="0"/>
              <a:t>-Aristoteles (o ontologii): „…jest to druh vědy, který zkoumá jsoucí jakožto jsoucí a to, co mu o sobě náleží.“</a:t>
            </a:r>
          </a:p>
          <a:p>
            <a:pPr algn="l"/>
            <a:endParaRPr lang="cs-CZ" dirty="0"/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88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9564"/>
          </a:xfrm>
        </p:spPr>
        <p:txBody>
          <a:bodyPr>
            <a:normAutofit/>
          </a:bodyPr>
          <a:lstStyle/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Předsókratici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(přírodní filosofie)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7964" y="1911927"/>
            <a:ext cx="8950035" cy="4336473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-iónští filosofové hledají původ FYZIS (příroda) v ARCHÉ (počátek, princip všech věcí)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-milétská škola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Thálés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(voda),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Anaximandros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apeiron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Anaximenes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(vzduch) – bytí je homogenní materiální živel,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praelementy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Hérakleitos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Efesu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odkud pochází rozdílnost, protikladnost? Principem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polemos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(boj). „Boj je otcem a králem všeho.“ „Tento svět, týž pro všechny, bude věčně živým ohněm.“ „Vše plyne.“ Nevstoupíš dvakrát do téže řeky.“ „Vždyť být a nebýt je totéž.“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Elejská škola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Parmenides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Zenón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„Bytí jest a nebytí není.“ Nic nemůže zároveň být i nebýt. Jestliže nebytí není, pak neexistuje vznikání ani zanikání. Jsoucí  (jedno –HEN) je bez pohnutí, stejné, je o sobě.</a:t>
            </a:r>
          </a:p>
        </p:txBody>
      </p:sp>
    </p:spTree>
    <p:extLst>
      <p:ext uri="{BB962C8B-B14F-4D97-AF65-F5344CB8AC3E}">
        <p14:creationId xmlns:p14="http://schemas.microsoft.com/office/powerpoint/2010/main" val="324898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8764"/>
            <a:ext cx="9144000" cy="748145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Platónova idea jako jsoucnost jsoucího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68582"/>
            <a:ext cx="9144000" cy="378921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Povaha jsoucího: </a:t>
            </a:r>
            <a:r>
              <a:rPr lang="cs-CZ" dirty="0" err="1"/>
              <a:t>ontos</a:t>
            </a:r>
            <a:r>
              <a:rPr lang="cs-CZ" dirty="0"/>
              <a:t> on (idea) a mé on (smyslově vnímatelné věci) mezi nimi poznávající já.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Idea (</a:t>
            </a:r>
            <a:r>
              <a:rPr lang="cs-CZ" dirty="0" err="1"/>
              <a:t>eidos</a:t>
            </a:r>
            <a:r>
              <a:rPr lang="cs-CZ" dirty="0"/>
              <a:t> – tvar) je věčná, neměnná, dokonalá, je jedna jediná –originální, je předobrazem mnohosti věcí téhož druhu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Idea dobra (krásy a pravdy) je idea idejí, dává vzniknout všemu a jako světlo – slunce umožňuje i jejich poznání. Je </a:t>
            </a:r>
            <a:r>
              <a:rPr lang="cs-CZ" dirty="0" err="1"/>
              <a:t>svtlem,které</a:t>
            </a:r>
            <a:r>
              <a:rPr lang="cs-CZ" dirty="0"/>
              <a:t> není vidět, ale díky kterému vidíme.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Vztah mezi ideou a věcí (</a:t>
            </a:r>
            <a:r>
              <a:rPr lang="cs-CZ" dirty="0" err="1"/>
              <a:t>mimésis</a:t>
            </a:r>
            <a:r>
              <a:rPr lang="cs-CZ" dirty="0"/>
              <a:t>, </a:t>
            </a:r>
            <a:r>
              <a:rPr lang="cs-CZ" dirty="0" err="1"/>
              <a:t>methexis</a:t>
            </a:r>
            <a:r>
              <a:rPr lang="cs-CZ" dirty="0"/>
              <a:t>, </a:t>
            </a:r>
            <a:r>
              <a:rPr lang="cs-CZ" dirty="0" err="1"/>
              <a:t>parúsiá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Poznání se děje jako </a:t>
            </a:r>
            <a:r>
              <a:rPr lang="cs-CZ" dirty="0" err="1"/>
              <a:t>anamnésis</a:t>
            </a:r>
            <a:endParaRPr lang="cs-CZ" dirty="0"/>
          </a:p>
          <a:p>
            <a:pPr marL="342900" indent="-342900" algn="l">
              <a:buFontTx/>
              <a:buChar char="-"/>
            </a:pPr>
            <a:r>
              <a:rPr lang="cs-CZ" dirty="0"/>
              <a:t>-Platónský trojúhelník: Já,  bytí (věcí) a idea. </a:t>
            </a:r>
          </a:p>
          <a:p>
            <a:pPr marL="342900" indent="-342900" algn="l">
              <a:buFontTx/>
              <a:buChar char="-"/>
            </a:pPr>
            <a:r>
              <a:rPr lang="cs-CZ" dirty="0" err="1"/>
              <a:t>Chórismos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624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836" y="1122363"/>
            <a:ext cx="9033164" cy="748001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Aristotelovo učení o podstatě (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substantia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836" y="1870363"/>
            <a:ext cx="9033164" cy="3754581"/>
          </a:xfrm>
        </p:spPr>
        <p:txBody>
          <a:bodyPr/>
          <a:lstStyle/>
          <a:p>
            <a:pPr algn="l"/>
            <a:r>
              <a:rPr lang="cs-CZ" dirty="0"/>
              <a:t>- Fyzika –ÚSIÁ-4 kořeny (země, voda, vzduch a oheň + </a:t>
            </a:r>
            <a:r>
              <a:rPr lang="cs-CZ" dirty="0" err="1"/>
              <a:t>aithér</a:t>
            </a:r>
            <a:r>
              <a:rPr lang="cs-CZ" dirty="0"/>
              <a:t> – živel, který drží svět pohromadě)</a:t>
            </a:r>
          </a:p>
          <a:p>
            <a:pPr algn="l"/>
            <a:r>
              <a:rPr lang="cs-CZ" dirty="0"/>
              <a:t>- Metafyzika – </a:t>
            </a:r>
            <a:r>
              <a:rPr lang="cs-CZ" dirty="0" err="1"/>
              <a:t>hýlé</a:t>
            </a:r>
            <a:r>
              <a:rPr lang="cs-CZ" dirty="0"/>
              <a:t> a </a:t>
            </a:r>
            <a:r>
              <a:rPr lang="cs-CZ" dirty="0" err="1"/>
              <a:t>eidos</a:t>
            </a:r>
            <a:r>
              <a:rPr lang="cs-CZ" dirty="0"/>
              <a:t> (látka a tvar) a 3. podstata je jednota dvojího</a:t>
            </a:r>
          </a:p>
          <a:p>
            <a:pPr algn="l"/>
            <a:r>
              <a:rPr lang="cs-CZ" dirty="0"/>
              <a:t>- </a:t>
            </a:r>
            <a:r>
              <a:rPr lang="cs-CZ" dirty="0" err="1"/>
              <a:t>Dynamis</a:t>
            </a:r>
            <a:r>
              <a:rPr lang="cs-CZ" dirty="0"/>
              <a:t> a </a:t>
            </a:r>
            <a:r>
              <a:rPr lang="cs-CZ" dirty="0" err="1"/>
              <a:t>entelecheiá</a:t>
            </a:r>
            <a:r>
              <a:rPr lang="cs-CZ" dirty="0"/>
              <a:t> (možnost a skutečnost), d. tu </a:t>
            </a:r>
            <a:r>
              <a:rPr lang="cs-CZ" dirty="0" err="1"/>
              <a:t>paschein</a:t>
            </a:r>
            <a:r>
              <a:rPr lang="cs-CZ" dirty="0"/>
              <a:t>, d. tu </a:t>
            </a:r>
            <a:r>
              <a:rPr lang="cs-CZ" dirty="0" err="1"/>
              <a:t>poiein</a:t>
            </a:r>
            <a:endParaRPr lang="cs-CZ" dirty="0"/>
          </a:p>
          <a:p>
            <a:pPr marL="342900" indent="-342900" algn="l">
              <a:buFontTx/>
              <a:buChar char="-"/>
            </a:pPr>
            <a:r>
              <a:rPr lang="cs-CZ" dirty="0"/>
              <a:t>Substance – samostatná, vlastní jsoucno o sobě, opravdová jednota, to, čeho se netýká změna, mění se jen akcidenty - případky a mody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Pohyb (</a:t>
            </a:r>
            <a:r>
              <a:rPr lang="cs-CZ" dirty="0" err="1"/>
              <a:t>motus</a:t>
            </a:r>
            <a:r>
              <a:rPr lang="cs-CZ" dirty="0"/>
              <a:t>, </a:t>
            </a:r>
            <a:r>
              <a:rPr lang="cs-CZ" dirty="0" err="1"/>
              <a:t>kinésis</a:t>
            </a:r>
            <a:r>
              <a:rPr lang="cs-CZ" dirty="0"/>
              <a:t>, </a:t>
            </a:r>
            <a:r>
              <a:rPr lang="cs-CZ" dirty="0" err="1"/>
              <a:t>metabolé</a:t>
            </a:r>
            <a:r>
              <a:rPr lang="cs-CZ" dirty="0"/>
              <a:t>, genesis a </a:t>
            </a:r>
            <a:r>
              <a:rPr lang="cs-CZ" dirty="0" err="1"/>
              <a:t>fthórá</a:t>
            </a:r>
            <a:r>
              <a:rPr lang="cs-CZ" dirty="0"/>
              <a:t>, </a:t>
            </a:r>
            <a:r>
              <a:rPr lang="cs-CZ" dirty="0" err="1"/>
              <a:t>energeia</a:t>
            </a:r>
            <a:r>
              <a:rPr lang="cs-CZ" dirty="0"/>
              <a:t>, </a:t>
            </a:r>
            <a:r>
              <a:rPr lang="cs-CZ" dirty="0" err="1"/>
              <a:t>dynamis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7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1855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Aristotelovo učení o příčinách věcí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836" y="2092036"/>
            <a:ext cx="9033164" cy="3165764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-Vychází z FYZIS – každý životní pohyb potřebuje 4 příčiny</a:t>
            </a:r>
          </a:p>
          <a:p>
            <a:pPr algn="l"/>
            <a:r>
              <a:rPr lang="cs-CZ" dirty="0"/>
              <a:t>1.Příčina materiální (látková, </a:t>
            </a:r>
            <a:r>
              <a:rPr lang="cs-CZ" dirty="0" err="1"/>
              <a:t>možnostní</a:t>
            </a:r>
            <a:r>
              <a:rPr lang="cs-CZ" dirty="0"/>
              <a:t>)  Z ČEHO</a:t>
            </a:r>
          </a:p>
          <a:p>
            <a:pPr algn="l"/>
            <a:r>
              <a:rPr lang="cs-CZ" dirty="0"/>
              <a:t>2.Příčina formální (ideální, skutečnost)     PODLE ČEHO</a:t>
            </a:r>
          </a:p>
          <a:p>
            <a:pPr algn="l"/>
            <a:r>
              <a:rPr lang="cs-CZ" dirty="0"/>
              <a:t>3. Příčina působící (</a:t>
            </a:r>
            <a:r>
              <a:rPr lang="cs-CZ" dirty="0" err="1"/>
              <a:t>efficiens</a:t>
            </a:r>
            <a:r>
              <a:rPr lang="cs-CZ" dirty="0"/>
              <a:t>, </a:t>
            </a:r>
            <a:r>
              <a:rPr lang="cs-CZ" dirty="0" err="1"/>
              <a:t>theos</a:t>
            </a:r>
            <a:r>
              <a:rPr lang="cs-CZ" dirty="0"/>
              <a:t>)          SKRZE CO SE DĚJE POHYB</a:t>
            </a:r>
          </a:p>
          <a:p>
            <a:pPr algn="l"/>
            <a:r>
              <a:rPr lang="cs-CZ" dirty="0"/>
              <a:t>4. Příčina finální (teleologická)                    PRO CO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Všechny čtyři příčiny působí v pohybu zvaném život.</a:t>
            </a:r>
          </a:p>
        </p:txBody>
      </p:sp>
    </p:spTree>
    <p:extLst>
      <p:ext uri="{BB962C8B-B14F-4D97-AF65-F5344CB8AC3E}">
        <p14:creationId xmlns:p14="http://schemas.microsoft.com/office/powerpoint/2010/main" val="235562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5855"/>
            <a:ext cx="9144000" cy="60960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Aristotelovy kategorie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10145"/>
            <a:ext cx="9144000" cy="374765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Kategorie je schéma výpovědi o věcech (K. jsou nejvyšší rody, které vypovídáme o věcech?)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Rozdíl mezi bytím a jsoucím, rozdíl mezi podstatou poznatelnou rozumem a podstatou poznatelnou smysly. Smyslovou podstatou je každá jednotlivina, např, určitý člověk, kůň, pohár. Rozumovou podstatou je obecnina: např. živočich, člověk.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10 kategorií  - souvislost způsobu bytí a způsobu výpovědi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1.Substance a substantivum, 2.kvantita a číslovka, 3.kvalita a adjektivum, 4.vztah a adjektivum, 5.místo a 6.čas a adverbia kde a kdy, 7.vlastnictví a přechodná slovesa, 8.poloha a nepřechodná slovesa, 9.činnost a aktivní sloveso, 10.trpnost a pasívní sloveso.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„Skutečné vědění je totožné se svým předmětem.“</a:t>
            </a:r>
          </a:p>
        </p:txBody>
      </p:sp>
    </p:spTree>
    <p:extLst>
      <p:ext uri="{BB962C8B-B14F-4D97-AF65-F5344CB8AC3E}">
        <p14:creationId xmlns:p14="http://schemas.microsoft.com/office/powerpoint/2010/main" val="286923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7273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Křesťanská ontologická koncepce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39636"/>
            <a:ext cx="9144000" cy="331816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Vychází z novoplatonismu – </a:t>
            </a:r>
            <a:r>
              <a:rPr lang="cs-CZ" dirty="0" err="1"/>
              <a:t>Plotínos</a:t>
            </a:r>
            <a:r>
              <a:rPr lang="cs-CZ" dirty="0"/>
              <a:t> (</a:t>
            </a:r>
            <a:r>
              <a:rPr lang="cs-CZ" dirty="0" err="1"/>
              <a:t>Enneady</a:t>
            </a:r>
            <a:r>
              <a:rPr lang="cs-CZ" dirty="0"/>
              <a:t>) – navazuje na Platónovy ideje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HEN, jedno, absolutní bytí, prvotní princip, dokonalé, je to dobro, „je“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Vznikání je emanace (vytékání, vyvěrání) jsoucna z bytí. Stupňovitě uspořádaný svět.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Myšlení a bytí je totéž. Poznání je sebepoznání. Extáze je cesta k Bohu, dobru a krásnu.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Bůh je to nejvzdálenější (pro smyslové vnímání) a to nejbližší (pro rozum) </a:t>
            </a:r>
          </a:p>
        </p:txBody>
      </p:sp>
    </p:spTree>
    <p:extLst>
      <p:ext uri="{BB962C8B-B14F-4D97-AF65-F5344CB8AC3E}">
        <p14:creationId xmlns:p14="http://schemas.microsoft.com/office/powerpoint/2010/main" val="69841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BD2D-9170-42BE-B16F-8739D404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258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Augustinova koncepce světa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94539-7844-4D32-9A46-07F9C6EC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4945"/>
            <a:ext cx="9144000" cy="3442855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/>
              <a:t>„ …jelikož Bůh je svrchované bytí, tj. v nejvyšším stupni a proto jest neproměnný: věcem, které stvořil, z ničeho dal bytí, ale nikoli bytí svrchované, jaké má on, jedněm dal bytí více a druhým méně a tak uspořádal přirozenosti podle stupňů bytí.“ (O obci boží)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Bůh má ontologický, noetický a etický rozměr (Být, vědět a milovat.)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Bůh je causa </a:t>
            </a:r>
            <a:r>
              <a:rPr lang="cs-CZ" dirty="0" err="1"/>
              <a:t>essendi</a:t>
            </a:r>
            <a:r>
              <a:rPr lang="cs-CZ" dirty="0"/>
              <a:t> (příčina bytí), ratio </a:t>
            </a:r>
            <a:r>
              <a:rPr lang="cs-CZ" dirty="0" err="1"/>
              <a:t>intelligendi</a:t>
            </a:r>
            <a:r>
              <a:rPr lang="cs-CZ" dirty="0"/>
              <a:t> (důvod poznání) a </a:t>
            </a:r>
            <a:r>
              <a:rPr lang="cs-CZ" dirty="0" err="1"/>
              <a:t>ordo</a:t>
            </a:r>
            <a:r>
              <a:rPr lang="cs-CZ" dirty="0"/>
              <a:t> vivendi (řád žití).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Augustin poprvé  zavádí do filosofie myšlenku stvoření z ničeho (</a:t>
            </a:r>
            <a:r>
              <a:rPr lang="cs-CZ" dirty="0" err="1"/>
              <a:t>creatio</a:t>
            </a:r>
            <a:r>
              <a:rPr lang="cs-CZ" dirty="0"/>
              <a:t> ex </a:t>
            </a:r>
            <a:r>
              <a:rPr lang="cs-CZ" dirty="0" err="1"/>
              <a:t>nihilo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075071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1662</Words>
  <Application>Microsoft Office PowerPoint</Application>
  <PresentationFormat>Širokoúhlá obrazovka</PresentationFormat>
  <Paragraphs>103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Filosofie Přednáška 2.</vt:lpstr>
      <vt:lpstr>Ontologie nauka o bytí jsoucího. </vt:lpstr>
      <vt:lpstr>Předsókratici (přírodní filosofie)</vt:lpstr>
      <vt:lpstr>Platónova idea jako jsoucnost jsoucího</vt:lpstr>
      <vt:lpstr>Aristotelovo učení o podstatě (substantia)</vt:lpstr>
      <vt:lpstr>Aristotelovo učení o příčinách věcí</vt:lpstr>
      <vt:lpstr>Aristotelovy kategorie</vt:lpstr>
      <vt:lpstr>Křesťanská ontologická koncepce</vt:lpstr>
      <vt:lpstr>Augustinova koncepce světa</vt:lpstr>
      <vt:lpstr>Tomistický koncept světa</vt:lpstr>
      <vt:lpstr>Raně novověká ontologie</vt:lpstr>
      <vt:lpstr>Hegel o vztahu bytí a dění</vt:lpstr>
      <vt:lpstr>Heideggerovo pojetí bytí jsoucího</vt:lpstr>
      <vt:lpstr>Tázání po pravdě bytí</vt:lpstr>
      <vt:lpstr>Existence a pravda bytí</vt:lpstr>
      <vt:lpstr>            Literatura doporučená k hlubšímu studiu    </vt:lpstr>
      <vt:lpstr>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Přednáška 2.</dc:title>
  <dc:creator>Naděžda Pelcová</dc:creator>
  <cp:lastModifiedBy>Naděžda Pelcová</cp:lastModifiedBy>
  <cp:revision>17</cp:revision>
  <dcterms:created xsi:type="dcterms:W3CDTF">2020-09-26T13:31:28Z</dcterms:created>
  <dcterms:modified xsi:type="dcterms:W3CDTF">2020-10-05T13:11:43Z</dcterms:modified>
</cp:coreProperties>
</file>