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80" r:id="rId2"/>
    <p:sldId id="279" r:id="rId3"/>
    <p:sldId id="282" r:id="rId4"/>
    <p:sldId id="284" r:id="rId5"/>
    <p:sldId id="283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694"/>
  </p:normalViewPr>
  <p:slideViewPr>
    <p:cSldViewPr snapToGrid="0" snapToObjects="1">
      <p:cViewPr varScale="1">
        <p:scale>
          <a:sx n="119" d="100"/>
          <a:sy n="119" d="100"/>
        </p:scale>
        <p:origin x="2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072AA-0619-3B40-BDFF-830423874E55}" type="datetimeFigureOut">
              <a:rPr lang="cs-CZ" smtClean="0"/>
              <a:t>06.05.21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B66FD9-E04E-C847-B871-807B26BEE9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40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AA4C2-D843-004E-BA0D-F41C0ABAF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1591560"/>
          </a:xfrm>
        </p:spPr>
        <p:txBody>
          <a:bodyPr/>
          <a:lstStyle/>
          <a:p>
            <a:r>
              <a:rPr lang="cs-CZ" dirty="0"/>
              <a:t>Fenomenologie 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4BEF4B1-3B61-3041-8547-909F45449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4660135"/>
            <a:ext cx="6831673" cy="1233889"/>
          </a:xfrm>
        </p:spPr>
        <p:txBody>
          <a:bodyPr/>
          <a:lstStyle/>
          <a:p>
            <a:r>
              <a:rPr lang="cs-CZ" dirty="0"/>
              <a:t>9. přednáška</a:t>
            </a:r>
          </a:p>
        </p:txBody>
      </p:sp>
    </p:spTree>
    <p:extLst>
      <p:ext uri="{BB962C8B-B14F-4D97-AF65-F5344CB8AC3E}">
        <p14:creationId xmlns:p14="http://schemas.microsoft.com/office/powerpoint/2010/main" val="804057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 err="1"/>
              <a:t>Jeanne</a:t>
            </a:r>
            <a:r>
              <a:rPr lang="cs-CZ" dirty="0"/>
              <a:t> </a:t>
            </a:r>
            <a:r>
              <a:rPr lang="cs-CZ" dirty="0" err="1"/>
              <a:t>Delhomme</a:t>
            </a:r>
            <a:r>
              <a:rPr lang="cs-CZ" dirty="0"/>
              <a:t> (1910–1983)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2171700"/>
            <a:ext cx="10854205" cy="4440026"/>
          </a:xfrm>
        </p:spPr>
        <p:txBody>
          <a:bodyPr>
            <a:normAutofit/>
          </a:bodyPr>
          <a:lstStyle/>
          <a:p>
            <a:r>
              <a:rPr lang="en-US" sz="3200" i="1" dirty="0" err="1"/>
              <a:t>Myšlení</a:t>
            </a:r>
            <a:r>
              <a:rPr lang="en-US" sz="3200" i="1" dirty="0"/>
              <a:t> a </a:t>
            </a:r>
            <a:r>
              <a:rPr lang="en-US" sz="3200" i="1" dirty="0" err="1"/>
              <a:t>skutečné</a:t>
            </a:r>
            <a:r>
              <a:rPr lang="en-US" sz="3200" i="1" dirty="0"/>
              <a:t> </a:t>
            </a:r>
            <a:r>
              <a:rPr lang="en-US" sz="3200" dirty="0"/>
              <a:t>(</a:t>
            </a:r>
            <a:r>
              <a:rPr lang="en-US" sz="3200" i="1" dirty="0"/>
              <a:t>La pensée et le </a:t>
            </a:r>
            <a:r>
              <a:rPr lang="en-US" sz="3200" i="1" dirty="0" err="1"/>
              <a:t>reél</a:t>
            </a:r>
            <a:r>
              <a:rPr lang="en-US" sz="3200" i="1" dirty="0"/>
              <a:t>; </a:t>
            </a:r>
            <a:r>
              <a:rPr lang="en-US" sz="3200" dirty="0"/>
              <a:t>1967) </a:t>
            </a:r>
          </a:p>
          <a:p>
            <a:pPr lvl="1"/>
            <a:r>
              <a:rPr lang="cs-CZ" sz="2400" dirty="0"/>
              <a:t>Filozofie není v souladu s realitou. Rozkládá zdánlivě koherentní realitu na mnohost významů, mnohost „modalit“ skutečného .</a:t>
            </a:r>
          </a:p>
          <a:p>
            <a:pPr lvl="1"/>
            <a:r>
              <a:rPr lang="cs-CZ" sz="2400" dirty="0"/>
              <a:t>Filozofie je činnost odlišná od intencionality. Je to způsobem negace skutečnosti. </a:t>
            </a:r>
          </a:p>
          <a:p>
            <a:pPr lvl="1"/>
            <a:r>
              <a:rPr lang="cs-CZ" sz="2400" dirty="0"/>
              <a:t>Tato modalita je nabízena v jazyce. </a:t>
            </a:r>
          </a:p>
          <a:p>
            <a:pPr lvl="1"/>
            <a:r>
              <a:rPr lang="cs-CZ" sz="2400" dirty="0"/>
              <a:t>Takový jazyk je vždy jedinečný, vynalézavý a „vášnivý“, vždy specifický a jedinečný pro konkrétního filozofa: je to filozofický jazyk Platóna, Aristotela, Descarta Kant nebo Bergson.</a:t>
            </a:r>
          </a:p>
        </p:txBody>
      </p:sp>
    </p:spTree>
    <p:extLst>
      <p:ext uri="{BB962C8B-B14F-4D97-AF65-F5344CB8AC3E}">
        <p14:creationId xmlns:p14="http://schemas.microsoft.com/office/powerpoint/2010/main" val="1856411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Negativita filozofie a negativita umělecké fikce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2171700"/>
            <a:ext cx="10832689" cy="4440025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400" dirty="0"/>
              <a:t>Je taková negativita filozofie, která nikdy není dostatečně negativní, protože je vždy nějakým způsobem spojena s bytím, možná podobná negativitě umělecké fikce? </a:t>
            </a:r>
          </a:p>
          <a:p>
            <a:r>
              <a:rPr lang="cs-CZ" dirty="0"/>
              <a:t>„</a:t>
            </a:r>
            <a:r>
              <a:rPr lang="cs-CZ" sz="2800" dirty="0"/>
              <a:t>Výraz a jazyk“ (</a:t>
            </a:r>
            <a:r>
              <a:rPr lang="cs-CZ" sz="2800" dirty="0" err="1"/>
              <a:t>Expression</a:t>
            </a:r>
            <a:r>
              <a:rPr lang="cs-CZ" sz="2800" dirty="0"/>
              <a:t> et </a:t>
            </a:r>
            <a:r>
              <a:rPr lang="cs-CZ" sz="2800" dirty="0" err="1"/>
              <a:t>langage</a:t>
            </a:r>
            <a:r>
              <a:rPr lang="cs-CZ" sz="2800" dirty="0"/>
              <a:t>; 1962)</a:t>
            </a:r>
            <a:endParaRPr lang="cs-CZ" dirty="0"/>
          </a:p>
          <a:p>
            <a:pPr lvl="1"/>
            <a:r>
              <a:rPr lang="cs-CZ" sz="2400" dirty="0"/>
              <a:t>Existují dva typy uměleckého výrazu. Umělecký projev vychází na jedné straně z fikce reality a na druhé straně z fikce jiné reality.</a:t>
            </a:r>
          </a:p>
          <a:p>
            <a:pPr lvl="1"/>
            <a:r>
              <a:rPr lang="cs-CZ" sz="2400" dirty="0"/>
              <a:t>Umělecká díla patřící k oběma druhům fikce vyjadřují význam a tento význam je „esencí“ (</a:t>
            </a:r>
            <a:r>
              <a:rPr lang="cs-CZ" sz="2400" dirty="0" err="1"/>
              <a:t>l’essence</a:t>
            </a:r>
            <a:r>
              <a:rPr lang="cs-CZ" sz="2400" dirty="0"/>
              <a:t>) skutečnosti.</a:t>
            </a:r>
          </a:p>
          <a:p>
            <a:pPr lvl="1"/>
            <a:r>
              <a:rPr lang="cs-CZ" sz="2400" dirty="0"/>
              <a:t>Umělecký výraz uzavřeným jazykem, kruhem významů. Umělecké dílo je „pevné, i když v pohybu“ a „dokončené, i když otevřené“. Umělecké dílo je „dokončená totalita“, totalita „uzavřená v sobě“, „tváří v tvář veškerému úsilí a nápravě všech chyb“</a:t>
            </a:r>
          </a:p>
        </p:txBody>
      </p:sp>
    </p:spTree>
    <p:extLst>
      <p:ext uri="{BB962C8B-B14F-4D97-AF65-F5344CB8AC3E}">
        <p14:creationId xmlns:p14="http://schemas.microsoft.com/office/powerpoint/2010/main" val="118805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A priori a umělecké dílo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1463040"/>
            <a:ext cx="10832689" cy="5148686"/>
          </a:xfrm>
        </p:spPr>
        <p:txBody>
          <a:bodyPr>
            <a:normAutofit/>
          </a:bodyPr>
          <a:lstStyle/>
          <a:p>
            <a:pPr lvl="1"/>
            <a:r>
              <a:rPr lang="cs-CZ" sz="2400" dirty="0"/>
              <a:t>Poznámky o „</a:t>
            </a:r>
            <a:r>
              <a:rPr lang="cs-CZ" sz="2400" dirty="0" err="1"/>
              <a:t>předchůdnosti</a:t>
            </a:r>
            <a:r>
              <a:rPr lang="cs-CZ" sz="2400" dirty="0"/>
              <a:t>“ virtuality esence, která se „aktualizuje“ v umělecké tvorbě nebo „zazní“ v „obrysu nebo náčrtu“ umělce, souvisí s konceptem vyjádření „a priori“ v uměleckém díle.</a:t>
            </a:r>
          </a:p>
          <a:p>
            <a:r>
              <a:rPr lang="cs-CZ" sz="2800" dirty="0"/>
              <a:t>„O novém a priori“ </a:t>
            </a:r>
            <a:r>
              <a:rPr lang="cs-CZ" sz="2800"/>
              <a:t>(D</a:t>
            </a:r>
            <a:r>
              <a:rPr lang="en-US" sz="2800" i="1"/>
              <a:t>’</a:t>
            </a:r>
            <a:r>
              <a:rPr lang="cs-CZ" sz="2800" dirty="0" err="1"/>
              <a:t>un</a:t>
            </a:r>
            <a:r>
              <a:rPr lang="cs-CZ" sz="2800" dirty="0"/>
              <a:t> </a:t>
            </a:r>
            <a:r>
              <a:rPr lang="cs-CZ" sz="2800" dirty="0" err="1"/>
              <a:t>nouvel</a:t>
            </a:r>
            <a:r>
              <a:rPr lang="cs-CZ" sz="2800" dirty="0"/>
              <a:t> a priori; 1975)</a:t>
            </a:r>
          </a:p>
          <a:p>
            <a:pPr lvl="1"/>
            <a:r>
              <a:rPr lang="cs-CZ" sz="2400" dirty="0"/>
              <a:t>Koncept a priori odkazuje na původní „afinitu“ nebo „</a:t>
            </a:r>
            <a:r>
              <a:rPr lang="cs-CZ" sz="2400" dirty="0" err="1"/>
              <a:t>spolupřirozenost</a:t>
            </a:r>
            <a:r>
              <a:rPr lang="cs-CZ" sz="2400" dirty="0"/>
              <a:t>“ objektu a subjektu.</a:t>
            </a:r>
          </a:p>
          <a:p>
            <a:pPr lvl="1"/>
            <a:r>
              <a:rPr lang="cs-CZ" sz="2400" dirty="0"/>
              <a:t>Skutečné v sobě nese pluralitu různých a priori, tedy pluralitu možností společné nebo sdílené konstituce objektu a subjektu, pluralitu světů.</a:t>
            </a:r>
          </a:p>
          <a:p>
            <a:pPr lvl="1"/>
            <a:r>
              <a:rPr lang="cs-CZ" sz="2400" dirty="0"/>
              <a:t>Různá „a priori“ vyjádřené uměleckými díly představují rozmanité a vzájemně neslučitelné „možnosti“  skutečného.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3704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196B43-4C67-464C-ACAB-1020D51E9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685800"/>
            <a:ext cx="9886950" cy="1485900"/>
          </a:xfrm>
        </p:spPr>
        <p:txBody>
          <a:bodyPr>
            <a:normAutofit/>
          </a:bodyPr>
          <a:lstStyle/>
          <a:p>
            <a:r>
              <a:rPr lang="cs-CZ" dirty="0"/>
              <a:t>Poezie a filozofie</a:t>
            </a:r>
          </a:p>
        </p:txBody>
      </p:sp>
      <p:sp>
        <p:nvSpPr>
          <p:cNvPr id="2056" name="Content Placeholder 2055">
            <a:extLst>
              <a:ext uri="{FF2B5EF4-FFF2-40B4-BE49-F238E27FC236}">
                <a16:creationId xmlns:a16="http://schemas.microsoft.com/office/drawing/2014/main" id="{7834E0AD-F8DA-400A-80AE-545DF711A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6632" y="1463040"/>
            <a:ext cx="10832689" cy="5148686"/>
          </a:xfrm>
        </p:spPr>
        <p:txBody>
          <a:bodyPr>
            <a:normAutofit/>
          </a:bodyPr>
          <a:lstStyle/>
          <a:p>
            <a:pPr lvl="1"/>
            <a:endParaRPr lang="cs-CZ" sz="2400" dirty="0"/>
          </a:p>
          <a:p>
            <a:r>
              <a:rPr lang="cs-CZ" sz="2800" dirty="0"/>
              <a:t>„O novém a priori“ (D</a:t>
            </a:r>
            <a:r>
              <a:rPr lang="en-US" sz="2800" i="1" dirty="0"/>
              <a:t>’</a:t>
            </a:r>
            <a:r>
              <a:rPr lang="cs-CZ" sz="2800" dirty="0" err="1"/>
              <a:t>un</a:t>
            </a:r>
            <a:r>
              <a:rPr lang="cs-CZ" sz="2800" dirty="0"/>
              <a:t> </a:t>
            </a:r>
            <a:r>
              <a:rPr lang="cs-CZ" sz="2800" dirty="0" err="1"/>
              <a:t>nouvel</a:t>
            </a:r>
            <a:r>
              <a:rPr lang="cs-CZ" sz="2800" dirty="0"/>
              <a:t> a priori; 1975)</a:t>
            </a:r>
          </a:p>
          <a:p>
            <a:pPr lvl="1"/>
            <a:r>
              <a:rPr lang="cs-CZ" sz="2400" dirty="0"/>
              <a:t>Filozofický jazyk není žádná aktualizace virtuálního nebo zvláštního, které zaznívá ve věčném. Je to výsledek vlastního sebe-ustavení, ustavení sebou samým. </a:t>
            </a:r>
          </a:p>
          <a:p>
            <a:pPr lvl="1"/>
            <a:r>
              <a:rPr lang="cs-CZ" sz="2400" dirty="0"/>
              <a:t>Filozofie tak vždy reflektuje svou zvláštnost, nebo jak </a:t>
            </a:r>
            <a:r>
              <a:rPr lang="cs-CZ" sz="2400" dirty="0" err="1"/>
              <a:t>Delhomme</a:t>
            </a:r>
            <a:r>
              <a:rPr lang="cs-CZ" sz="2400" dirty="0"/>
              <a:t> říká, že filozofie je vždy způsobem „vymezení“ systému skutečného. </a:t>
            </a:r>
          </a:p>
          <a:p>
            <a:pPr lvl="1"/>
            <a:r>
              <a:rPr lang="cs-CZ" sz="2400" dirty="0"/>
              <a:t>Pokud ve filozofii existuje vědomí, je to také vědomí omezenosti takového vymezení.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102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958EA-C643-7A41-858F-CBEA8938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44CEF3-3ECE-FF49-923E-F425CB1BD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21388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40406</TotalTime>
  <Words>437</Words>
  <Application>Microsoft Macintosh PowerPoint</Application>
  <PresentationFormat>Širokoúhlá obrazovka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Franklin Gothic Book</vt:lpstr>
      <vt:lpstr>Oříznutí</vt:lpstr>
      <vt:lpstr>Fenomenologie II</vt:lpstr>
      <vt:lpstr>Jeanne Delhomme (1910–1983)</vt:lpstr>
      <vt:lpstr>Negativita filozofie a negativita umělecké fikce</vt:lpstr>
      <vt:lpstr>A priori a umělecké dílo</vt:lpstr>
      <vt:lpstr>Poezie a filozofie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Strukturlismus a postmodernismus</dc:title>
  <dc:creator>milos sevcik</dc:creator>
  <cp:lastModifiedBy>milos sevcik</cp:lastModifiedBy>
  <cp:revision>170</cp:revision>
  <dcterms:created xsi:type="dcterms:W3CDTF">2021-02-16T10:22:56Z</dcterms:created>
  <dcterms:modified xsi:type="dcterms:W3CDTF">2021-05-13T08:32:28Z</dcterms:modified>
</cp:coreProperties>
</file>