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00" autoAdjust="0"/>
  </p:normalViewPr>
  <p:slideViewPr>
    <p:cSldViewPr>
      <p:cViewPr varScale="1">
        <p:scale>
          <a:sx n="104" d="100"/>
          <a:sy n="104" d="100"/>
        </p:scale>
        <p:origin x="9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09800"/>
            <a:ext cx="7162800" cy="1143000"/>
          </a:xfrm>
        </p:spPr>
        <p:txBody>
          <a:bodyPr/>
          <a:lstStyle>
            <a:lvl1pPr>
              <a:defRPr sz="3900"/>
            </a:lvl1pPr>
          </a:lstStyle>
          <a:p>
            <a:pPr lvl="0"/>
            <a:r>
              <a:rPr lang="cs-CZ" noProof="0" smtClean="0"/>
              <a:t>Kliknutím lze upravit styl.</a:t>
            </a:r>
            <a:endParaRPr lang="cs-CZ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pPr lvl="0"/>
            <a:r>
              <a:rPr lang="cs-CZ" noProof="0" smtClean="0"/>
              <a:t>Kliknutím lze upravit styl předlohy.</a:t>
            </a:r>
            <a:endParaRPr lang="cs-CZ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96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CBEB2D2A-6138-4B7A-AE3B-300924D046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7627-AAC1-4D2C-8FD0-F65E9A75F62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01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1295400"/>
            <a:ext cx="192405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295400"/>
            <a:ext cx="5619750" cy="4953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448AE-D780-4C7F-87D7-4CB2B52D2FA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20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4A37E-AC55-4F9C-B19B-59289E12602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2F781-15C9-4F07-A9D5-6310CF1CE8D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04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51BD4-B277-4F9B-8091-E9040B8747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33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F6ED6-A8B8-49BD-9DDF-40C10AA4206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85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92282-02BB-415E-B606-20DBECCA744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28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48D64-144E-40B6-82BA-862364B5BD9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87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06545-BEA7-41EE-8F6B-40E21F1CDFF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3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73D1C-0202-427F-A90F-DDF3108D2CB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4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295400"/>
            <a:ext cx="769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nadpisů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286000"/>
            <a:ext cx="7696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2257967-777E-40DE-BF5C-DC710939757B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/>
              <a:t>BĀZGAŠT-E ADABĪ a počátky tisku a žurnalismu v Persii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22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24192" cy="360040"/>
          </a:xfrm>
        </p:spPr>
        <p:txBody>
          <a:bodyPr/>
          <a:lstStyle/>
          <a:p>
            <a:r>
              <a:rPr lang="cs-CZ" sz="1600" b="1" dirty="0"/>
              <a:t>Kořeny stagnace perské poezie 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519864" cy="5339680"/>
          </a:xfrm>
        </p:spPr>
        <p:txBody>
          <a:bodyPr/>
          <a:lstStyle/>
          <a:p>
            <a:pPr marL="0" indent="0">
              <a:buNone/>
            </a:pPr>
            <a:r>
              <a:rPr lang="cs-CZ" sz="1200" dirty="0"/>
              <a:t> </a:t>
            </a:r>
          </a:p>
          <a:p>
            <a:pPr lvl="0"/>
            <a:r>
              <a:rPr lang="cs-CZ" sz="1400" dirty="0" err="1"/>
              <a:t>Safíjovci</a:t>
            </a:r>
            <a:r>
              <a:rPr lang="cs-CZ" sz="1400" dirty="0"/>
              <a:t> </a:t>
            </a:r>
            <a:r>
              <a:rPr lang="cs-CZ" sz="1400" dirty="0" smtClean="0"/>
              <a:t>– postoj k světské poezii spíše negativní; patronace klesá</a:t>
            </a:r>
          </a:p>
          <a:p>
            <a:pPr marL="0" lv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dirty="0" smtClean="0"/>
              <a:t>Souvislost geopolitická - pokles </a:t>
            </a:r>
            <a:r>
              <a:rPr lang="cs-CZ" sz="1400" dirty="0"/>
              <a:t>ovlivňování z jiných </a:t>
            </a:r>
            <a:r>
              <a:rPr lang="cs-CZ" sz="1400" dirty="0" smtClean="0"/>
              <a:t>oblastí -) básníci </a:t>
            </a:r>
          </a:p>
          <a:p>
            <a:pPr marL="0" indent="0">
              <a:buNone/>
            </a:pPr>
            <a:r>
              <a:rPr lang="cs-CZ" sz="1400" dirty="0" smtClean="0"/>
              <a:t>       prchají „za lepším“ a méně dogmatickým</a:t>
            </a:r>
            <a:endParaRPr lang="cs-CZ" sz="1400" dirty="0"/>
          </a:p>
          <a:p>
            <a:pPr lvl="0"/>
            <a:endParaRPr lang="cs-CZ" sz="1400" dirty="0" smtClean="0"/>
          </a:p>
          <a:p>
            <a:pPr lvl="0"/>
            <a:r>
              <a:rPr lang="cs-CZ" sz="1400" dirty="0" smtClean="0"/>
              <a:t>Rigidita obsahu i forem; svázanost pravidly 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 smtClean="0"/>
              <a:t>Samoúčelnost</a:t>
            </a:r>
            <a:r>
              <a:rPr lang="cs-CZ" sz="1400" dirty="0"/>
              <a:t> </a:t>
            </a:r>
            <a:endParaRPr lang="cs-CZ" sz="1400" dirty="0" smtClean="0"/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/>
              <a:t>Výlučnost autorů – </a:t>
            </a:r>
            <a:r>
              <a:rPr lang="cs-CZ" sz="1400" dirty="0" smtClean="0"/>
              <a:t>okrajovost</a:t>
            </a:r>
            <a:endParaRPr lang="cs-CZ" sz="1400" dirty="0"/>
          </a:p>
          <a:p>
            <a:pPr marL="0" lv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 smtClean="0"/>
              <a:t>didaktické </a:t>
            </a:r>
            <a:r>
              <a:rPr lang="cs-CZ" sz="1400" dirty="0"/>
              <a:t>verše, </a:t>
            </a:r>
            <a:r>
              <a:rPr lang="cs-CZ" sz="1400" dirty="0" smtClean="0"/>
              <a:t>obskurní metafory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Od 20. let 18. stol. prakticky žádná patronace - ) znovu až za </a:t>
            </a:r>
            <a:r>
              <a:rPr lang="cs-CZ" sz="1400" dirty="0" err="1" smtClean="0"/>
              <a:t>Fath</a:t>
            </a:r>
            <a:r>
              <a:rPr lang="cs-CZ" sz="1400" dirty="0" smtClean="0"/>
              <a:t> Alí Šáha</a:t>
            </a:r>
            <a:endParaRPr lang="cs-CZ" sz="1400" dirty="0"/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b="1" dirty="0" err="1" smtClean="0"/>
              <a:t>Rezá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Qolí</a:t>
            </a:r>
            <a:r>
              <a:rPr lang="cs-CZ" sz="1400" b="1" dirty="0" smtClean="0"/>
              <a:t> </a:t>
            </a:r>
            <a:r>
              <a:rPr lang="cs-CZ" sz="1400" b="1" dirty="0"/>
              <a:t>C</a:t>
            </a:r>
            <a:r>
              <a:rPr lang="cs-CZ" sz="1400" b="1" dirty="0" smtClean="0"/>
              <a:t>hán  </a:t>
            </a:r>
            <a:r>
              <a:rPr lang="cs-CZ" sz="1400" b="1" dirty="0" err="1" smtClean="0"/>
              <a:t>Hedájat</a:t>
            </a:r>
            <a:r>
              <a:rPr lang="cs-CZ" sz="1400" b="1" dirty="0" smtClean="0"/>
              <a:t> (19. stol.) </a:t>
            </a:r>
            <a:r>
              <a:rPr lang="fa-IR" sz="1400" dirty="0"/>
              <a:t>رضاقُلی خانِ هدایت</a:t>
            </a:r>
            <a:r>
              <a:rPr lang="cs-CZ" sz="1400" b="1" dirty="0" smtClean="0"/>
              <a:t>: </a:t>
            </a:r>
            <a:r>
              <a:rPr lang="cs-CZ" sz="1400" dirty="0" smtClean="0"/>
              <a:t>„Perská </a:t>
            </a:r>
            <a:r>
              <a:rPr lang="cs-CZ" sz="1400" dirty="0"/>
              <a:t>poezie byla dlouhé období v úpadku a ke konci </a:t>
            </a:r>
            <a:r>
              <a:rPr lang="cs-CZ" sz="1400" dirty="0" err="1"/>
              <a:t>Zandovského</a:t>
            </a:r>
            <a:r>
              <a:rPr lang="cs-CZ" sz="1400" dirty="0"/>
              <a:t> období se stala již zcela úpadkovou</a:t>
            </a:r>
            <a:r>
              <a:rPr lang="cs-CZ" sz="1400" dirty="0" smtClean="0"/>
              <a:t>.“ </a:t>
            </a:r>
            <a:endParaRPr lang="cs-CZ" sz="1400" dirty="0"/>
          </a:p>
          <a:p>
            <a:pPr marL="0" lv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6256" y="908720"/>
            <a:ext cx="2133600" cy="271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3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63880" cy="576064"/>
          </a:xfrm>
        </p:spPr>
        <p:txBody>
          <a:bodyPr/>
          <a:lstStyle/>
          <a:p>
            <a:r>
              <a:rPr lang="cs-CZ" dirty="0" err="1" smtClean="0"/>
              <a:t>Bázgašt</a:t>
            </a:r>
            <a:r>
              <a:rPr lang="cs-CZ" dirty="0" smtClean="0"/>
              <a:t>-e </a:t>
            </a:r>
            <a:r>
              <a:rPr lang="cs-CZ" dirty="0" err="1" smtClean="0"/>
              <a:t>adabí</a:t>
            </a:r>
            <a:r>
              <a:rPr lang="cs-CZ" dirty="0" smtClean="0"/>
              <a:t> - </a:t>
            </a:r>
            <a:r>
              <a:rPr lang="fa-IR" dirty="0"/>
              <a:t>بازگشت ادبی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663880" cy="5267672"/>
          </a:xfrm>
        </p:spPr>
        <p:txBody>
          <a:bodyPr/>
          <a:lstStyle/>
          <a:p>
            <a:pPr lvl="0"/>
            <a:r>
              <a:rPr lang="cs-CZ" sz="1200" b="1" i="1" dirty="0" err="1"/>
              <a:t>Sabk</a:t>
            </a:r>
            <a:r>
              <a:rPr lang="cs-CZ" sz="1200" b="1" i="1" dirty="0"/>
              <a:t>-e </a:t>
            </a:r>
            <a:r>
              <a:rPr lang="cs-CZ" sz="1200" b="1" i="1" dirty="0" err="1"/>
              <a:t>bázgašt</a:t>
            </a:r>
            <a:r>
              <a:rPr lang="cs-CZ" sz="1200" b="1" i="1" dirty="0"/>
              <a:t>-e </a:t>
            </a:r>
            <a:r>
              <a:rPr lang="cs-CZ" sz="1200" b="1" i="1" dirty="0" err="1"/>
              <a:t>adabí</a:t>
            </a:r>
            <a:r>
              <a:rPr lang="cs-CZ" sz="1200" b="1" i="1" dirty="0"/>
              <a:t> – styl „literárního návratu</a:t>
            </a:r>
            <a:r>
              <a:rPr lang="cs-CZ" sz="1200" b="1" dirty="0"/>
              <a:t>“</a:t>
            </a:r>
            <a:r>
              <a:rPr lang="cs-CZ" sz="1200" dirty="0"/>
              <a:t>. </a:t>
            </a:r>
          </a:p>
          <a:p>
            <a:endParaRPr lang="cs-CZ" sz="1200" dirty="0" smtClean="0"/>
          </a:p>
          <a:p>
            <a:r>
              <a:rPr lang="cs-CZ" sz="1200" dirty="0" smtClean="0"/>
              <a:t>nepříznivý </a:t>
            </a:r>
            <a:r>
              <a:rPr lang="cs-CZ" sz="1200" dirty="0"/>
              <a:t>stav poezie </a:t>
            </a:r>
            <a:r>
              <a:rPr lang="cs-CZ" sz="1200" dirty="0" smtClean="0"/>
              <a:t>za </a:t>
            </a:r>
            <a:r>
              <a:rPr lang="cs-CZ" sz="1200" dirty="0" err="1" smtClean="0"/>
              <a:t>sabk</a:t>
            </a:r>
            <a:r>
              <a:rPr lang="cs-CZ" sz="1200" dirty="0" smtClean="0"/>
              <a:t>-e </a:t>
            </a:r>
            <a:r>
              <a:rPr lang="cs-CZ" sz="1200" dirty="0" err="1" smtClean="0"/>
              <a:t>hindí</a:t>
            </a:r>
            <a:r>
              <a:rPr lang="cs-CZ" sz="1200" dirty="0" smtClean="0"/>
              <a:t> </a:t>
            </a:r>
            <a:r>
              <a:rPr lang="fa-IR" sz="1200" dirty="0"/>
              <a:t>سبک هندی </a:t>
            </a:r>
            <a:r>
              <a:rPr lang="cs-CZ" sz="1200" dirty="0" smtClean="0"/>
              <a:t> - ) klasicistní obroda, zvaná </a:t>
            </a:r>
            <a:r>
              <a:rPr lang="cs-CZ" sz="1200" dirty="0"/>
              <a:t>„návrat“ (</a:t>
            </a:r>
            <a:r>
              <a:rPr lang="cs-CZ" sz="1200" i="1" dirty="0" err="1"/>
              <a:t>bázgašt</a:t>
            </a:r>
            <a:r>
              <a:rPr lang="cs-CZ" sz="1200" i="1" dirty="0"/>
              <a:t>)</a:t>
            </a:r>
            <a:r>
              <a:rPr lang="cs-CZ" sz="1200" dirty="0"/>
              <a:t>.</a:t>
            </a:r>
          </a:p>
          <a:p>
            <a:pPr marL="0" indent="0">
              <a:buNone/>
            </a:pPr>
            <a:r>
              <a:rPr lang="cs-CZ" sz="1200" dirty="0"/>
              <a:t> </a:t>
            </a:r>
          </a:p>
          <a:p>
            <a:r>
              <a:rPr lang="cs-CZ" sz="1200" b="1" u="sng" dirty="0"/>
              <a:t>Idea </a:t>
            </a:r>
            <a:r>
              <a:rPr lang="cs-CZ" sz="1200" b="1" u="sng" dirty="0" err="1" smtClean="0"/>
              <a:t>bázgaštu</a:t>
            </a:r>
            <a:r>
              <a:rPr lang="cs-CZ" sz="1200" b="1" u="sng" dirty="0" smtClean="0"/>
              <a:t>:</a:t>
            </a:r>
            <a:r>
              <a:rPr lang="cs-CZ" sz="1200" dirty="0" smtClean="0"/>
              <a:t> oživit poezii návratem ke kořenům </a:t>
            </a:r>
          </a:p>
          <a:p>
            <a:endParaRPr lang="cs-CZ" sz="1200" dirty="0"/>
          </a:p>
          <a:p>
            <a:pPr lvl="0"/>
            <a:r>
              <a:rPr lang="cs-CZ" sz="1200" dirty="0"/>
              <a:t>literární směr usilující o návrat poezie do chorásánského a iráckého stylu, tedy do doby </a:t>
            </a:r>
            <a:r>
              <a:rPr lang="cs-CZ" sz="1200" dirty="0" err="1"/>
              <a:t>předmongolské</a:t>
            </a:r>
            <a:r>
              <a:rPr lang="cs-CZ" sz="1200" dirty="0"/>
              <a:t> (před 13. stol.). </a:t>
            </a:r>
          </a:p>
          <a:p>
            <a:pPr marL="0" indent="0">
              <a:buNone/>
            </a:pPr>
            <a:endParaRPr lang="cs-CZ" sz="1200" dirty="0"/>
          </a:p>
          <a:p>
            <a:r>
              <a:rPr lang="cs-CZ" sz="1200" dirty="0" smtClean="0"/>
              <a:t>Snaha </a:t>
            </a:r>
            <a:r>
              <a:rPr lang="cs-CZ" sz="1200" dirty="0"/>
              <a:t>o </a:t>
            </a:r>
            <a:r>
              <a:rPr lang="cs-CZ" sz="1200" dirty="0" smtClean="0"/>
              <a:t>podchycení </a:t>
            </a:r>
            <a:r>
              <a:rPr lang="cs-CZ" sz="1200" dirty="0"/>
              <a:t>„skutečné“ tradice. </a:t>
            </a:r>
            <a:endParaRPr lang="cs-CZ" sz="1200" dirty="0" smtClean="0"/>
          </a:p>
          <a:p>
            <a:endParaRPr lang="cs-CZ" sz="1200" dirty="0"/>
          </a:p>
          <a:p>
            <a:r>
              <a:rPr lang="cs-CZ" sz="1200" dirty="0" smtClean="0"/>
              <a:t>Napodobování </a:t>
            </a:r>
            <a:r>
              <a:rPr lang="cs-CZ" sz="1200" b="1" dirty="0" err="1" smtClean="0"/>
              <a:t>Manúčehrího</a:t>
            </a:r>
            <a:r>
              <a:rPr lang="cs-CZ" sz="1200" b="1" dirty="0"/>
              <a:t>, </a:t>
            </a:r>
            <a:r>
              <a:rPr lang="cs-CZ" sz="1200" b="1" dirty="0" err="1"/>
              <a:t>Anvarího</a:t>
            </a:r>
            <a:r>
              <a:rPr lang="cs-CZ" sz="1200" b="1" dirty="0"/>
              <a:t>, </a:t>
            </a:r>
            <a:r>
              <a:rPr lang="cs-CZ" sz="1200" b="1" dirty="0" err="1" smtClean="0"/>
              <a:t>Cháqáního</a:t>
            </a:r>
            <a:endParaRPr lang="cs-CZ" sz="1200" dirty="0"/>
          </a:p>
          <a:p>
            <a:pPr lvl="0"/>
            <a:endParaRPr lang="cs-CZ" sz="1200" dirty="0"/>
          </a:p>
          <a:p>
            <a:pPr lvl="0"/>
            <a:r>
              <a:rPr lang="cs-CZ" sz="1200" dirty="0" smtClean="0"/>
              <a:t>Chorásánský: </a:t>
            </a:r>
            <a:r>
              <a:rPr lang="cs-CZ" sz="1200" dirty="0" err="1" smtClean="0"/>
              <a:t>Rúdakí</a:t>
            </a:r>
            <a:r>
              <a:rPr lang="cs-CZ" sz="1200" dirty="0" smtClean="0"/>
              <a:t> </a:t>
            </a:r>
            <a:r>
              <a:rPr lang="cs-CZ" sz="1200" dirty="0"/>
              <a:t>(z. 940), </a:t>
            </a:r>
            <a:r>
              <a:rPr lang="cs-CZ" sz="1200" dirty="0" err="1"/>
              <a:t>Daqíqí</a:t>
            </a:r>
            <a:r>
              <a:rPr lang="cs-CZ" sz="1200" dirty="0"/>
              <a:t> (z. 977), </a:t>
            </a:r>
            <a:r>
              <a:rPr lang="cs-CZ" sz="1200" dirty="0" err="1"/>
              <a:t>Ferdousí</a:t>
            </a:r>
            <a:r>
              <a:rPr lang="cs-CZ" sz="1200" dirty="0"/>
              <a:t> (z. 1020), </a:t>
            </a:r>
            <a:r>
              <a:rPr lang="cs-CZ" sz="1200" dirty="0" err="1"/>
              <a:t>Manúčehrí</a:t>
            </a:r>
            <a:r>
              <a:rPr lang="cs-CZ" sz="1200" dirty="0"/>
              <a:t> (z. 1040), </a:t>
            </a:r>
            <a:r>
              <a:rPr lang="cs-CZ" sz="1200" dirty="0" err="1"/>
              <a:t>Farrochí</a:t>
            </a:r>
            <a:r>
              <a:rPr lang="cs-CZ" sz="1200" dirty="0"/>
              <a:t> (z. 1037), </a:t>
            </a:r>
            <a:r>
              <a:rPr lang="cs-CZ" sz="1200" dirty="0" err="1"/>
              <a:t>Anvarí</a:t>
            </a:r>
            <a:r>
              <a:rPr lang="cs-CZ" sz="1200" dirty="0"/>
              <a:t> (z. 1189), Omar </a:t>
            </a:r>
            <a:r>
              <a:rPr lang="cs-CZ" sz="1200" dirty="0" err="1"/>
              <a:t>Chajjám</a:t>
            </a:r>
            <a:r>
              <a:rPr lang="cs-CZ" sz="1200" dirty="0"/>
              <a:t> (z. 1122) a další.</a:t>
            </a:r>
          </a:p>
          <a:p>
            <a:pPr lvl="0"/>
            <a:r>
              <a:rPr lang="cs-CZ" sz="1200" b="1" i="1" dirty="0" err="1"/>
              <a:t>Sabk</a:t>
            </a:r>
            <a:r>
              <a:rPr lang="cs-CZ" sz="1200" b="1" i="1" dirty="0"/>
              <a:t>-e </a:t>
            </a:r>
            <a:r>
              <a:rPr lang="cs-CZ" sz="1200" b="1" i="1" dirty="0" err="1"/>
              <a:t>iráqí</a:t>
            </a:r>
            <a:r>
              <a:rPr lang="cs-CZ" sz="1200" dirty="0"/>
              <a:t> </a:t>
            </a:r>
            <a:r>
              <a:rPr lang="cs-CZ" sz="1200" dirty="0" smtClean="0"/>
              <a:t> (</a:t>
            </a:r>
            <a:r>
              <a:rPr lang="cs-CZ" sz="1200" b="1" i="1" dirty="0" err="1" smtClean="0"/>
              <a:t>erfání</a:t>
            </a:r>
            <a:r>
              <a:rPr lang="cs-CZ" sz="1200" b="1" i="1" dirty="0"/>
              <a:t>)</a:t>
            </a:r>
            <a:r>
              <a:rPr lang="cs-CZ" sz="1200" dirty="0" smtClean="0"/>
              <a:t>; </a:t>
            </a:r>
            <a:r>
              <a:rPr lang="cs-CZ" sz="1200" b="1" dirty="0"/>
              <a:t>12.–(13.)15. století</a:t>
            </a:r>
            <a:r>
              <a:rPr lang="cs-CZ" sz="1200" dirty="0" smtClean="0"/>
              <a:t>. </a:t>
            </a:r>
            <a:r>
              <a:rPr lang="cs-CZ" sz="1200" dirty="0" err="1" smtClean="0"/>
              <a:t>Saná´í</a:t>
            </a:r>
            <a:r>
              <a:rPr lang="cs-CZ" sz="1200" dirty="0" smtClean="0"/>
              <a:t> </a:t>
            </a:r>
            <a:r>
              <a:rPr lang="cs-CZ" sz="1200" dirty="0"/>
              <a:t>(z. 1130), </a:t>
            </a:r>
            <a:r>
              <a:rPr lang="cs-CZ" sz="1200" dirty="0" err="1"/>
              <a:t>Attár</a:t>
            </a:r>
            <a:r>
              <a:rPr lang="cs-CZ" sz="1200" dirty="0"/>
              <a:t> (z. 1193), </a:t>
            </a:r>
            <a:r>
              <a:rPr lang="cs-CZ" sz="1200" dirty="0" err="1" smtClean="0"/>
              <a:t>Mauláná</a:t>
            </a:r>
            <a:r>
              <a:rPr lang="cs-CZ" sz="1200" dirty="0" smtClean="0"/>
              <a:t> </a:t>
            </a:r>
            <a:r>
              <a:rPr lang="cs-CZ" sz="1200" dirty="0"/>
              <a:t>(z. 1273), </a:t>
            </a:r>
            <a:r>
              <a:rPr lang="cs-CZ" sz="1200" dirty="0" err="1"/>
              <a:t>Sa´dí</a:t>
            </a:r>
            <a:r>
              <a:rPr lang="cs-CZ" sz="1200" dirty="0"/>
              <a:t> ze Šírázu (z. 1292), </a:t>
            </a:r>
            <a:r>
              <a:rPr lang="cs-CZ" sz="1200" dirty="0" err="1"/>
              <a:t>Háfez</a:t>
            </a:r>
            <a:r>
              <a:rPr lang="cs-CZ" sz="1200" dirty="0"/>
              <a:t> (z. 1390), </a:t>
            </a:r>
            <a:r>
              <a:rPr lang="cs-CZ" sz="1200" dirty="0" err="1"/>
              <a:t>Džámí</a:t>
            </a:r>
            <a:r>
              <a:rPr lang="cs-CZ" sz="1200" dirty="0"/>
              <a:t> (z. 1492) a další.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26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07896" cy="2880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735888" cy="5483696"/>
          </a:xfrm>
        </p:spPr>
        <p:txBody>
          <a:bodyPr/>
          <a:lstStyle/>
          <a:p>
            <a:pPr marL="0" indent="0">
              <a:buNone/>
            </a:pPr>
            <a:endParaRPr lang="cs-CZ" sz="1400" dirty="0"/>
          </a:p>
          <a:p>
            <a:pPr lvl="0"/>
            <a:r>
              <a:rPr lang="cs-CZ" sz="1400" dirty="0" err="1" smtClean="0"/>
              <a:t>bázgašt</a:t>
            </a:r>
            <a:r>
              <a:rPr lang="cs-CZ" sz="1400" dirty="0" smtClean="0"/>
              <a:t> – periodizace - od </a:t>
            </a:r>
            <a:r>
              <a:rPr lang="cs-CZ" sz="1400" dirty="0"/>
              <a:t>konce 18. </a:t>
            </a:r>
            <a:r>
              <a:rPr lang="cs-CZ" sz="1400" dirty="0" smtClean="0"/>
              <a:t>století dodnes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 smtClean="0"/>
              <a:t>Termín (asi): </a:t>
            </a:r>
            <a:r>
              <a:rPr lang="cs-CZ" sz="1400" b="1" dirty="0" err="1"/>
              <a:t>Mohammad</a:t>
            </a:r>
            <a:r>
              <a:rPr lang="cs-CZ" sz="1400" b="1" dirty="0"/>
              <a:t> </a:t>
            </a:r>
            <a:r>
              <a:rPr lang="cs-CZ" sz="1400" b="1" dirty="0" err="1"/>
              <a:t>Taqí</a:t>
            </a:r>
            <a:r>
              <a:rPr lang="cs-CZ" sz="1400" b="1" dirty="0"/>
              <a:t> </a:t>
            </a:r>
            <a:r>
              <a:rPr lang="cs-CZ" sz="1400" b="1" dirty="0" err="1"/>
              <a:t>Bahár</a:t>
            </a:r>
            <a:r>
              <a:rPr lang="cs-CZ" sz="1400" b="1" dirty="0"/>
              <a:t> </a:t>
            </a:r>
            <a:r>
              <a:rPr lang="cs-CZ" sz="1400" dirty="0"/>
              <a:t>(z. 1951) </a:t>
            </a:r>
            <a:r>
              <a:rPr lang="fa-IR" sz="1400" dirty="0"/>
              <a:t>محمدتقی </a:t>
            </a:r>
            <a:r>
              <a:rPr lang="fa-IR" sz="1400" dirty="0" smtClean="0"/>
              <a:t>بهار</a:t>
            </a:r>
            <a:r>
              <a:rPr lang="cs-CZ" sz="1400" dirty="0" smtClean="0"/>
              <a:t>                       </a:t>
            </a:r>
          </a:p>
          <a:p>
            <a:pPr marL="0" lv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dirty="0" smtClean="0"/>
              <a:t>historický </a:t>
            </a:r>
            <a:r>
              <a:rPr lang="cs-CZ" sz="1400" dirty="0"/>
              <a:t>mezník – konstituční události z roku </a:t>
            </a:r>
            <a:r>
              <a:rPr lang="cs-CZ" sz="1400" dirty="0" smtClean="0"/>
              <a:t>1906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dirty="0" smtClean="0"/>
              <a:t>představitelé B: </a:t>
            </a:r>
            <a:r>
              <a:rPr lang="ar-SA" sz="1400" b="1" dirty="0" smtClean="0"/>
              <a:t>میرزا </a:t>
            </a:r>
            <a:r>
              <a:rPr lang="ar-SA" sz="1400" b="1" dirty="0"/>
              <a:t>حبیب‌الله</a:t>
            </a:r>
            <a:r>
              <a:rPr lang="ar-SA" sz="1400" dirty="0"/>
              <a:t> متخلص به </a:t>
            </a:r>
            <a:r>
              <a:rPr lang="ar-SA" sz="1400" b="1" dirty="0" smtClean="0"/>
              <a:t>قاآنی</a:t>
            </a:r>
            <a:r>
              <a:rPr lang="cs-CZ" sz="1400" dirty="0"/>
              <a:t> </a:t>
            </a:r>
            <a:r>
              <a:rPr lang="cs-CZ" sz="1400" b="1" dirty="0" err="1" smtClean="0"/>
              <a:t>Habíbolláh</a:t>
            </a:r>
            <a:r>
              <a:rPr lang="cs-CZ" sz="1400" b="1" dirty="0" smtClean="0"/>
              <a:t> </a:t>
            </a:r>
            <a:r>
              <a:rPr lang="cs-CZ" sz="1400" b="1" dirty="0" err="1"/>
              <a:t>Qá´ání</a:t>
            </a:r>
            <a:r>
              <a:rPr lang="cs-CZ" sz="1400" dirty="0"/>
              <a:t> (z.1854</a:t>
            </a:r>
            <a:r>
              <a:rPr lang="cs-CZ" sz="1400" dirty="0" smtClean="0"/>
              <a:t>)</a:t>
            </a:r>
          </a:p>
          <a:p>
            <a:pPr marL="0" lv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     - znám </a:t>
            </a:r>
            <a:r>
              <a:rPr lang="cs-CZ" sz="1400" dirty="0"/>
              <a:t>svou neuvěřitelnou </a:t>
            </a:r>
            <a:r>
              <a:rPr lang="cs-CZ" sz="1400" dirty="0" smtClean="0"/>
              <a:t>pamětí</a:t>
            </a:r>
          </a:p>
          <a:p>
            <a:pPr marL="0" lvl="0" indent="0">
              <a:buNone/>
            </a:pPr>
            <a:r>
              <a:rPr lang="cs-CZ" sz="1400" b="1" dirty="0" smtClean="0"/>
              <a:t>              -  </a:t>
            </a:r>
            <a:r>
              <a:rPr lang="cs-CZ" sz="1400" b="1" dirty="0" err="1" smtClean="0"/>
              <a:t>Ketáb</a:t>
            </a:r>
            <a:r>
              <a:rPr lang="cs-CZ" sz="1400" b="1" dirty="0" smtClean="0"/>
              <a:t>-e </a:t>
            </a:r>
            <a:r>
              <a:rPr lang="cs-CZ" sz="1400" b="1" dirty="0" err="1"/>
              <a:t>paríšán</a:t>
            </a:r>
            <a:r>
              <a:rPr lang="cs-CZ" sz="1400" dirty="0"/>
              <a:t> </a:t>
            </a:r>
            <a:r>
              <a:rPr lang="fa-IR" sz="1400" dirty="0"/>
              <a:t>کتاب پریشان</a:t>
            </a:r>
            <a:r>
              <a:rPr lang="cs-CZ" sz="1400" dirty="0" smtClean="0"/>
              <a:t>  imitace </a:t>
            </a:r>
            <a:r>
              <a:rPr lang="cs-CZ" sz="1400" dirty="0" err="1" smtClean="0"/>
              <a:t>Sa´dího</a:t>
            </a:r>
            <a:r>
              <a:rPr lang="cs-CZ" sz="1400" dirty="0" smtClean="0"/>
              <a:t> </a:t>
            </a:r>
          </a:p>
          <a:p>
            <a:pPr marL="0" lvl="0" indent="0">
              <a:buNone/>
            </a:pPr>
            <a:r>
              <a:rPr lang="cs-CZ" sz="1400" dirty="0" smtClean="0"/>
              <a:t>              -  typický panegyrický básník</a:t>
            </a:r>
          </a:p>
          <a:p>
            <a:pPr marL="0" lv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dirty="0" err="1"/>
              <a:t>Mohammad</a:t>
            </a:r>
            <a:r>
              <a:rPr lang="cs-CZ" sz="1400" dirty="0"/>
              <a:t> </a:t>
            </a:r>
            <a:r>
              <a:rPr lang="cs-CZ" sz="1400" dirty="0" err="1"/>
              <a:t>Taqí</a:t>
            </a:r>
            <a:r>
              <a:rPr lang="cs-CZ" sz="1400" dirty="0"/>
              <a:t> – zvaný </a:t>
            </a:r>
            <a:r>
              <a:rPr lang="cs-CZ" sz="1400" dirty="0" err="1"/>
              <a:t>Bahár</a:t>
            </a:r>
            <a:r>
              <a:rPr lang="cs-CZ" sz="1400" dirty="0"/>
              <a:t> (z. 1951), </a:t>
            </a:r>
            <a:r>
              <a:rPr lang="cs-CZ" sz="1400" dirty="0" err="1"/>
              <a:t>Parvín</a:t>
            </a:r>
            <a:r>
              <a:rPr lang="cs-CZ" sz="1400" dirty="0"/>
              <a:t> </a:t>
            </a:r>
            <a:r>
              <a:rPr lang="cs-CZ" sz="1400" dirty="0" err="1"/>
              <a:t>E´tesámí</a:t>
            </a:r>
            <a:r>
              <a:rPr lang="cs-CZ" sz="1400" dirty="0"/>
              <a:t> (z. 1941) a později například </a:t>
            </a:r>
            <a:r>
              <a:rPr lang="cs-CZ" sz="1400" dirty="0" err="1"/>
              <a:t>Símín</a:t>
            </a:r>
            <a:r>
              <a:rPr lang="cs-CZ" sz="1400" dirty="0"/>
              <a:t> </a:t>
            </a:r>
            <a:r>
              <a:rPr lang="cs-CZ" sz="1400" dirty="0" err="1"/>
              <a:t>Behbahání</a:t>
            </a:r>
            <a:r>
              <a:rPr lang="cs-CZ" sz="1400" dirty="0"/>
              <a:t> (nar. r. 1927), </a:t>
            </a:r>
            <a:r>
              <a:rPr lang="cs-CZ" sz="1400" dirty="0" err="1"/>
              <a:t>Mohammad</a:t>
            </a:r>
            <a:r>
              <a:rPr lang="cs-CZ" sz="1400" dirty="0"/>
              <a:t> </a:t>
            </a:r>
            <a:r>
              <a:rPr lang="cs-CZ" sz="1400" dirty="0" err="1"/>
              <a:t>Hosejn</a:t>
            </a:r>
            <a:r>
              <a:rPr lang="cs-CZ" sz="1400" dirty="0"/>
              <a:t> zvaný </a:t>
            </a:r>
            <a:r>
              <a:rPr lang="cs-CZ" sz="1400" dirty="0" err="1"/>
              <a:t>Šahrijár</a:t>
            </a:r>
            <a:r>
              <a:rPr lang="cs-CZ" sz="1400" dirty="0"/>
              <a:t> (z. 1988. významný </a:t>
            </a:r>
            <a:r>
              <a:rPr lang="cs-CZ" sz="1400" dirty="0" err="1"/>
              <a:t>azerský</a:t>
            </a:r>
            <a:r>
              <a:rPr lang="cs-CZ" sz="1400" dirty="0"/>
              <a:t> básník), </a:t>
            </a:r>
            <a:r>
              <a:rPr lang="cs-CZ" sz="1400" dirty="0" err="1"/>
              <a:t>Hamídí</a:t>
            </a:r>
            <a:r>
              <a:rPr lang="cs-CZ" sz="1400" dirty="0"/>
              <a:t> </a:t>
            </a:r>
            <a:r>
              <a:rPr lang="cs-CZ" sz="1400" dirty="0" err="1"/>
              <a:t>Šírází</a:t>
            </a:r>
            <a:r>
              <a:rPr lang="cs-CZ" sz="1400" dirty="0"/>
              <a:t> (z. 1986).</a:t>
            </a:r>
          </a:p>
          <a:p>
            <a:endParaRPr 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0192" y="476672"/>
            <a:ext cx="2452237" cy="333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89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63880" cy="288032"/>
          </a:xfrm>
        </p:spPr>
        <p:txBody>
          <a:bodyPr/>
          <a:lstStyle/>
          <a:p>
            <a:r>
              <a:rPr lang="cs-CZ" sz="1400" b="1" u="sng" dirty="0"/>
              <a:t>Počátky tisku a žurnalismu v </a:t>
            </a:r>
            <a:r>
              <a:rPr lang="cs-CZ" sz="1400" b="1" u="sng" dirty="0" smtClean="0"/>
              <a:t>Íránu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8591872" cy="5483696"/>
          </a:xfrm>
        </p:spPr>
        <p:txBody>
          <a:bodyPr/>
          <a:lstStyle/>
          <a:p>
            <a:pPr lvl="0"/>
            <a:r>
              <a:rPr lang="cs-CZ" sz="1400" dirty="0" smtClean="0"/>
              <a:t>1. pokusy </a:t>
            </a:r>
            <a:r>
              <a:rPr lang="cs-CZ" sz="1400" dirty="0"/>
              <a:t>- </a:t>
            </a:r>
            <a:r>
              <a:rPr lang="cs-CZ" sz="1400" b="1" dirty="0"/>
              <a:t>Arméni</a:t>
            </a:r>
            <a:r>
              <a:rPr lang="cs-CZ" sz="1400" dirty="0"/>
              <a:t> v pol. 17.st </a:t>
            </a:r>
            <a:r>
              <a:rPr lang="cs-CZ" sz="1400" dirty="0" err="1" smtClean="0"/>
              <a:t>Esfahán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          díky </a:t>
            </a:r>
            <a:r>
              <a:rPr lang="cs-CZ" sz="1400" dirty="0" err="1" smtClean="0"/>
              <a:t>Mírzovi</a:t>
            </a:r>
            <a:r>
              <a:rPr lang="cs-CZ" sz="1400" dirty="0" smtClean="0"/>
              <a:t> </a:t>
            </a:r>
            <a:r>
              <a:rPr lang="cs-CZ" sz="1400" dirty="0" err="1" smtClean="0"/>
              <a:t>Abbásovi</a:t>
            </a:r>
            <a:r>
              <a:rPr lang="cs-CZ" sz="1400" dirty="0" smtClean="0"/>
              <a:t> - ) do zahraničí </a:t>
            </a:r>
            <a:r>
              <a:rPr lang="cs-CZ" sz="1400" dirty="0"/>
              <a:t>dva </a:t>
            </a:r>
            <a:r>
              <a:rPr lang="cs-CZ" sz="1400" dirty="0" smtClean="0"/>
              <a:t>Íránci k tiskařině -)</a:t>
            </a:r>
            <a:r>
              <a:rPr lang="cs-CZ" sz="1400" dirty="0"/>
              <a:t> </a:t>
            </a:r>
          </a:p>
          <a:p>
            <a:pPr lvl="0"/>
            <a:r>
              <a:rPr lang="cs-CZ" sz="1400" dirty="0" smtClean="0"/>
              <a:t>Londýn </a:t>
            </a:r>
            <a:r>
              <a:rPr lang="cs-CZ" sz="1400" b="1" u="sng" dirty="0" err="1"/>
              <a:t>Mírzá</a:t>
            </a:r>
            <a:r>
              <a:rPr lang="cs-CZ" sz="1400" b="1" u="sng" dirty="0"/>
              <a:t> </a:t>
            </a:r>
            <a:r>
              <a:rPr lang="cs-CZ" sz="1400" b="1" u="sng" dirty="0" err="1"/>
              <a:t>Sáleh</a:t>
            </a:r>
            <a:r>
              <a:rPr lang="cs-CZ" sz="1400" b="1" u="sng" dirty="0"/>
              <a:t> </a:t>
            </a:r>
            <a:r>
              <a:rPr lang="cs-CZ" sz="1400" b="1" u="sng" dirty="0" err="1"/>
              <a:t>Šírází</a:t>
            </a:r>
            <a:r>
              <a:rPr lang="cs-CZ" sz="1400" dirty="0"/>
              <a:t> </a:t>
            </a:r>
            <a:r>
              <a:rPr lang="ar-SA" sz="1400" b="1" dirty="0"/>
              <a:t>میرزا محمد صالح شیرازی </a:t>
            </a:r>
            <a:r>
              <a:rPr lang="cs-CZ" sz="1400" dirty="0"/>
              <a:t>– </a:t>
            </a:r>
            <a:r>
              <a:rPr lang="cs-CZ" sz="1400" b="1" dirty="0"/>
              <a:t>1815</a:t>
            </a:r>
            <a:r>
              <a:rPr lang="cs-CZ" sz="1400" dirty="0"/>
              <a:t> </a:t>
            </a:r>
            <a:endParaRPr lang="cs-CZ" sz="1400" dirty="0"/>
          </a:p>
          <a:p>
            <a:pPr marL="0" lvl="0" indent="0">
              <a:buNone/>
            </a:pPr>
            <a:r>
              <a:rPr lang="cs-CZ" sz="1400" dirty="0" smtClean="0"/>
              <a:t> </a:t>
            </a:r>
            <a:r>
              <a:rPr lang="cs-CZ" sz="1400" dirty="0"/>
              <a:t> </a:t>
            </a:r>
            <a:r>
              <a:rPr lang="cs-CZ" sz="1400" dirty="0" smtClean="0"/>
              <a:t>         2</a:t>
            </a:r>
            <a:r>
              <a:rPr lang="cs-CZ" sz="1400" dirty="0"/>
              <a:t>) do Petrohradu – </a:t>
            </a:r>
            <a:r>
              <a:rPr lang="cs-CZ" sz="1400" b="1" dirty="0"/>
              <a:t>1816 </a:t>
            </a:r>
            <a:r>
              <a:rPr lang="cs-CZ" sz="1400" dirty="0"/>
              <a:t>– </a:t>
            </a:r>
            <a:r>
              <a:rPr lang="cs-CZ" sz="1400" dirty="0" err="1"/>
              <a:t>Zajnolábiddín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b="1" dirty="0"/>
              <a:t>1. tiskárna otevřena v Tabrízu 1816. </a:t>
            </a:r>
            <a:r>
              <a:rPr lang="cs-CZ" sz="1400" b="1" dirty="0" smtClean="0"/>
              <a:t>Provoz </a:t>
            </a:r>
            <a:r>
              <a:rPr lang="cs-CZ" sz="1400" b="1" dirty="0"/>
              <a:t>zahájen až 1824 - Tabríz, Teherán 1837.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b="1" dirty="0" smtClean="0"/>
              <a:t>litografie </a:t>
            </a:r>
            <a:r>
              <a:rPr lang="ar-SA" sz="1400" b="1" dirty="0"/>
              <a:t>چاپ سنگی</a:t>
            </a:r>
            <a:r>
              <a:rPr lang="cs-CZ" sz="1400" b="1" dirty="0"/>
              <a:t>  X sazba olověných liter - </a:t>
            </a:r>
            <a:r>
              <a:rPr lang="ar-SA" sz="1400" b="1" dirty="0"/>
              <a:t>چاپ </a:t>
            </a:r>
            <a:r>
              <a:rPr lang="ar-SA" sz="1400" b="1" dirty="0" smtClean="0"/>
              <a:t>سربی</a:t>
            </a:r>
            <a:endParaRPr lang="cs-CZ" sz="1400" dirty="0"/>
          </a:p>
          <a:p>
            <a:pPr marL="0" lvl="0" indent="0">
              <a:buNone/>
            </a:pPr>
            <a:endParaRPr lang="cs-CZ" sz="1400" dirty="0" smtClean="0"/>
          </a:p>
          <a:p>
            <a:pPr marL="0" lvl="0" indent="0"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1</a:t>
            </a:r>
            <a:r>
              <a:rPr lang="cs-CZ" sz="1800" dirty="0">
                <a:solidFill>
                  <a:srgbClr val="FF0000"/>
                </a:solidFill>
              </a:rPr>
              <a:t>. </a:t>
            </a:r>
            <a:r>
              <a:rPr lang="cs-CZ" sz="1800" dirty="0" smtClean="0">
                <a:solidFill>
                  <a:srgbClr val="FF0000"/>
                </a:solidFill>
              </a:rPr>
              <a:t>kniha: </a:t>
            </a:r>
            <a:r>
              <a:rPr lang="cs-CZ" sz="1800" b="1" dirty="0">
                <a:solidFill>
                  <a:srgbClr val="FF0000"/>
                </a:solidFill>
              </a:rPr>
              <a:t>1838</a:t>
            </a:r>
            <a:r>
              <a:rPr lang="cs-CZ" sz="1800" dirty="0">
                <a:solidFill>
                  <a:srgbClr val="FF0000"/>
                </a:solidFill>
              </a:rPr>
              <a:t> - 1. </a:t>
            </a:r>
            <a:r>
              <a:rPr lang="cs-CZ" sz="1800" dirty="0" smtClean="0">
                <a:solidFill>
                  <a:srgbClr val="FF0000"/>
                </a:solidFill>
              </a:rPr>
              <a:t>teheránská </a:t>
            </a:r>
            <a:r>
              <a:rPr lang="cs-CZ" sz="1800" dirty="0">
                <a:solidFill>
                  <a:srgbClr val="FF0000"/>
                </a:solidFill>
              </a:rPr>
              <a:t>knižní </a:t>
            </a:r>
            <a:r>
              <a:rPr lang="cs-CZ" sz="1800" dirty="0" smtClean="0">
                <a:solidFill>
                  <a:srgbClr val="FF0000"/>
                </a:solidFill>
              </a:rPr>
              <a:t>litografie: </a:t>
            </a:r>
            <a:r>
              <a:rPr lang="ar-SA" sz="1800" b="1" dirty="0" smtClean="0">
                <a:solidFill>
                  <a:srgbClr val="FF0000"/>
                </a:solidFill>
              </a:rPr>
              <a:t>کلیات </a:t>
            </a:r>
            <a:r>
              <a:rPr lang="ar-SA" sz="1800" b="1" dirty="0">
                <a:solidFill>
                  <a:srgbClr val="FF0000"/>
                </a:solidFill>
              </a:rPr>
              <a:t>حافظ</a:t>
            </a:r>
            <a:r>
              <a:rPr lang="ar-SA" sz="1800" dirty="0">
                <a:solidFill>
                  <a:srgbClr val="FF0000"/>
                </a:solidFill>
              </a:rPr>
              <a:t> </a:t>
            </a:r>
            <a:endParaRPr lang="cs-CZ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První noviny</a:t>
            </a: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smtClean="0"/>
              <a:t>–</a:t>
            </a:r>
            <a:r>
              <a:rPr lang="cs-CZ" sz="1400" dirty="0" err="1" smtClean="0"/>
              <a:t>Sáleh</a:t>
            </a:r>
            <a:r>
              <a:rPr lang="cs-CZ" sz="1400" dirty="0" smtClean="0"/>
              <a:t>: </a:t>
            </a:r>
            <a:r>
              <a:rPr lang="cs-CZ" sz="1400" b="1" dirty="0" err="1" smtClean="0"/>
              <a:t>Kághaz</a:t>
            </a:r>
            <a:r>
              <a:rPr lang="cs-CZ" sz="1400" b="1" dirty="0" smtClean="0"/>
              <a:t>-e </a:t>
            </a:r>
            <a:r>
              <a:rPr lang="cs-CZ" sz="1400" b="1" dirty="0" err="1"/>
              <a:t>achbár</a:t>
            </a:r>
            <a:r>
              <a:rPr lang="cs-CZ" sz="1400" dirty="0"/>
              <a:t> – </a:t>
            </a:r>
            <a:r>
              <a:rPr lang="cs-CZ" sz="1400" b="1" dirty="0"/>
              <a:t>1837</a:t>
            </a:r>
            <a:r>
              <a:rPr lang="cs-CZ" sz="1400" dirty="0"/>
              <a:t> </a:t>
            </a:r>
            <a:r>
              <a:rPr lang="ar-SA" sz="1400" b="1" dirty="0"/>
              <a:t>کاغذ اخبار</a:t>
            </a:r>
            <a:r>
              <a:rPr lang="cs-CZ" sz="1400" dirty="0"/>
              <a:t> – pouze 3 výtisky. </a:t>
            </a:r>
          </a:p>
          <a:p>
            <a:pPr lvl="0"/>
            <a:endParaRPr lang="cs-CZ" sz="1400" dirty="0" smtClean="0"/>
          </a:p>
          <a:p>
            <a:pPr lvl="0"/>
            <a:r>
              <a:rPr lang="cs-CZ" sz="1400" b="1" u="sng" dirty="0" err="1" smtClean="0"/>
              <a:t>Rúznáme</a:t>
            </a:r>
            <a:r>
              <a:rPr lang="cs-CZ" sz="1400" b="1" u="sng" dirty="0" smtClean="0"/>
              <a:t>-je </a:t>
            </a:r>
            <a:r>
              <a:rPr lang="cs-CZ" sz="1400" b="1" u="sng" dirty="0" err="1"/>
              <a:t>achbár</a:t>
            </a:r>
            <a:r>
              <a:rPr lang="cs-CZ" sz="1400" b="1" u="sng" dirty="0"/>
              <a:t>-e </a:t>
            </a:r>
            <a:r>
              <a:rPr lang="cs-CZ" sz="1400" b="1" u="sng" dirty="0" err="1"/>
              <a:t>vaqáje</a:t>
            </a:r>
            <a:r>
              <a:rPr lang="cs-CZ" sz="1400" b="1" u="sng" dirty="0"/>
              <a:t>´</a:t>
            </a:r>
            <a:r>
              <a:rPr lang="cs-CZ" sz="1400" dirty="0"/>
              <a:t>- žurnál zpráv o událostech (</a:t>
            </a:r>
            <a:r>
              <a:rPr lang="ar-SA" sz="1400" b="1" dirty="0"/>
              <a:t>روزنامه ی اخبار وقایع</a:t>
            </a:r>
            <a:r>
              <a:rPr lang="cs-CZ" sz="1400" dirty="0" smtClean="0"/>
              <a:t>)</a:t>
            </a:r>
            <a:endParaRPr lang="cs-CZ" sz="1400" dirty="0"/>
          </a:p>
          <a:p>
            <a:pPr lvl="0"/>
            <a:endParaRPr lang="cs-CZ" sz="1400" b="1" dirty="0" smtClean="0"/>
          </a:p>
          <a:p>
            <a:pPr lvl="0"/>
            <a:r>
              <a:rPr lang="cs-CZ" sz="1400" b="1" dirty="0" smtClean="0"/>
              <a:t>Na </a:t>
            </a:r>
            <a:r>
              <a:rPr lang="cs-CZ" sz="1400" b="1" dirty="0"/>
              <a:t>konci 40. let tištěny již desítky </a:t>
            </a:r>
            <a:r>
              <a:rPr lang="cs-CZ" sz="1400" b="1" dirty="0" smtClean="0"/>
              <a:t>knih</a:t>
            </a:r>
            <a:r>
              <a:rPr lang="cs-CZ" sz="1400" dirty="0"/>
              <a:t>!</a:t>
            </a:r>
            <a:r>
              <a:rPr lang="cs-CZ" sz="1400" dirty="0" smtClean="0"/>
              <a:t>  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1.oficiální regulérní noviny (týdeník</a:t>
            </a: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) </a:t>
            </a:r>
            <a:r>
              <a:rPr lang="cs-CZ" sz="1400" dirty="0" smtClean="0"/>
              <a:t> </a:t>
            </a:r>
            <a:r>
              <a:rPr lang="cs-CZ" sz="1400" b="1" dirty="0" smtClean="0"/>
              <a:t>1851:</a:t>
            </a:r>
            <a:endParaRPr lang="cs-CZ" sz="1400" dirty="0"/>
          </a:p>
          <a:p>
            <a:r>
              <a:rPr lang="cs-CZ" sz="1400" b="1" dirty="0" err="1"/>
              <a:t>R</a:t>
            </a:r>
            <a:r>
              <a:rPr lang="cs-CZ" sz="1400" b="1" u="sng" dirty="0" err="1"/>
              <a:t>úznáme</a:t>
            </a:r>
            <a:r>
              <a:rPr lang="cs-CZ" sz="1400" b="1" u="sng" dirty="0"/>
              <a:t>-je </a:t>
            </a:r>
            <a:r>
              <a:rPr lang="cs-CZ" sz="1400" b="1" u="sng" dirty="0" err="1"/>
              <a:t>vaqáje</a:t>
            </a:r>
            <a:r>
              <a:rPr lang="cs-CZ" sz="1400" b="1" u="sng" dirty="0"/>
              <a:t>-je </a:t>
            </a:r>
            <a:r>
              <a:rPr lang="cs-CZ" sz="1400" b="1" u="sng" dirty="0" err="1" smtClean="0"/>
              <a:t>ettefáqijje</a:t>
            </a:r>
            <a:r>
              <a:rPr lang="cs-CZ" sz="1400" b="1" u="sng" dirty="0" smtClean="0"/>
              <a:t> </a:t>
            </a:r>
            <a:r>
              <a:rPr lang="cs-CZ" sz="1400" b="1" u="sng" dirty="0"/>
              <a:t>- žurnál seběhnuvších událostí</a:t>
            </a:r>
            <a:r>
              <a:rPr lang="cs-CZ" sz="1400" dirty="0"/>
              <a:t> </a:t>
            </a:r>
          </a:p>
          <a:p>
            <a:r>
              <a:rPr lang="ar-SA" sz="1400" b="1" dirty="0"/>
              <a:t>روزنامه ی وقایع اتفاقیه </a:t>
            </a:r>
            <a:r>
              <a:rPr lang="cs-CZ" sz="1400" b="1" dirty="0"/>
              <a:t> –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0948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63880" cy="3600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8720"/>
            <a:ext cx="8591872" cy="5339680"/>
          </a:xfrm>
        </p:spPr>
        <p:txBody>
          <a:bodyPr/>
          <a:lstStyle/>
          <a:p>
            <a:r>
              <a:rPr lang="cs-CZ" sz="1400" dirty="0" smtClean="0"/>
              <a:t>šáh </a:t>
            </a:r>
            <a:r>
              <a:rPr lang="cs-CZ" sz="1400" dirty="0" err="1"/>
              <a:t>Náseroddín</a:t>
            </a:r>
            <a:r>
              <a:rPr lang="cs-CZ" sz="1400" dirty="0"/>
              <a:t> </a:t>
            </a:r>
            <a:r>
              <a:rPr lang="cs-CZ" sz="1400" dirty="0" smtClean="0"/>
              <a:t>– 1. íránský monarcha, </a:t>
            </a:r>
            <a:r>
              <a:rPr lang="cs-CZ" sz="1400" dirty="0"/>
              <a:t>který navštívil Evropu, a to r. </a:t>
            </a:r>
            <a:r>
              <a:rPr lang="cs-CZ" sz="1400" b="1" dirty="0"/>
              <a:t>1873, 78 a 89</a:t>
            </a:r>
            <a:r>
              <a:rPr lang="cs-CZ" sz="1400" dirty="0"/>
              <a:t>. </a:t>
            </a:r>
          </a:p>
          <a:p>
            <a:r>
              <a:rPr lang="cs-CZ" sz="1400" dirty="0"/>
              <a:t>Deníkové zápisky </a:t>
            </a:r>
            <a:r>
              <a:rPr lang="cs-CZ" sz="1400" dirty="0" smtClean="0"/>
              <a:t>vydány: </a:t>
            </a:r>
            <a:r>
              <a:rPr lang="cs-CZ" sz="1400" b="1" dirty="0" err="1"/>
              <a:t>Rúznáme</a:t>
            </a:r>
            <a:r>
              <a:rPr lang="cs-CZ" sz="1400" b="1" dirty="0"/>
              <a:t>-je </a:t>
            </a:r>
            <a:r>
              <a:rPr lang="cs-CZ" sz="1400" b="1" dirty="0" err="1"/>
              <a:t>safar</a:t>
            </a:r>
            <a:r>
              <a:rPr lang="cs-CZ" sz="1400" b="1" dirty="0"/>
              <a:t>-e </a:t>
            </a:r>
            <a:r>
              <a:rPr lang="cs-CZ" sz="1400" b="1" dirty="0" err="1"/>
              <a:t>Farangistán</a:t>
            </a:r>
            <a:r>
              <a:rPr lang="cs-CZ" sz="1400" b="1" dirty="0"/>
              <a:t> (1874),</a:t>
            </a:r>
            <a:endParaRPr lang="cs-CZ" sz="1400" dirty="0"/>
          </a:p>
          <a:p>
            <a:r>
              <a:rPr lang="cs-CZ" sz="1400" b="1" dirty="0"/>
              <a:t>                                           </a:t>
            </a:r>
            <a:r>
              <a:rPr lang="cs-CZ" sz="1400" b="1" dirty="0" err="1"/>
              <a:t>Rúznáme</a:t>
            </a:r>
            <a:r>
              <a:rPr lang="cs-CZ" sz="1400" b="1" dirty="0"/>
              <a:t>-je </a:t>
            </a:r>
            <a:r>
              <a:rPr lang="cs-CZ" sz="1400" b="1" dirty="0" err="1"/>
              <a:t>safar</a:t>
            </a:r>
            <a:r>
              <a:rPr lang="cs-CZ" sz="1400" b="1" dirty="0"/>
              <a:t>-e </a:t>
            </a:r>
            <a:r>
              <a:rPr lang="cs-CZ" sz="1400" b="1" dirty="0" err="1"/>
              <a:t>dovom</a:t>
            </a:r>
            <a:r>
              <a:rPr lang="cs-CZ" sz="1400" b="1" dirty="0"/>
              <a:t> </a:t>
            </a:r>
            <a:r>
              <a:rPr lang="cs-CZ" sz="1400" b="1" dirty="0" err="1"/>
              <a:t>Farangistán</a:t>
            </a:r>
            <a:r>
              <a:rPr lang="cs-CZ" sz="1400" b="1" dirty="0"/>
              <a:t> (1878)</a:t>
            </a:r>
            <a:endParaRPr lang="cs-CZ" sz="1400" dirty="0"/>
          </a:p>
          <a:p>
            <a:r>
              <a:rPr lang="cs-CZ" sz="1400" b="1" dirty="0"/>
              <a:t>                                           </a:t>
            </a:r>
            <a:r>
              <a:rPr lang="cs-CZ" sz="1400" b="1" dirty="0" err="1"/>
              <a:t>Rúznáme</a:t>
            </a:r>
            <a:r>
              <a:rPr lang="cs-CZ" sz="1400" b="1" dirty="0"/>
              <a:t>-je </a:t>
            </a:r>
            <a:r>
              <a:rPr lang="cs-CZ" sz="1400" b="1" dirty="0" err="1"/>
              <a:t>safar</a:t>
            </a:r>
            <a:r>
              <a:rPr lang="cs-CZ" sz="1400" b="1" dirty="0"/>
              <a:t>-e </a:t>
            </a:r>
            <a:r>
              <a:rPr lang="cs-CZ" sz="1400" b="1" dirty="0" err="1"/>
              <a:t>sevvom</a:t>
            </a:r>
            <a:r>
              <a:rPr lang="cs-CZ" sz="1400" b="1" dirty="0"/>
              <a:t> </a:t>
            </a:r>
            <a:r>
              <a:rPr lang="cs-CZ" sz="1400" b="1" dirty="0" err="1"/>
              <a:t>Farangistán</a:t>
            </a:r>
            <a:r>
              <a:rPr lang="cs-CZ" sz="1400" b="1" dirty="0"/>
              <a:t> (1891) </a:t>
            </a:r>
            <a:endParaRPr lang="cs-CZ" sz="1400" b="1" dirty="0" smtClean="0"/>
          </a:p>
          <a:p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dirty="0"/>
              <a:t>v NKP: </a:t>
            </a:r>
            <a:r>
              <a:rPr lang="cs-CZ" sz="1400" b="1" dirty="0" err="1"/>
              <a:t>Rúznáme</a:t>
            </a:r>
            <a:r>
              <a:rPr lang="cs-CZ" sz="1400" b="1" dirty="0"/>
              <a:t>-je </a:t>
            </a:r>
            <a:r>
              <a:rPr lang="cs-CZ" sz="1400" b="1" dirty="0" err="1"/>
              <a:t>chaterát</a:t>
            </a:r>
            <a:r>
              <a:rPr lang="cs-CZ" sz="1400" b="1" dirty="0"/>
              <a:t>-e </a:t>
            </a:r>
            <a:r>
              <a:rPr lang="cs-CZ" sz="1400" b="1" dirty="0" err="1"/>
              <a:t>Náser</a:t>
            </a:r>
            <a:r>
              <a:rPr lang="cs-CZ" sz="1400" b="1" dirty="0"/>
              <a:t>-od-</a:t>
            </a:r>
            <a:r>
              <a:rPr lang="cs-CZ" sz="1400" b="1" dirty="0" err="1"/>
              <a:t>Dín</a:t>
            </a:r>
            <a:r>
              <a:rPr lang="cs-CZ" sz="1400" b="1" dirty="0"/>
              <a:t> Šáh dar </a:t>
            </a:r>
            <a:r>
              <a:rPr lang="cs-CZ" sz="1400" b="1" dirty="0" err="1"/>
              <a:t>safar</a:t>
            </a:r>
            <a:r>
              <a:rPr lang="cs-CZ" sz="1400" b="1" dirty="0"/>
              <a:t>-e </a:t>
            </a:r>
            <a:r>
              <a:rPr lang="cs-CZ" sz="1400" b="1" dirty="0" err="1"/>
              <a:t>devvom</a:t>
            </a:r>
            <a:r>
              <a:rPr lang="cs-CZ" sz="1400" b="1" dirty="0"/>
              <a:t>-e (a </a:t>
            </a:r>
            <a:r>
              <a:rPr lang="cs-CZ" sz="1400" b="1" dirty="0" err="1"/>
              <a:t>sevvom</a:t>
            </a:r>
            <a:r>
              <a:rPr lang="cs-CZ" sz="1400" b="1" dirty="0"/>
              <a:t>) </a:t>
            </a:r>
            <a:r>
              <a:rPr lang="cs-CZ" sz="1400" b="1" dirty="0" err="1"/>
              <a:t>Farangestán</a:t>
            </a:r>
            <a:r>
              <a:rPr lang="cs-CZ" sz="1400" dirty="0"/>
              <a:t> (1878) </a:t>
            </a:r>
            <a:r>
              <a:rPr lang="cs-CZ" sz="1400" dirty="0" err="1"/>
              <a:t>Tehrán</a:t>
            </a:r>
            <a:r>
              <a:rPr lang="cs-CZ" sz="1400" dirty="0"/>
              <a:t> </a:t>
            </a:r>
            <a:r>
              <a:rPr lang="cs-CZ" sz="1400" dirty="0" smtClean="0"/>
              <a:t>2000</a:t>
            </a:r>
          </a:p>
          <a:p>
            <a:endParaRPr lang="cs-CZ" sz="1400" dirty="0"/>
          </a:p>
          <a:p>
            <a:r>
              <a:rPr lang="cs-CZ" sz="1400" dirty="0" err="1" smtClean="0"/>
              <a:t>Dárolfunún</a:t>
            </a:r>
            <a:r>
              <a:rPr lang="cs-CZ" sz="1400" dirty="0" smtClean="0"/>
              <a:t>: </a:t>
            </a:r>
            <a:r>
              <a:rPr lang="cs-CZ" sz="1400" b="1" dirty="0"/>
              <a:t>Polákovy práce (1854-57</a:t>
            </a:r>
            <a:r>
              <a:rPr lang="cs-CZ" sz="1400" dirty="0"/>
              <a:t>), </a:t>
            </a:r>
            <a:r>
              <a:rPr lang="cs-CZ" sz="1400" dirty="0" smtClean="0"/>
              <a:t>Tabríz: práce </a:t>
            </a:r>
            <a:r>
              <a:rPr lang="cs-CZ" sz="1400" dirty="0"/>
              <a:t>Křížovy.</a:t>
            </a:r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1. noviny-deník – </a:t>
            </a:r>
            <a:r>
              <a:rPr lang="cs-CZ" sz="14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1898</a:t>
            </a: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- </a:t>
            </a:r>
            <a:r>
              <a:rPr lang="cs-CZ" sz="1400" b="1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Cholásato´l</a:t>
            </a:r>
            <a:r>
              <a:rPr lang="cs-CZ" sz="1400" b="1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b="1" dirty="0" err="1">
                <a:solidFill>
                  <a:schemeClr val="bg2">
                    <a:lumMod val="25000"/>
                    <a:lumOff val="75000"/>
                  </a:schemeClr>
                </a:solidFill>
              </a:rPr>
              <a:t>havádis</a:t>
            </a: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(Sumář událostí) </a:t>
            </a:r>
            <a:r>
              <a:rPr lang="ar-SA" sz="14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خلاصات الحوادث</a:t>
            </a:r>
            <a:endParaRPr lang="cs-CZ" sz="14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  <a:p>
            <a:pPr lvl="0"/>
            <a:endParaRPr lang="cs-CZ" sz="1400" dirty="0" smtClean="0"/>
          </a:p>
          <a:p>
            <a:pPr lvl="0"/>
            <a:r>
              <a:rPr lang="cs-CZ" sz="1400" dirty="0" err="1" smtClean="0"/>
              <a:t>Qádžárské</a:t>
            </a:r>
            <a:r>
              <a:rPr lang="cs-CZ" sz="1400" dirty="0" smtClean="0"/>
              <a:t> období - novinařina </a:t>
            </a:r>
            <a:r>
              <a:rPr lang="cs-CZ" sz="1400" dirty="0"/>
              <a:t>je doménou státu. </a:t>
            </a:r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lvl="0"/>
            <a:r>
              <a:rPr lang="cs-CZ" sz="1400" dirty="0"/>
              <a:t>Od </a:t>
            </a:r>
            <a:r>
              <a:rPr lang="cs-CZ" sz="1400" b="1" dirty="0"/>
              <a:t>70. let</a:t>
            </a:r>
            <a:r>
              <a:rPr lang="cs-CZ" sz="1400" dirty="0"/>
              <a:t> </a:t>
            </a:r>
            <a:r>
              <a:rPr lang="cs-CZ" sz="1400" dirty="0" smtClean="0"/>
              <a:t>vliv vezíra </a:t>
            </a:r>
            <a:r>
              <a:rPr lang="cs-CZ" sz="1400" dirty="0" err="1"/>
              <a:t>Mírzy</a:t>
            </a:r>
            <a:r>
              <a:rPr lang="cs-CZ" sz="1400" dirty="0"/>
              <a:t> </a:t>
            </a:r>
            <a:r>
              <a:rPr lang="cs-CZ" sz="1400" dirty="0" err="1"/>
              <a:t>Hosejna</a:t>
            </a:r>
            <a:r>
              <a:rPr lang="cs-CZ" sz="1400" dirty="0"/>
              <a:t> Chána </a:t>
            </a:r>
            <a:r>
              <a:rPr lang="cs-CZ" sz="1400" dirty="0" err="1"/>
              <a:t>Mošíroddoule</a:t>
            </a:r>
            <a:r>
              <a:rPr lang="cs-CZ" sz="1400" dirty="0"/>
              <a:t> </a:t>
            </a:r>
            <a:r>
              <a:rPr lang="cs-CZ" sz="1400" dirty="0" smtClean="0"/>
              <a:t>- i </a:t>
            </a:r>
            <a:r>
              <a:rPr lang="cs-CZ" sz="1400" dirty="0"/>
              <a:t>reformní myšlenky. Jednodušší jazyk, trocha kritiky. </a:t>
            </a:r>
            <a:endParaRPr lang="cs-CZ" sz="1400" dirty="0" smtClean="0"/>
          </a:p>
          <a:p>
            <a:pPr marL="0" lvl="0" indent="0">
              <a:buNone/>
            </a:pPr>
            <a:endParaRPr lang="cs-CZ" sz="1400" dirty="0" smtClean="0"/>
          </a:p>
          <a:p>
            <a:r>
              <a:rPr lang="cs-CZ" sz="1400" dirty="0" smtClean="0"/>
              <a:t>Výjimka - noviny </a:t>
            </a:r>
            <a:r>
              <a:rPr lang="cs-CZ" sz="1400" b="1" dirty="0" err="1"/>
              <a:t>Tarbijat</a:t>
            </a:r>
            <a:r>
              <a:rPr lang="cs-CZ" sz="1400" b="1" dirty="0"/>
              <a:t> </a:t>
            </a:r>
            <a:r>
              <a:rPr lang="cs-CZ" sz="1400" dirty="0"/>
              <a:t>(Výchova - </a:t>
            </a:r>
            <a:r>
              <a:rPr lang="cs-CZ" sz="1400" b="1" dirty="0"/>
              <a:t>1896-1906</a:t>
            </a:r>
            <a:r>
              <a:rPr lang="cs-CZ" sz="1400" dirty="0"/>
              <a:t>), </a:t>
            </a:r>
            <a:r>
              <a:rPr lang="ar-SA" sz="1400" dirty="0" smtClean="0"/>
              <a:t>تربیت</a:t>
            </a:r>
            <a:r>
              <a:rPr lang="cs-CZ" sz="1400" dirty="0" smtClean="0"/>
              <a:t>, </a:t>
            </a:r>
            <a:r>
              <a:rPr lang="cs-CZ" sz="1400" dirty="0" err="1" smtClean="0"/>
              <a:t>edi</a:t>
            </a:r>
            <a:r>
              <a:rPr lang="cs-CZ" sz="1400" dirty="0" smtClean="0"/>
              <a:t>. </a:t>
            </a:r>
            <a:r>
              <a:rPr lang="cs-CZ" sz="1400" b="1" dirty="0" err="1"/>
              <a:t>Mohammadem</a:t>
            </a:r>
            <a:r>
              <a:rPr lang="cs-CZ" sz="1400" b="1" dirty="0"/>
              <a:t> </a:t>
            </a:r>
            <a:r>
              <a:rPr lang="cs-CZ" sz="1400" b="1" dirty="0" err="1"/>
              <a:t>Hosajnem</a:t>
            </a:r>
            <a:r>
              <a:rPr lang="cs-CZ" sz="1400" dirty="0"/>
              <a:t> (známý jako </a:t>
            </a:r>
            <a:r>
              <a:rPr lang="cs-CZ" sz="1400" b="1" dirty="0" err="1"/>
              <a:t>Zokáolmolk</a:t>
            </a:r>
            <a:r>
              <a:rPr lang="cs-CZ" sz="1400" dirty="0"/>
              <a:t>)  </a:t>
            </a:r>
            <a:r>
              <a:rPr lang="ar-SA" sz="1400" dirty="0"/>
              <a:t>محمد حسین  </a:t>
            </a:r>
            <a:r>
              <a:rPr lang="ar-SA" sz="1400" b="1" dirty="0"/>
              <a:t>فروغی </a:t>
            </a:r>
            <a:r>
              <a:rPr lang="ar-SA" sz="1400" b="1" dirty="0" smtClean="0"/>
              <a:t>ذكاءالملك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327090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35888" cy="432048"/>
          </a:xfrm>
        </p:spPr>
        <p:txBody>
          <a:bodyPr/>
          <a:lstStyle/>
          <a:p>
            <a:r>
              <a:rPr lang="cs-CZ" sz="2000" b="1" u="sng" dirty="0" smtClean="0"/>
              <a:t/>
            </a:r>
            <a:br>
              <a:rPr lang="cs-CZ" sz="2000" b="1" u="sng" dirty="0" smtClean="0"/>
            </a:br>
            <a:r>
              <a:rPr lang="cs-CZ" sz="2000" b="1" u="sng" dirty="0" smtClean="0"/>
              <a:t>Zahraniční </a:t>
            </a:r>
            <a:r>
              <a:rPr lang="cs-CZ" sz="2000" b="1" u="sng" dirty="0"/>
              <a:t>perské noviny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35888" cy="5339680"/>
          </a:xfrm>
        </p:spPr>
        <p:txBody>
          <a:bodyPr/>
          <a:lstStyle/>
          <a:p>
            <a:r>
              <a:rPr lang="cs-CZ" sz="1400" dirty="0" smtClean="0"/>
              <a:t>Ilegální pašování přes hranice</a:t>
            </a:r>
            <a:endParaRPr lang="cs-CZ" sz="1400" dirty="0"/>
          </a:p>
          <a:p>
            <a:r>
              <a:rPr lang="cs-CZ" sz="1400" dirty="0"/>
              <a:t> </a:t>
            </a:r>
          </a:p>
          <a:p>
            <a:pPr marL="0" indent="0">
              <a:buNone/>
            </a:pPr>
            <a:r>
              <a:rPr lang="cs-CZ" sz="1400" b="1" dirty="0"/>
              <a:t>Achtar </a:t>
            </a:r>
            <a:r>
              <a:rPr lang="cs-CZ" sz="1400" b="1" dirty="0" smtClean="0"/>
              <a:t>– </a:t>
            </a:r>
            <a:r>
              <a:rPr lang="fa-IR" sz="1400" b="1" dirty="0" smtClean="0"/>
              <a:t>اختر</a:t>
            </a:r>
            <a:r>
              <a:rPr lang="cs-CZ" sz="1400" b="1" dirty="0" smtClean="0"/>
              <a:t> Hvězda </a:t>
            </a:r>
            <a:r>
              <a:rPr lang="cs-CZ" sz="1400" b="1" dirty="0"/>
              <a:t>- Istanbul </a:t>
            </a:r>
            <a:r>
              <a:rPr lang="cs-CZ" sz="1400" dirty="0"/>
              <a:t>(1875 - 96).  týdeník </a:t>
            </a:r>
          </a:p>
          <a:p>
            <a:pPr marL="0" lvl="0" indent="0">
              <a:buNone/>
            </a:pPr>
            <a:r>
              <a:rPr lang="cs-CZ" sz="1400" dirty="0" smtClean="0"/>
              <a:t>              - </a:t>
            </a:r>
            <a:r>
              <a:rPr lang="cs-CZ" sz="1400" dirty="0" err="1" smtClean="0"/>
              <a:t>redakt</a:t>
            </a:r>
            <a:r>
              <a:rPr lang="cs-CZ" sz="1400" dirty="0"/>
              <a:t>.  </a:t>
            </a:r>
            <a:r>
              <a:rPr lang="cs-CZ" sz="1400" b="1" dirty="0" smtClean="0"/>
              <a:t>Ahmad </a:t>
            </a:r>
            <a:r>
              <a:rPr lang="cs-CZ" sz="1400" b="1" dirty="0" err="1"/>
              <a:t>Rúhí</a:t>
            </a:r>
            <a:r>
              <a:rPr lang="cs-CZ" sz="1400" b="1" dirty="0"/>
              <a:t> </a:t>
            </a:r>
            <a:r>
              <a:rPr lang="cs-CZ" sz="1400" b="1" dirty="0" err="1"/>
              <a:t>Aqá</a:t>
            </a:r>
            <a:r>
              <a:rPr lang="cs-CZ" sz="1400" b="1" dirty="0"/>
              <a:t> </a:t>
            </a:r>
            <a:r>
              <a:rPr lang="cs-CZ" sz="1400" b="1" dirty="0" smtClean="0"/>
              <a:t>Chán </a:t>
            </a:r>
            <a:r>
              <a:rPr lang="cs-CZ" sz="1400" b="1" dirty="0" err="1" smtClean="0"/>
              <a:t>Kermání</a:t>
            </a:r>
            <a:r>
              <a:rPr lang="cs-CZ" sz="1400" dirty="0" smtClean="0"/>
              <a:t> - noviny</a:t>
            </a:r>
            <a:r>
              <a:rPr lang="cs-CZ" sz="1400" dirty="0"/>
              <a:t>, kolem kterých se sdružovali íránští patrioti.</a:t>
            </a:r>
          </a:p>
          <a:p>
            <a:pPr marL="0" indent="0">
              <a:buNone/>
            </a:pPr>
            <a:endParaRPr lang="cs-CZ" sz="1400" b="1" dirty="0" smtClean="0"/>
          </a:p>
          <a:p>
            <a:pPr marL="0" indent="0">
              <a:buNone/>
            </a:pPr>
            <a:r>
              <a:rPr lang="cs-CZ" sz="1400" b="1" dirty="0" err="1" smtClean="0"/>
              <a:t>Qánún</a:t>
            </a:r>
            <a:r>
              <a:rPr lang="cs-CZ" sz="1400" b="1" dirty="0" smtClean="0"/>
              <a:t> </a:t>
            </a:r>
            <a:r>
              <a:rPr lang="cs-CZ" sz="1400" b="1" dirty="0"/>
              <a:t>- Zákon  - Londýn </a:t>
            </a:r>
            <a:r>
              <a:rPr lang="cs-CZ" sz="1400" dirty="0"/>
              <a:t>( 1890 – 1893) – měsíčník </a:t>
            </a:r>
            <a:r>
              <a:rPr lang="cs-CZ" sz="1400" dirty="0" smtClean="0"/>
              <a:t> </a:t>
            </a:r>
            <a:endParaRPr lang="cs-CZ" sz="1400" dirty="0"/>
          </a:p>
          <a:p>
            <a:pPr lvl="0"/>
            <a:r>
              <a:rPr lang="cs-CZ" sz="1400" b="1" dirty="0" err="1" smtClean="0"/>
              <a:t>Malkom</a:t>
            </a:r>
            <a:r>
              <a:rPr lang="cs-CZ" sz="1400" b="1" dirty="0" smtClean="0"/>
              <a:t> </a:t>
            </a:r>
            <a:r>
              <a:rPr lang="cs-CZ" sz="1400" b="1" dirty="0"/>
              <a:t>Chán</a:t>
            </a:r>
            <a:r>
              <a:rPr lang="cs-CZ" sz="1400" dirty="0"/>
              <a:t> </a:t>
            </a:r>
          </a:p>
          <a:p>
            <a:pPr marL="0" indent="0">
              <a:buNone/>
            </a:pPr>
            <a:endParaRPr lang="cs-CZ" sz="1400" b="1" dirty="0" smtClean="0"/>
          </a:p>
          <a:p>
            <a:pPr marL="0" indent="0">
              <a:buNone/>
            </a:pPr>
            <a:r>
              <a:rPr lang="cs-CZ" sz="1400" b="1" dirty="0" err="1" smtClean="0"/>
              <a:t>Hablo´l-matín</a:t>
            </a:r>
            <a:r>
              <a:rPr lang="cs-CZ" sz="1400" b="1" dirty="0" smtClean="0"/>
              <a:t> </a:t>
            </a:r>
            <a:r>
              <a:rPr lang="cs-CZ" sz="1400" b="1" dirty="0"/>
              <a:t>- </a:t>
            </a:r>
            <a:r>
              <a:rPr lang="ar-SA" sz="1400" b="1" dirty="0"/>
              <a:t>حبل المتين</a:t>
            </a:r>
            <a:r>
              <a:rPr lang="cs-CZ" sz="1400" b="1" dirty="0"/>
              <a:t> </a:t>
            </a:r>
            <a:r>
              <a:rPr lang="cs-CZ" sz="1400" b="1" dirty="0" smtClean="0"/>
              <a:t>Pevné </a:t>
            </a:r>
            <a:r>
              <a:rPr lang="cs-CZ" sz="1400" b="1" dirty="0"/>
              <a:t>lano - v Kalkatě (od 1893) – týdeník </a:t>
            </a:r>
            <a:endParaRPr lang="cs-CZ" sz="1400" dirty="0"/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400" b="1" dirty="0" err="1" smtClean="0"/>
              <a:t>Sorajá</a:t>
            </a:r>
            <a:r>
              <a:rPr lang="cs-CZ" sz="1400" dirty="0" smtClean="0"/>
              <a:t> </a:t>
            </a:r>
            <a:r>
              <a:rPr lang="ar-SA" sz="1400" dirty="0"/>
              <a:t>ثریا  </a:t>
            </a:r>
            <a:r>
              <a:rPr lang="cs-CZ" sz="1400" dirty="0" smtClean="0"/>
              <a:t> </a:t>
            </a:r>
            <a:r>
              <a:rPr lang="cs-CZ" sz="1400" b="1" dirty="0" smtClean="0"/>
              <a:t>(</a:t>
            </a:r>
            <a:r>
              <a:rPr lang="cs-CZ" sz="1400" b="1" dirty="0"/>
              <a:t>Plejády </a:t>
            </a:r>
            <a:r>
              <a:rPr lang="cs-CZ" sz="1400" dirty="0"/>
              <a:t>1898-1900) </a:t>
            </a:r>
            <a:r>
              <a:rPr lang="cs-CZ" sz="1400" b="1" u="sng" dirty="0" smtClean="0"/>
              <a:t>Káhira</a:t>
            </a:r>
            <a:endParaRPr lang="cs-CZ" sz="1400" dirty="0"/>
          </a:p>
          <a:p>
            <a:r>
              <a:rPr lang="cs-CZ" sz="1400" u="sng" dirty="0"/>
              <a:t> zde též</a:t>
            </a:r>
            <a:r>
              <a:rPr lang="cs-CZ" sz="1400" b="1" u="sng" dirty="0"/>
              <a:t>  </a:t>
            </a:r>
            <a:r>
              <a:rPr lang="cs-CZ" sz="1400" b="1" u="sng" dirty="0" err="1"/>
              <a:t>Parvareš</a:t>
            </a:r>
            <a:r>
              <a:rPr lang="cs-CZ" sz="1400" b="1" u="sng" dirty="0"/>
              <a:t> (Výchova 1900-1901) </a:t>
            </a:r>
            <a:r>
              <a:rPr lang="ar-SA" sz="1400" b="1" u="sng" dirty="0" smtClean="0"/>
              <a:t>پرورش</a:t>
            </a:r>
            <a:endParaRPr lang="cs-CZ" sz="1400" dirty="0"/>
          </a:p>
          <a:p>
            <a:pPr marL="0" indent="0">
              <a:buNone/>
            </a:pPr>
            <a:r>
              <a:rPr lang="cs-CZ" sz="1400" b="1" dirty="0"/>
              <a:t> </a:t>
            </a:r>
            <a:endParaRPr lang="cs-CZ" sz="1400" dirty="0"/>
          </a:p>
          <a:p>
            <a:r>
              <a:rPr lang="cs-CZ" sz="1400" b="1" u="sng" dirty="0" err="1"/>
              <a:t>Qánún</a:t>
            </a:r>
            <a:r>
              <a:rPr lang="cs-CZ" sz="1400" b="1" u="sng" dirty="0"/>
              <a:t> </a:t>
            </a:r>
            <a:r>
              <a:rPr lang="cs-CZ" sz="1400" dirty="0"/>
              <a:t>nejpopulárnější, </a:t>
            </a:r>
            <a:r>
              <a:rPr lang="cs-CZ" sz="1400" dirty="0" smtClean="0"/>
              <a:t>nejkritičtější </a:t>
            </a:r>
            <a:r>
              <a:rPr lang="cs-CZ" sz="1400" dirty="0"/>
              <a:t>– vlastnictví </a:t>
            </a:r>
            <a:r>
              <a:rPr lang="cs-CZ" sz="1400" dirty="0"/>
              <a:t>=</a:t>
            </a:r>
            <a:r>
              <a:rPr lang="cs-CZ" sz="1400" dirty="0" smtClean="0"/>
              <a:t> kriminální přečin 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pPr marL="0" indent="0">
              <a:buNone/>
            </a:pPr>
            <a:r>
              <a:rPr lang="cs-CZ" sz="1400" dirty="0" smtClean="0"/>
              <a:t>Základní práce: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Browne, Edward </a:t>
            </a:r>
            <a:r>
              <a:rPr lang="cs-CZ" sz="1400" dirty="0" err="1"/>
              <a:t>Granville</a:t>
            </a:r>
            <a:r>
              <a:rPr lang="cs-CZ" sz="1400" dirty="0"/>
              <a:t>, and </a:t>
            </a:r>
            <a:r>
              <a:rPr lang="cs-CZ" sz="1400" dirty="0" err="1"/>
              <a:t>called</a:t>
            </a:r>
            <a:r>
              <a:rPr lang="cs-CZ" sz="1400" dirty="0"/>
              <a:t> </a:t>
            </a:r>
            <a:r>
              <a:rPr lang="cs-CZ" sz="1400" dirty="0" err="1"/>
              <a:t>Tarbiyat</a:t>
            </a:r>
            <a:r>
              <a:rPr lang="cs-CZ" sz="1400" dirty="0"/>
              <a:t>,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Tabriz</a:t>
            </a:r>
            <a:r>
              <a:rPr lang="cs-CZ" sz="1400" dirty="0"/>
              <a:t> Muhammad </a:t>
            </a:r>
            <a:r>
              <a:rPr lang="cs-CZ" sz="1400" dirty="0" err="1"/>
              <a:t>ʻAli</a:t>
            </a:r>
            <a:r>
              <a:rPr lang="cs-CZ" sz="1400" dirty="0"/>
              <a:t> </a:t>
            </a:r>
            <a:r>
              <a:rPr lang="cs-CZ" sz="1400" dirty="0" err="1"/>
              <a:t>Khān</a:t>
            </a:r>
            <a:r>
              <a:rPr lang="cs-CZ" sz="1400" dirty="0"/>
              <a:t>.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press</a:t>
            </a:r>
            <a:r>
              <a:rPr lang="cs-CZ" sz="1400" i="1" dirty="0"/>
              <a:t> and </a:t>
            </a:r>
            <a:r>
              <a:rPr lang="cs-CZ" sz="1400" i="1" dirty="0" err="1"/>
              <a:t>poetry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modern</a:t>
            </a:r>
            <a:r>
              <a:rPr lang="cs-CZ" sz="1400" i="1" dirty="0"/>
              <a:t> </a:t>
            </a:r>
            <a:r>
              <a:rPr lang="cs-CZ" sz="1400" i="1" dirty="0" err="1"/>
              <a:t>Persia</a:t>
            </a:r>
            <a:r>
              <a:rPr lang="cs-CZ" sz="1400" i="1" dirty="0"/>
              <a:t>; </a:t>
            </a:r>
            <a:r>
              <a:rPr lang="cs-CZ" sz="1400" i="1" dirty="0" err="1"/>
              <a:t>partly</a:t>
            </a:r>
            <a:r>
              <a:rPr lang="cs-CZ" sz="1400" i="1" dirty="0"/>
              <a:t> </a:t>
            </a:r>
            <a:r>
              <a:rPr lang="cs-CZ" sz="1400" i="1" dirty="0" err="1"/>
              <a:t>based</a:t>
            </a:r>
            <a:r>
              <a:rPr lang="cs-CZ" sz="1400" i="1" dirty="0"/>
              <a:t> on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manuscript</a:t>
            </a:r>
            <a:r>
              <a:rPr lang="cs-CZ" sz="1400" i="1" dirty="0"/>
              <a:t> </a:t>
            </a:r>
            <a:r>
              <a:rPr lang="cs-CZ" sz="1400" i="1" dirty="0" err="1"/>
              <a:t>work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Mírza</a:t>
            </a:r>
            <a:r>
              <a:rPr lang="cs-CZ" sz="1400" i="1" dirty="0"/>
              <a:t>́ Muhammad </a:t>
            </a:r>
            <a:r>
              <a:rPr lang="cs-CZ" sz="1400" i="1" dirty="0" err="1"/>
              <a:t>ʻAli</a:t>
            </a:r>
            <a:r>
              <a:rPr lang="cs-CZ" sz="1400" i="1" dirty="0"/>
              <a:t>́ </a:t>
            </a:r>
            <a:r>
              <a:rPr lang="cs-CZ" sz="1400" i="1" dirty="0" err="1"/>
              <a:t>Khán</a:t>
            </a:r>
            <a:r>
              <a:rPr lang="cs-CZ" sz="1400" i="1" dirty="0"/>
              <a:t> "</a:t>
            </a:r>
            <a:r>
              <a:rPr lang="cs-CZ" sz="1400" i="1" dirty="0" err="1"/>
              <a:t>Tarbivat</a:t>
            </a:r>
            <a:r>
              <a:rPr lang="cs-CZ" sz="1400" i="1" dirty="0"/>
              <a:t>"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Tabríz</a:t>
            </a:r>
            <a:r>
              <a:rPr lang="cs-CZ" sz="1400" dirty="0"/>
              <a:t>. Cambridge: University </a:t>
            </a:r>
            <a:r>
              <a:rPr lang="cs-CZ" sz="1400" dirty="0" err="1"/>
              <a:t>Press</a:t>
            </a:r>
            <a:r>
              <a:rPr lang="cs-CZ" sz="1400" dirty="0"/>
              <a:t>, 1914</a:t>
            </a:r>
            <a:r>
              <a:rPr lang="cs-CZ" sz="1400" dirty="0" smtClean="0"/>
              <a:t>.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72082860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1">
      <a:dk1>
        <a:srgbClr val="005A58"/>
      </a:dk1>
      <a:lt1>
        <a:srgbClr val="FFFFFF"/>
      </a:lt1>
      <a:dk2>
        <a:srgbClr val="0099CC"/>
      </a:dk2>
      <a:lt2>
        <a:srgbClr val="CCECFF"/>
      </a:lt2>
      <a:accent1>
        <a:srgbClr val="005EAC"/>
      </a:accent1>
      <a:accent2>
        <a:srgbClr val="6D6FC7"/>
      </a:accent2>
      <a:accent3>
        <a:srgbClr val="AACAE2"/>
      </a:accent3>
      <a:accent4>
        <a:srgbClr val="DADADA"/>
      </a:accent4>
      <a:accent5>
        <a:srgbClr val="AAB6D2"/>
      </a:accent5>
      <a:accent6>
        <a:srgbClr val="6264B4"/>
      </a:accent6>
      <a:hlink>
        <a:srgbClr val="99CCFF"/>
      </a:hlink>
      <a:folHlink>
        <a:srgbClr val="CCCCFF"/>
      </a:folHlink>
    </a:clrScheme>
    <a:fontScheme name="Výchozí návrh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E6EAD8"/>
        </a:dk1>
        <a:lt1>
          <a:srgbClr val="F4F4E8"/>
        </a:lt1>
        <a:dk2>
          <a:srgbClr val="EAE9DE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6289D8"/>
        </a:dk1>
        <a:lt1>
          <a:srgbClr val="FFFFFF"/>
        </a:lt1>
        <a:dk2>
          <a:srgbClr val="99CCFF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777777"/>
        </a:dk1>
        <a:lt1>
          <a:srgbClr val="FFFFFF"/>
        </a:lt1>
        <a:dk2>
          <a:srgbClr val="FFFFD9"/>
        </a:dk2>
        <a:lt2>
          <a:srgbClr val="EAEAEA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969696"/>
        </a:dk1>
        <a:lt1>
          <a:srgbClr val="FFFFFF"/>
        </a:lt1>
        <a:dk2>
          <a:srgbClr val="DDDDDD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5886B4"/>
        </a:dk1>
        <a:lt1>
          <a:srgbClr val="FFFFFF"/>
        </a:lt1>
        <a:dk2>
          <a:srgbClr val="CDF1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5886B4"/>
        </a:dk1>
        <a:lt1>
          <a:srgbClr val="F4F4E8"/>
        </a:lt1>
        <a:dk2>
          <a:srgbClr val="00AAE6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6600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005A58"/>
        </a:dk1>
        <a:lt1>
          <a:srgbClr val="FFFFFF"/>
        </a:lt1>
        <a:dk2>
          <a:srgbClr val="0099CC"/>
        </a:dk2>
        <a:lt2>
          <a:srgbClr val="CCECFF"/>
        </a:lt2>
        <a:accent1>
          <a:srgbClr val="005EAC"/>
        </a:accent1>
        <a:accent2>
          <a:srgbClr val="6D6FC7"/>
        </a:accent2>
        <a:accent3>
          <a:srgbClr val="AACAE2"/>
        </a:accent3>
        <a:accent4>
          <a:srgbClr val="DADADA"/>
        </a:accent4>
        <a:accent5>
          <a:srgbClr val="AAB6D2"/>
        </a:accent5>
        <a:accent6>
          <a:srgbClr val="6264B4"/>
        </a:accent6>
        <a:hlink>
          <a:srgbClr val="99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57A8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E6E7D"/>
        </a:accent6>
        <a:hlink>
          <a:srgbClr val="66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3366"/>
        </a:dk1>
        <a:lt1>
          <a:srgbClr val="CCFFFF"/>
        </a:lt1>
        <a:dk2>
          <a:srgbClr val="6699FF"/>
        </a:dk2>
        <a:lt2>
          <a:srgbClr val="0785DB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B6FC1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BBDD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843E9AA-3B9A-45E3-81B3-9551E3FB24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Modré želé</Template>
  <TotalTime>578</TotalTime>
  <Words>138</Words>
  <Application>Microsoft Office PowerPoint</Application>
  <PresentationFormat>Předvádění na obrazovce (4:3)</PresentationFormat>
  <Paragraphs>106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Arial Black</vt:lpstr>
      <vt:lpstr>Výchozí návrh</vt:lpstr>
      <vt:lpstr>BĀZGAŠT-E ADABĪ a počátky tisku a žurnalismu v Persii </vt:lpstr>
      <vt:lpstr>Kořeny stagnace perské poezie  </vt:lpstr>
      <vt:lpstr>Bázgašt-e adabí - بازگشت ادبی</vt:lpstr>
      <vt:lpstr>Prezentace aplikace PowerPoint</vt:lpstr>
      <vt:lpstr>Počátky tisku a žurnalismu v Íránu</vt:lpstr>
      <vt:lpstr>Prezentace aplikace PowerPoint</vt:lpstr>
      <vt:lpstr> Zahraniční perské noviny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BĀZGAŠT-E ADABĪ a počátky tisku a žurnalismu v Persii</dc:title>
  <dc:subject/>
  <dc:creator>eva jara</dc:creator>
  <cp:keywords/>
  <dc:description/>
  <cp:lastModifiedBy>eva jara</cp:lastModifiedBy>
  <cp:revision>13</cp:revision>
  <dcterms:created xsi:type="dcterms:W3CDTF">2020-10-14T21:15:01Z</dcterms:created>
  <dcterms:modified xsi:type="dcterms:W3CDTF">2020-10-15T06:53:53Z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TC010721191029</vt:lpwstr>
  </property>
</Properties>
</file>