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" initials="F" lastIdx="1" clrIdx="0">
    <p:extLst>
      <p:ext uri="{19B8F6BF-5375-455C-9EA6-DF929625EA0E}">
        <p15:presenceInfo xmlns:p15="http://schemas.microsoft.com/office/powerpoint/2012/main" userId="Fili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CEA5F6-94BF-4040-A1C4-F5D8D30E82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postoje spojených států amerických k Balkánu po konci studené války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090461-85C4-4639-9755-F5075D3CA1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Seminář moderních dějin střední a jihovýchodní Evropy</a:t>
            </a:r>
          </a:p>
          <a:p>
            <a:r>
              <a:rPr lang="cs-CZ" dirty="0"/>
              <a:t>Filip Šourek</a:t>
            </a:r>
          </a:p>
          <a:p>
            <a:r>
              <a:rPr lang="cs-CZ" dirty="0"/>
              <a:t>5.12.2018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14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rren Zimmermann.jpg">
            <a:extLst>
              <a:ext uri="{FF2B5EF4-FFF2-40B4-BE49-F238E27FC236}">
                <a16:creationId xmlns:a16="http://schemas.microsoft.com/office/drawing/2014/main" id="{5846EE75-7B63-4204-8005-9B87D7E873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12617"/>
            <a:ext cx="6377659" cy="663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43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39DEB-B7AD-4E03-AE5B-AFE7C072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Změny v postoji Spojených států vůči Balkánu po Daytonské smlouvě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5F6DBF-2E3C-4390-8051-052BF5876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Frosina</a:t>
            </a:r>
            <a:r>
              <a:rPr lang="cs-CZ" dirty="0"/>
              <a:t> DONINOVSKA: </a:t>
            </a:r>
            <a:r>
              <a:rPr lang="cs-CZ" i="1" dirty="0" err="1"/>
              <a:t>American</a:t>
            </a:r>
            <a:r>
              <a:rPr lang="cs-CZ" i="1" dirty="0"/>
              <a:t> </a:t>
            </a:r>
            <a:r>
              <a:rPr lang="cs-CZ" i="1" dirty="0" err="1"/>
              <a:t>policy</a:t>
            </a:r>
            <a:r>
              <a:rPr lang="cs-CZ" i="1" dirty="0"/>
              <a:t> on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Balkans</a:t>
            </a:r>
            <a:r>
              <a:rPr lang="cs-CZ" i="1" dirty="0"/>
              <a:t>: </a:t>
            </a:r>
            <a:r>
              <a:rPr lang="cs-CZ" i="1" dirty="0" err="1"/>
              <a:t>Successful</a:t>
            </a:r>
            <a:r>
              <a:rPr lang="cs-CZ" i="1" dirty="0"/>
              <a:t> story </a:t>
            </a:r>
            <a:r>
              <a:rPr lang="cs-CZ" i="1" dirty="0" err="1"/>
              <a:t>or</a:t>
            </a:r>
            <a:r>
              <a:rPr lang="cs-CZ" i="1" dirty="0"/>
              <a:t> a </a:t>
            </a:r>
            <a:r>
              <a:rPr lang="cs-CZ" i="1" dirty="0" err="1"/>
              <a:t>diplomatic</a:t>
            </a:r>
            <a:r>
              <a:rPr lang="cs-CZ" i="1" dirty="0"/>
              <a:t> </a:t>
            </a:r>
            <a:r>
              <a:rPr lang="cs-CZ" i="1" dirty="0" err="1"/>
              <a:t>failure</a:t>
            </a:r>
            <a:r>
              <a:rPr lang="cs-CZ" i="1" dirty="0"/>
              <a:t>?</a:t>
            </a:r>
          </a:p>
          <a:p>
            <a:pPr marL="228600" lvl="1" indent="0">
              <a:buNone/>
            </a:pPr>
            <a:endParaRPr lang="cs-CZ" b="1" i="1" dirty="0"/>
          </a:p>
          <a:p>
            <a:pPr marL="571500" lvl="1" indent="-342900">
              <a:buAutoNum type="arabicParenR"/>
            </a:pPr>
            <a:r>
              <a:rPr lang="cs-CZ" sz="1800" dirty="0"/>
              <a:t>jednotky Spojených států zůstávají na území Bosny</a:t>
            </a:r>
          </a:p>
          <a:p>
            <a:pPr marL="571500" lvl="1" indent="-342900">
              <a:buAutoNum type="arabicParenR"/>
            </a:pPr>
            <a:r>
              <a:rPr lang="cs-CZ" sz="1800" dirty="0"/>
              <a:t>změna náhledu mezinárodní společnosti na americkou administrativu </a:t>
            </a:r>
            <a:br>
              <a:rPr lang="cs-CZ" sz="1800" dirty="0"/>
            </a:br>
            <a:r>
              <a:rPr lang="cs-CZ" sz="1800" dirty="0"/>
              <a:t>(diplomacie x síla)</a:t>
            </a:r>
          </a:p>
          <a:p>
            <a:pPr marL="571500" lvl="1" indent="-342900">
              <a:buAutoNum type="arabicParenR"/>
            </a:pPr>
            <a:r>
              <a:rPr lang="cs-CZ" sz="1800" dirty="0"/>
              <a:t>zakořenění americké diplomacie do Evropy</a:t>
            </a:r>
          </a:p>
        </p:txBody>
      </p:sp>
    </p:spTree>
    <p:extLst>
      <p:ext uri="{BB962C8B-B14F-4D97-AF65-F5344CB8AC3E}">
        <p14:creationId xmlns:p14="http://schemas.microsoft.com/office/powerpoint/2010/main" val="223403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82A15-2F48-4C4F-96E4-3032FC813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B19669-066B-4FAB-85A4-42E1D3A04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BERT, </a:t>
            </a:r>
            <a:r>
              <a:rPr lang="cs-CZ" dirty="0" err="1"/>
              <a:t>Wayne</a:t>
            </a:r>
            <a:r>
              <a:rPr lang="cs-CZ" dirty="0"/>
              <a:t>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Reluctant</a:t>
            </a:r>
            <a:r>
              <a:rPr lang="cs-CZ" i="1" dirty="0"/>
              <a:t> </a:t>
            </a:r>
            <a:r>
              <a:rPr lang="cs-CZ" i="1" dirty="0" err="1"/>
              <a:t>Superpowers</a:t>
            </a:r>
            <a:r>
              <a:rPr lang="cs-CZ" i="1" dirty="0"/>
              <a:t>: United </a:t>
            </a:r>
            <a:r>
              <a:rPr lang="cs-CZ" i="1" dirty="0" err="1"/>
              <a:t>States</a:t>
            </a:r>
            <a:r>
              <a:rPr lang="cs-CZ" i="1" dirty="0"/>
              <a:t>‘ </a:t>
            </a:r>
            <a:r>
              <a:rPr lang="cs-CZ" i="1" dirty="0" err="1"/>
              <a:t>Policy</a:t>
            </a:r>
            <a:r>
              <a:rPr lang="cs-CZ" i="1" dirty="0"/>
              <a:t> in </a:t>
            </a:r>
            <a:r>
              <a:rPr lang="cs-CZ" i="1" dirty="0" err="1"/>
              <a:t>Bosnia</a:t>
            </a:r>
            <a:r>
              <a:rPr lang="cs-CZ" i="1" dirty="0"/>
              <a:t>, 1991-95</a:t>
            </a:r>
            <a:r>
              <a:rPr lang="cs-CZ" dirty="0"/>
              <a:t> (London: </a:t>
            </a:r>
            <a:r>
              <a:rPr lang="cs-CZ" dirty="0" err="1"/>
              <a:t>Palgrave</a:t>
            </a:r>
            <a:r>
              <a:rPr lang="cs-CZ" dirty="0"/>
              <a:t> </a:t>
            </a:r>
            <a:r>
              <a:rPr lang="cs-CZ" dirty="0" err="1"/>
              <a:t>Macmillan</a:t>
            </a:r>
            <a:r>
              <a:rPr lang="cs-CZ" dirty="0"/>
              <a:t>, 1997).</a:t>
            </a:r>
          </a:p>
          <a:p>
            <a:r>
              <a:rPr lang="cs-CZ" dirty="0"/>
              <a:t>COHEN, </a:t>
            </a:r>
            <a:r>
              <a:rPr lang="cs-CZ" dirty="0" err="1"/>
              <a:t>Lenard</a:t>
            </a:r>
            <a:r>
              <a:rPr lang="cs-CZ" dirty="0"/>
              <a:t> J. and DRAGOVIC-SOSO, Jasna. </a:t>
            </a:r>
            <a:r>
              <a:rPr lang="cs-CZ" i="1" dirty="0" err="1"/>
              <a:t>State</a:t>
            </a:r>
            <a:r>
              <a:rPr lang="cs-CZ" i="1" dirty="0"/>
              <a:t> </a:t>
            </a:r>
            <a:r>
              <a:rPr lang="cs-CZ" i="1" dirty="0" err="1"/>
              <a:t>Collapse</a:t>
            </a:r>
            <a:r>
              <a:rPr lang="cs-CZ" i="1" dirty="0"/>
              <a:t> in </a:t>
            </a:r>
            <a:r>
              <a:rPr lang="cs-CZ" i="1" dirty="0" err="1"/>
              <a:t>South-Eastern</a:t>
            </a:r>
            <a:r>
              <a:rPr lang="cs-CZ" i="1" dirty="0"/>
              <a:t> </a:t>
            </a:r>
            <a:r>
              <a:rPr lang="cs-CZ" i="1" dirty="0" err="1"/>
              <a:t>Europe</a:t>
            </a:r>
            <a:r>
              <a:rPr lang="cs-CZ" i="1" dirty="0"/>
              <a:t>: New </a:t>
            </a:r>
            <a:r>
              <a:rPr lang="cs-CZ" i="1" dirty="0" err="1"/>
              <a:t>Perspectives</a:t>
            </a:r>
            <a:r>
              <a:rPr lang="cs-CZ" i="1" dirty="0"/>
              <a:t> on </a:t>
            </a:r>
            <a:r>
              <a:rPr lang="cs-CZ" i="1" dirty="0" err="1"/>
              <a:t>Yugoslavia‘s</a:t>
            </a:r>
            <a:r>
              <a:rPr lang="cs-CZ" i="1" dirty="0"/>
              <a:t> </a:t>
            </a:r>
            <a:r>
              <a:rPr lang="cs-CZ" i="1" dirty="0" err="1"/>
              <a:t>Disintegration</a:t>
            </a:r>
            <a:r>
              <a:rPr lang="cs-CZ" dirty="0"/>
              <a:t> (Indiana: </a:t>
            </a:r>
            <a:r>
              <a:rPr lang="cs-CZ" dirty="0" err="1"/>
              <a:t>Purdue</a:t>
            </a:r>
            <a:r>
              <a:rPr lang="cs-CZ" dirty="0"/>
              <a:t> University </a:t>
            </a:r>
            <a:r>
              <a:rPr lang="cs-CZ" dirty="0" err="1"/>
              <a:t>Press</a:t>
            </a:r>
            <a:r>
              <a:rPr lang="cs-CZ"/>
              <a:t>, 2008).</a:t>
            </a:r>
            <a:endParaRPr lang="cs-CZ" dirty="0"/>
          </a:p>
          <a:p>
            <a:r>
              <a:rPr lang="cs-CZ" dirty="0"/>
              <a:t>DASSÚ, Marta, WHYTE, Nicholas. „</a:t>
            </a:r>
            <a:r>
              <a:rPr lang="cs-CZ" dirty="0" err="1"/>
              <a:t>America‘s</a:t>
            </a:r>
            <a:r>
              <a:rPr lang="cs-CZ" dirty="0"/>
              <a:t> </a:t>
            </a:r>
            <a:r>
              <a:rPr lang="cs-CZ" dirty="0" err="1"/>
              <a:t>Balkan</a:t>
            </a:r>
            <a:r>
              <a:rPr lang="cs-CZ" dirty="0"/>
              <a:t> </a:t>
            </a:r>
            <a:r>
              <a:rPr lang="cs-CZ" dirty="0" err="1"/>
              <a:t>Disengagement</a:t>
            </a:r>
            <a:r>
              <a:rPr lang="cs-CZ" dirty="0"/>
              <a:t>“ </a:t>
            </a:r>
            <a:r>
              <a:rPr lang="cs-CZ" i="1" dirty="0"/>
              <a:t>SURVIVAL</a:t>
            </a:r>
            <a:r>
              <a:rPr lang="cs-CZ" dirty="0"/>
              <a:t> 43, No. 4 (2010): 123-137. https://eds.b.ebscohost.com (</a:t>
            </a:r>
            <a:r>
              <a:rPr lang="cs-CZ" dirty="0" err="1"/>
              <a:t>accessed</a:t>
            </a:r>
            <a:r>
              <a:rPr lang="cs-CZ" dirty="0"/>
              <a:t> </a:t>
            </a:r>
            <a:r>
              <a:rPr lang="cs-CZ" dirty="0" err="1"/>
              <a:t>November</a:t>
            </a:r>
            <a:r>
              <a:rPr lang="cs-CZ" dirty="0"/>
              <a:t> 15, 2018).</a:t>
            </a:r>
          </a:p>
          <a:p>
            <a:r>
              <a:rPr lang="cs-CZ" dirty="0"/>
              <a:t>DONINOVSKA, </a:t>
            </a:r>
            <a:r>
              <a:rPr lang="cs-CZ" dirty="0" err="1"/>
              <a:t>Frosina</a:t>
            </a:r>
            <a:r>
              <a:rPr lang="cs-CZ" dirty="0"/>
              <a:t>. „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policy</a:t>
            </a:r>
            <a:r>
              <a:rPr lang="cs-CZ" dirty="0"/>
              <a:t> on </a:t>
            </a:r>
            <a:r>
              <a:rPr lang="cs-CZ" dirty="0" err="1"/>
              <a:t>Balkans</a:t>
            </a:r>
            <a:r>
              <a:rPr lang="cs-CZ" dirty="0"/>
              <a:t>: </a:t>
            </a:r>
            <a:r>
              <a:rPr lang="cs-CZ" dirty="0" err="1"/>
              <a:t>Successful</a:t>
            </a:r>
            <a:r>
              <a:rPr lang="cs-CZ" dirty="0"/>
              <a:t> story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diplomatic</a:t>
            </a:r>
            <a:r>
              <a:rPr lang="cs-CZ" dirty="0"/>
              <a:t> </a:t>
            </a:r>
            <a:r>
              <a:rPr lang="cs-CZ" dirty="0" err="1"/>
              <a:t>failure</a:t>
            </a:r>
            <a:r>
              <a:rPr lang="cs-CZ" dirty="0"/>
              <a:t>?“ </a:t>
            </a:r>
            <a:r>
              <a:rPr lang="cs-CZ" i="1" dirty="0" err="1"/>
              <a:t>Politikon</a:t>
            </a:r>
            <a:r>
              <a:rPr lang="cs-CZ" i="1" dirty="0"/>
              <a:t>: IAPSS </a:t>
            </a:r>
            <a:r>
              <a:rPr lang="cs-CZ" i="1" dirty="0" err="1"/>
              <a:t>Political</a:t>
            </a:r>
            <a:r>
              <a:rPr lang="cs-CZ" i="1" dirty="0"/>
              <a:t> Science </a:t>
            </a:r>
            <a:r>
              <a:rPr lang="cs-CZ" i="1" dirty="0" err="1"/>
              <a:t>Journal</a:t>
            </a:r>
            <a:r>
              <a:rPr lang="cs-CZ" dirty="0"/>
              <a:t> 21 (</a:t>
            </a:r>
            <a:r>
              <a:rPr lang="cs-CZ" dirty="0" err="1"/>
              <a:t>September</a:t>
            </a:r>
            <a:r>
              <a:rPr lang="cs-CZ" dirty="0"/>
              <a:t> 2013): 45-52. https://web.a.ebscohost.com (</a:t>
            </a:r>
            <a:r>
              <a:rPr lang="cs-CZ" dirty="0" err="1"/>
              <a:t>accessed</a:t>
            </a:r>
            <a:r>
              <a:rPr lang="cs-CZ" dirty="0"/>
              <a:t> </a:t>
            </a:r>
            <a:r>
              <a:rPr lang="cs-CZ" dirty="0" err="1"/>
              <a:t>November</a:t>
            </a:r>
            <a:r>
              <a:rPr lang="cs-CZ" dirty="0"/>
              <a:t> 15, 2018).</a:t>
            </a:r>
          </a:p>
          <a:p>
            <a:r>
              <a:rPr lang="cs-CZ" dirty="0"/>
              <a:t>LINO, Marisa R. „On U.S.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Policy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Balkans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1990s: </a:t>
            </a:r>
            <a:r>
              <a:rPr lang="cs-CZ" dirty="0" err="1"/>
              <a:t>Spotlight</a:t>
            </a:r>
            <a:r>
              <a:rPr lang="cs-CZ" dirty="0"/>
              <a:t> on </a:t>
            </a:r>
            <a:r>
              <a:rPr lang="cs-CZ" dirty="0" err="1"/>
              <a:t>Croatia</a:t>
            </a:r>
            <a:r>
              <a:rPr lang="cs-CZ" dirty="0"/>
              <a:t>“ </a:t>
            </a:r>
            <a:r>
              <a:rPr lang="cs-CZ" i="1" dirty="0" err="1"/>
              <a:t>Transition</a:t>
            </a:r>
            <a:r>
              <a:rPr lang="cs-CZ" i="1" dirty="0"/>
              <a:t> </a:t>
            </a:r>
            <a:r>
              <a:rPr lang="cs-CZ" i="1" dirty="0" err="1"/>
              <a:t>Studies</a:t>
            </a:r>
            <a:r>
              <a:rPr lang="cs-CZ" i="1" dirty="0"/>
              <a:t> </a:t>
            </a:r>
            <a:r>
              <a:rPr lang="cs-CZ" i="1" dirty="0" err="1"/>
              <a:t>Review</a:t>
            </a:r>
            <a:r>
              <a:rPr lang="cs-CZ" dirty="0"/>
              <a:t> 13, No. 3 (2006): 524-540. https://web.a.ebscohost.com (</a:t>
            </a:r>
            <a:r>
              <a:rPr lang="cs-CZ" dirty="0" err="1"/>
              <a:t>accessed</a:t>
            </a:r>
            <a:r>
              <a:rPr lang="cs-CZ" dirty="0"/>
              <a:t> </a:t>
            </a:r>
            <a:r>
              <a:rPr lang="cs-CZ" dirty="0" err="1"/>
              <a:t>November</a:t>
            </a:r>
            <a:r>
              <a:rPr lang="cs-CZ" dirty="0"/>
              <a:t> 18, 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1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61537-B694-49FE-92EA-8FA88026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F8E13C-3A16-47DF-A08F-37ADE546B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dirty="0"/>
              <a:t>Historický kontext</a:t>
            </a:r>
          </a:p>
          <a:p>
            <a:pPr marL="0" indent="0" algn="ctr">
              <a:buNone/>
            </a:pPr>
            <a:r>
              <a:rPr lang="cs-CZ" dirty="0"/>
              <a:t>Změna zahraniční politiky USA po konci Studené války</a:t>
            </a:r>
          </a:p>
          <a:p>
            <a:pPr marL="0" indent="0" algn="ctr">
              <a:buNone/>
            </a:pPr>
            <a:r>
              <a:rPr lang="cs-CZ" dirty="0"/>
              <a:t>Rozpad Jugoslávie a americký náhled na situaci</a:t>
            </a:r>
          </a:p>
          <a:p>
            <a:pPr marL="0" indent="0" algn="ctr">
              <a:buNone/>
            </a:pPr>
            <a:r>
              <a:rPr lang="cs-CZ" dirty="0"/>
              <a:t>Spojené státy v době Clintona ve vztahu k Balkánu v krizi</a:t>
            </a:r>
          </a:p>
          <a:p>
            <a:pPr marL="0" indent="0" algn="ctr">
              <a:buNone/>
            </a:pPr>
            <a:r>
              <a:rPr lang="cs-CZ" dirty="0" err="1"/>
              <a:t>Warren</a:t>
            </a:r>
            <a:r>
              <a:rPr lang="cs-CZ" dirty="0"/>
              <a:t> Zimmermann: Jakou roli sehrál v konfliktu velvyslanec?</a:t>
            </a:r>
          </a:p>
          <a:p>
            <a:pPr marL="0" indent="0" algn="ctr">
              <a:buNone/>
            </a:pPr>
            <a:r>
              <a:rPr lang="cs-CZ" dirty="0"/>
              <a:t>Daytonská mírová smlouva a vliv Spojených států v otázce </a:t>
            </a:r>
            <a:br>
              <a:rPr lang="cs-CZ" dirty="0"/>
            </a:br>
            <a:r>
              <a:rPr lang="cs-CZ" dirty="0"/>
              <a:t>ukončení konfliktu na Balkáně</a:t>
            </a:r>
          </a:p>
          <a:p>
            <a:pPr marL="0" indent="0" algn="ctr">
              <a:buNone/>
            </a:pPr>
            <a:r>
              <a:rPr lang="cs-CZ" dirty="0"/>
              <a:t>Vývoj amerického vlivu na Balkáně po Daytonské smlouvě</a:t>
            </a:r>
          </a:p>
          <a:p>
            <a:pPr marL="0" indent="0" algn="ctr">
              <a:buNone/>
            </a:pPr>
            <a:r>
              <a:rPr lang="cs-CZ" dirty="0"/>
              <a:t>Zdroje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9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3D7AD-87CA-4B8A-ABDF-94CAC55F8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cs-CZ" dirty="0"/>
              <a:t>Historický kontext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9E30AD9-FA6C-416C-90D7-2D8061C3B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993" y="2781390"/>
            <a:ext cx="6132194" cy="295542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rozpad Jugoslávie</a:t>
            </a:r>
          </a:p>
          <a:p>
            <a:pPr lvl="1"/>
            <a:r>
              <a:rPr lang="cs-CZ" dirty="0"/>
              <a:t>odpojení Slovinska a Chorvatska (1991) -&gt;</a:t>
            </a:r>
          </a:p>
          <a:p>
            <a:pPr marL="228600" lvl="1" indent="0">
              <a:buNone/>
            </a:pPr>
            <a:r>
              <a:rPr lang="cs-CZ" dirty="0"/>
              <a:t>	</a:t>
            </a:r>
            <a:r>
              <a:rPr lang="cs-CZ" b="1" dirty="0"/>
              <a:t>ozbrojený konflikt</a:t>
            </a:r>
          </a:p>
          <a:p>
            <a:pPr lvl="1"/>
            <a:r>
              <a:rPr lang="cs-CZ" dirty="0"/>
              <a:t>plebiscity dalších svazových republik (1992)</a:t>
            </a:r>
          </a:p>
          <a:p>
            <a:pPr lvl="1"/>
            <a:r>
              <a:rPr lang="cs-CZ" dirty="0"/>
              <a:t>Svazová republika Jugoslávie</a:t>
            </a:r>
          </a:p>
          <a:p>
            <a:r>
              <a:rPr lang="cs-CZ" dirty="0"/>
              <a:t>konec Studené války</a:t>
            </a:r>
          </a:p>
          <a:p>
            <a:pPr lvl="1"/>
            <a:r>
              <a:rPr lang="cs-CZ" dirty="0"/>
              <a:t>G. H. W. Bush a Bill Clinton</a:t>
            </a:r>
          </a:p>
          <a:p>
            <a:pPr lvl="1"/>
            <a:r>
              <a:rPr lang="cs-CZ" dirty="0"/>
              <a:t>změna Reaganovy zahraniční politiky?</a:t>
            </a:r>
            <a:endParaRPr lang="en-US" dirty="0"/>
          </a:p>
        </p:txBody>
      </p:sp>
      <p:pic>
        <p:nvPicPr>
          <p:cNvPr id="16" name="Zástupný symbol pro obsah 12">
            <a:extLst>
              <a:ext uri="{FF2B5EF4-FFF2-40B4-BE49-F238E27FC236}">
                <a16:creationId xmlns:a16="http://schemas.microsoft.com/office/drawing/2014/main" id="{79C6A88D-3AF8-4F05-A40A-CBABAFA6B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611" y="2556318"/>
            <a:ext cx="4236396" cy="3405569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86450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091AF-1936-49BE-9D23-A3FEF2F4C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cs-CZ" sz="2200" dirty="0"/>
              <a:t>Změna americké zahraniční politiky po konci studené války</a:t>
            </a:r>
            <a:endParaRPr lang="en-US" sz="2200" dirty="0"/>
          </a:p>
        </p:txBody>
      </p:sp>
      <p:sp>
        <p:nvSpPr>
          <p:cNvPr id="2055" name="Content Placeholder 2054">
            <a:extLst>
              <a:ext uri="{FF2B5EF4-FFF2-40B4-BE49-F238E27FC236}">
                <a16:creationId xmlns:a16="http://schemas.microsoft.com/office/drawing/2014/main" id="{EBE0EB83-7EFD-45A0-97B6-0609726A6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3" y="2638044"/>
            <a:ext cx="5963317" cy="3263206"/>
          </a:xfrm>
        </p:spPr>
        <p:txBody>
          <a:bodyPr>
            <a:normAutofit/>
          </a:bodyPr>
          <a:lstStyle/>
          <a:p>
            <a:r>
              <a:rPr lang="cs-CZ" b="1" dirty="0" err="1"/>
              <a:t>Casper</a:t>
            </a:r>
            <a:r>
              <a:rPr lang="cs-CZ" b="1" dirty="0"/>
              <a:t> </a:t>
            </a:r>
            <a:r>
              <a:rPr lang="cs-CZ" b="1" dirty="0" err="1"/>
              <a:t>Weinerberg</a:t>
            </a:r>
            <a:r>
              <a:rPr lang="cs-CZ" b="1" dirty="0"/>
              <a:t> </a:t>
            </a:r>
            <a:r>
              <a:rPr lang="cs-CZ" dirty="0"/>
              <a:t>– šest podmínek pro zahraniční intervenci</a:t>
            </a:r>
          </a:p>
          <a:p>
            <a:pPr lvl="1"/>
            <a:r>
              <a:rPr lang="cs-CZ" dirty="0"/>
              <a:t>1) pouze pokud jsou ohroženy národní zájmy</a:t>
            </a:r>
          </a:p>
          <a:p>
            <a:pPr lvl="1"/>
            <a:r>
              <a:rPr lang="cs-CZ" dirty="0"/>
              <a:t>2) vždy s jistotou vítězství</a:t>
            </a:r>
          </a:p>
          <a:p>
            <a:pPr lvl="1"/>
            <a:r>
              <a:rPr lang="cs-CZ" dirty="0"/>
              <a:t>3) jasné vymezení cílů</a:t>
            </a:r>
          </a:p>
          <a:p>
            <a:pPr lvl="1"/>
            <a:r>
              <a:rPr lang="cs-CZ" dirty="0"/>
              <a:t>4) nasazené jednotky musí odpovídat cílům</a:t>
            </a:r>
          </a:p>
          <a:p>
            <a:pPr lvl="1"/>
            <a:r>
              <a:rPr lang="cs-CZ" dirty="0"/>
              <a:t>5) jistota v podporu Kongresu a společnosti</a:t>
            </a:r>
          </a:p>
          <a:p>
            <a:pPr lvl="1"/>
            <a:r>
              <a:rPr lang="cs-CZ" dirty="0"/>
              <a:t>6) pouze jako poslední možnost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4CD5757-70DF-4A72-B8BA-D5E5ACAA8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EA93A49-7FC9-4173-84F4-14FF7005D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g h w bush">
            <a:extLst>
              <a:ext uri="{FF2B5EF4-FFF2-40B4-BE49-F238E27FC236}">
                <a16:creationId xmlns:a16="http://schemas.microsoft.com/office/drawing/2014/main" id="{B1050216-545C-4A07-9D9D-6F9D5FCA2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890" y="1339628"/>
            <a:ext cx="3328416" cy="418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7E23D72-90A6-43FE-97A2-8D5B88085B3D}"/>
              </a:ext>
            </a:extLst>
          </p:cNvPr>
          <p:cNvSpPr txBox="1"/>
          <p:nvPr/>
        </p:nvSpPr>
        <p:spPr>
          <a:xfrm>
            <a:off x="8143875" y="5629275"/>
            <a:ext cx="244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George H. W. Bush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3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4798A1-9364-4449-A6D6-AA1E631D1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cs-CZ" sz="2400" dirty="0"/>
              <a:t>Rozpad Jugoslávie a americký náhled na situaci</a:t>
            </a:r>
            <a:endParaRPr lang="en-US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6908986-896E-407B-8B0F-B8243D438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9" r="8289"/>
          <a:stretch/>
        </p:blipFill>
        <p:spPr>
          <a:xfrm>
            <a:off x="821194" y="423832"/>
            <a:ext cx="3716162" cy="5472112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9D3826-92A9-4D67-8D9D-DCB821FA9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2"/>
            <a:ext cx="5925310" cy="32552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i="1" dirty="0"/>
              <a:t>„</a:t>
            </a:r>
            <a:r>
              <a:rPr lang="cs-CZ" sz="3200" i="1" dirty="0" err="1"/>
              <a:t>Democracy</a:t>
            </a:r>
            <a:r>
              <a:rPr lang="cs-CZ" sz="3200" i="1" dirty="0"/>
              <a:t> and unity </a:t>
            </a:r>
            <a:r>
              <a:rPr lang="cs-CZ" sz="3200" i="1" dirty="0" err="1"/>
              <a:t>were</a:t>
            </a:r>
            <a:r>
              <a:rPr lang="cs-CZ" sz="3200" i="1" dirty="0"/>
              <a:t> </a:t>
            </a:r>
            <a:r>
              <a:rPr lang="cs-CZ" sz="3200" i="1" dirty="0" err="1"/>
              <a:t>inseparable</a:t>
            </a:r>
            <a:r>
              <a:rPr lang="cs-CZ" sz="3200" i="1" dirty="0"/>
              <a:t> </a:t>
            </a:r>
            <a:r>
              <a:rPr lang="cs-CZ" sz="3200" i="1" dirty="0" err="1"/>
              <a:t>principles</a:t>
            </a:r>
            <a:r>
              <a:rPr lang="cs-CZ" sz="3200" i="1" dirty="0"/>
              <a:t> </a:t>
            </a:r>
            <a:r>
              <a:rPr lang="cs-CZ" sz="3200" i="1" dirty="0" err="1"/>
              <a:t>upon</a:t>
            </a:r>
            <a:r>
              <a:rPr lang="cs-CZ" sz="3200" i="1" dirty="0"/>
              <a:t> </a:t>
            </a:r>
            <a:r>
              <a:rPr lang="cs-CZ" sz="3200" i="1" dirty="0" err="1"/>
              <a:t>which</a:t>
            </a:r>
            <a:r>
              <a:rPr lang="cs-CZ" sz="3200" i="1" dirty="0"/>
              <a:t> </a:t>
            </a:r>
            <a:r>
              <a:rPr lang="cs-CZ" sz="3200" i="1" dirty="0" err="1"/>
              <a:t>the</a:t>
            </a:r>
            <a:r>
              <a:rPr lang="cs-CZ" sz="3200" i="1" dirty="0"/>
              <a:t> </a:t>
            </a:r>
            <a:r>
              <a:rPr lang="cs-CZ" sz="3200" i="1" dirty="0" err="1"/>
              <a:t>American</a:t>
            </a:r>
            <a:r>
              <a:rPr lang="cs-CZ" sz="3200" i="1" dirty="0"/>
              <a:t> </a:t>
            </a:r>
            <a:r>
              <a:rPr lang="cs-CZ" sz="3200" i="1" dirty="0" err="1"/>
              <a:t>foreign</a:t>
            </a:r>
            <a:r>
              <a:rPr lang="cs-CZ" sz="3200" i="1" dirty="0"/>
              <a:t> </a:t>
            </a:r>
            <a:r>
              <a:rPr lang="cs-CZ" sz="3200" i="1" dirty="0" err="1"/>
              <a:t>policy</a:t>
            </a:r>
            <a:r>
              <a:rPr lang="cs-CZ" sz="3200" i="1" dirty="0"/>
              <a:t> </a:t>
            </a:r>
            <a:r>
              <a:rPr lang="cs-CZ" sz="3200" i="1" dirty="0" err="1"/>
              <a:t>toward</a:t>
            </a:r>
            <a:r>
              <a:rPr lang="cs-CZ" sz="3200" i="1" dirty="0"/>
              <a:t> </a:t>
            </a:r>
            <a:r>
              <a:rPr lang="cs-CZ" sz="3200" i="1" dirty="0" err="1"/>
              <a:t>Yugoslavia</a:t>
            </a:r>
            <a:r>
              <a:rPr lang="cs-CZ" sz="3200" i="1" dirty="0"/>
              <a:t> </a:t>
            </a:r>
            <a:r>
              <a:rPr lang="cs-CZ" sz="3200" i="1" dirty="0" err="1"/>
              <a:t>was</a:t>
            </a:r>
            <a:r>
              <a:rPr lang="cs-CZ" sz="3200" i="1" dirty="0"/>
              <a:t> </a:t>
            </a:r>
            <a:r>
              <a:rPr lang="cs-CZ" sz="3200" i="1" dirty="0" err="1"/>
              <a:t>based</a:t>
            </a:r>
            <a:r>
              <a:rPr lang="cs-CZ" sz="3200" i="1" dirty="0"/>
              <a:t>.“</a:t>
            </a:r>
          </a:p>
          <a:p>
            <a:pPr marL="0" indent="0" algn="ctr">
              <a:buNone/>
            </a:pPr>
            <a:r>
              <a:rPr lang="cs-CZ" i="1" dirty="0"/>
              <a:t>- </a:t>
            </a:r>
            <a:r>
              <a:rPr lang="cs-CZ" dirty="0" err="1"/>
              <a:t>Warren</a:t>
            </a:r>
            <a:r>
              <a:rPr lang="cs-CZ" dirty="0"/>
              <a:t> Zimmermann (1999)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E096BCD-DF41-43C6-9496-804DEC08CCB7}"/>
              </a:ext>
            </a:extLst>
          </p:cNvPr>
          <p:cNvSpPr txBox="1"/>
          <p:nvPr/>
        </p:nvSpPr>
        <p:spPr>
          <a:xfrm>
            <a:off x="967809" y="6029325"/>
            <a:ext cx="342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James A. </a:t>
            </a:r>
            <a:r>
              <a:rPr lang="cs-CZ" dirty="0" err="1"/>
              <a:t>Baker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38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500AE-4BFB-4735-AAAC-95A82A17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17973"/>
            <a:ext cx="7729728" cy="4622054"/>
          </a:xfrm>
        </p:spPr>
        <p:txBody>
          <a:bodyPr/>
          <a:lstStyle/>
          <a:p>
            <a:r>
              <a:rPr lang="cs-CZ" dirty="0"/>
              <a:t>„</a:t>
            </a:r>
            <a:r>
              <a:rPr lang="cs-CZ" i="1" dirty="0"/>
              <a:t>Such </a:t>
            </a:r>
            <a:r>
              <a:rPr lang="cs-CZ" i="1" dirty="0" err="1"/>
              <a:t>bloodshed</a:t>
            </a:r>
            <a:r>
              <a:rPr lang="cs-CZ" i="1" dirty="0"/>
              <a:t> </a:t>
            </a:r>
            <a:r>
              <a:rPr lang="cs-CZ" i="1" dirty="0" err="1"/>
              <a:t>can</a:t>
            </a:r>
            <a:r>
              <a:rPr lang="cs-CZ" i="1" dirty="0"/>
              <a:t> </a:t>
            </a:r>
            <a:r>
              <a:rPr lang="cs-CZ" i="1" dirty="0" err="1"/>
              <a:t>only</a:t>
            </a:r>
            <a:r>
              <a:rPr lang="cs-CZ" i="1" dirty="0"/>
              <a:t> </a:t>
            </a:r>
            <a:r>
              <a:rPr lang="cs-CZ" i="1" dirty="0" err="1"/>
              <a:t>be</a:t>
            </a:r>
            <a:r>
              <a:rPr lang="cs-CZ" i="1" dirty="0"/>
              <a:t> </a:t>
            </a:r>
            <a:r>
              <a:rPr lang="cs-CZ" i="1" dirty="0" err="1"/>
              <a:t>explained</a:t>
            </a:r>
            <a:r>
              <a:rPr lang="cs-CZ" i="1" dirty="0"/>
              <a:t> as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release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old</a:t>
            </a:r>
            <a:r>
              <a:rPr lang="cs-CZ" i="1" dirty="0"/>
              <a:t> </a:t>
            </a:r>
            <a:r>
              <a:rPr lang="cs-CZ" i="1" dirty="0" err="1"/>
              <a:t>ethnic</a:t>
            </a:r>
            <a:r>
              <a:rPr lang="cs-CZ" i="1" dirty="0"/>
              <a:t> </a:t>
            </a:r>
            <a:r>
              <a:rPr lang="cs-CZ" i="1" dirty="0" err="1"/>
              <a:t>hatreds</a:t>
            </a:r>
            <a:r>
              <a:rPr lang="cs-CZ" i="1" dirty="0"/>
              <a:t> </a:t>
            </a:r>
            <a:r>
              <a:rPr lang="cs-CZ" i="1" dirty="0" err="1"/>
              <a:t>between</a:t>
            </a:r>
            <a:r>
              <a:rPr lang="cs-CZ" i="1" dirty="0"/>
              <a:t> </a:t>
            </a:r>
            <a:r>
              <a:rPr lang="cs-CZ" i="1" dirty="0" err="1"/>
              <a:t>serbs</a:t>
            </a:r>
            <a:r>
              <a:rPr lang="cs-CZ" i="1" dirty="0"/>
              <a:t>, </a:t>
            </a:r>
            <a:r>
              <a:rPr lang="cs-CZ" i="1" dirty="0" err="1"/>
              <a:t>Muslims</a:t>
            </a:r>
            <a:r>
              <a:rPr lang="cs-CZ" i="1" dirty="0"/>
              <a:t> and </a:t>
            </a:r>
            <a:r>
              <a:rPr lang="cs-CZ" i="1" dirty="0" err="1"/>
              <a:t>croats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i="1" dirty="0" err="1"/>
              <a:t>cold</a:t>
            </a:r>
            <a:r>
              <a:rPr lang="cs-CZ" i="1" dirty="0"/>
              <a:t> </a:t>
            </a:r>
            <a:r>
              <a:rPr lang="cs-CZ" i="1" dirty="0" err="1"/>
              <a:t>war</a:t>
            </a:r>
            <a:r>
              <a:rPr lang="cs-CZ" i="1" dirty="0"/>
              <a:t> </a:t>
            </a:r>
            <a:r>
              <a:rPr lang="cs-CZ" i="1" dirty="0" err="1"/>
              <a:t>pushed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shadow</a:t>
            </a:r>
            <a:r>
              <a:rPr lang="cs-CZ" i="1" dirty="0"/>
              <a:t>.“</a:t>
            </a:r>
            <a:br>
              <a:rPr lang="cs-CZ" i="1" dirty="0"/>
            </a:br>
            <a:br>
              <a:rPr lang="cs-CZ" i="1" dirty="0"/>
            </a:br>
            <a:r>
              <a:rPr lang="cs-CZ" sz="1800" i="1" dirty="0"/>
              <a:t>- </a:t>
            </a:r>
            <a:r>
              <a:rPr lang="cs-CZ" sz="1800" dirty="0"/>
              <a:t>Robert Kaplan (1993)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0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5D508-15A5-45D3-87DC-623DD16F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64692"/>
            <a:ext cx="6092952" cy="1188720"/>
          </a:xfrm>
        </p:spPr>
        <p:txBody>
          <a:bodyPr>
            <a:normAutofit/>
          </a:bodyPr>
          <a:lstStyle/>
          <a:p>
            <a:r>
              <a:rPr lang="cs-CZ" sz="2400"/>
              <a:t>Spojené státy v době Clintona ve vztahu k Balkánu v krizi</a:t>
            </a:r>
            <a:endParaRPr lang="en-US" sz="240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5089EFC-A93D-4BC6-A214-112D55800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1" y="2475143"/>
            <a:ext cx="3707652" cy="3264883"/>
          </a:xfrm>
        </p:spPr>
        <p:txBody>
          <a:bodyPr>
            <a:normAutofit/>
          </a:bodyPr>
          <a:lstStyle/>
          <a:p>
            <a:r>
              <a:rPr lang="cs-CZ" dirty="0"/>
              <a:t>dodržení volebních slibů?</a:t>
            </a:r>
          </a:p>
          <a:p>
            <a:pPr lvl="1"/>
            <a:r>
              <a:rPr lang="cs-CZ" dirty="0"/>
              <a:t>spor klidné intervence a radikálního řešení situace</a:t>
            </a:r>
          </a:p>
          <a:p>
            <a:r>
              <a:rPr lang="cs-CZ" dirty="0"/>
              <a:t>W. Christopher</a:t>
            </a:r>
          </a:p>
          <a:p>
            <a:r>
              <a:rPr lang="cs-CZ" dirty="0"/>
              <a:t>M. Albright, R. </a:t>
            </a:r>
            <a:r>
              <a:rPr lang="cs-CZ" dirty="0" err="1"/>
              <a:t>Holbooke</a:t>
            </a:r>
            <a:endParaRPr lang="cs-CZ" dirty="0"/>
          </a:p>
          <a:p>
            <a:r>
              <a:rPr lang="cs-CZ" dirty="0"/>
              <a:t>kompromis ve formě </a:t>
            </a:r>
            <a:r>
              <a:rPr lang="cs-CZ" b="1" dirty="0"/>
              <a:t>Daytonské smlouvy</a:t>
            </a:r>
          </a:p>
        </p:txBody>
      </p:sp>
      <p:pic>
        <p:nvPicPr>
          <p:cNvPr id="10" name="Zástupný symbol pro obsah 4">
            <a:extLst>
              <a:ext uri="{FF2B5EF4-FFF2-40B4-BE49-F238E27FC236}">
                <a16:creationId xmlns:a16="http://schemas.microsoft.com/office/drawing/2014/main" id="{0865B052-FAC1-4F04-A258-B6BD6B9CB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6" r="12227" b="4"/>
          <a:stretch/>
        </p:blipFill>
        <p:spPr>
          <a:xfrm>
            <a:off x="5203583" y="2475145"/>
            <a:ext cx="2820953" cy="326488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CAAC002-E864-46BC-8F19-91E510BD15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81" r="-4" b="9577"/>
          <a:stretch/>
        </p:blipFill>
        <p:spPr>
          <a:xfrm>
            <a:off x="8346269" y="2475145"/>
            <a:ext cx="2885611" cy="326488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6DEE042-1FAB-4002-AAEB-D7FB0CFF4232}"/>
              </a:ext>
            </a:extLst>
          </p:cNvPr>
          <p:cNvSpPr txBox="1"/>
          <p:nvPr/>
        </p:nvSpPr>
        <p:spPr>
          <a:xfrm>
            <a:off x="5513921" y="5914453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Richard </a:t>
            </a:r>
            <a:r>
              <a:rPr lang="cs-CZ" dirty="0" err="1"/>
              <a:t>Holbooke</a:t>
            </a:r>
            <a:endParaRPr lang="en-US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F86782F-434C-486D-8C49-94E4312FB6E9}"/>
              </a:ext>
            </a:extLst>
          </p:cNvPr>
          <p:cNvSpPr txBox="1"/>
          <p:nvPr/>
        </p:nvSpPr>
        <p:spPr>
          <a:xfrm>
            <a:off x="8615363" y="5914453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Bill Clinton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6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A010F-BFBD-4D01-90AD-EDDD242A0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677" y="964692"/>
            <a:ext cx="3066937" cy="1188720"/>
          </a:xfrm>
        </p:spPr>
        <p:txBody>
          <a:bodyPr>
            <a:normAutofit fontScale="90000"/>
          </a:bodyPr>
          <a:lstStyle/>
          <a:p>
            <a:r>
              <a:rPr lang="cs-CZ" dirty="0"/>
              <a:t>Daytonská mírová smlouva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8FD32-AA91-47A4-9758-8C172B306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95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B5B18B-0170-4F1B-BF40-89BD5772C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8415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51594E84-1D86-483F-98CF-33FB1034E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79" y="1358501"/>
            <a:ext cx="6227064" cy="4140997"/>
          </a:xfrm>
          <a:prstGeom prst="rect">
            <a:avLst/>
          </a:prstGeom>
        </p:spPr>
      </p:pic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2D285CAC-22DC-41C7-892B-046DB1144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249" y="2638044"/>
            <a:ext cx="3063765" cy="3263206"/>
          </a:xfrm>
        </p:spPr>
        <p:txBody>
          <a:bodyPr>
            <a:normAutofit/>
          </a:bodyPr>
          <a:lstStyle/>
          <a:p>
            <a:r>
              <a:rPr lang="cs-CZ" dirty="0"/>
              <a:t>60 000 jednotek NATO</a:t>
            </a:r>
          </a:p>
          <a:p>
            <a:r>
              <a:rPr lang="cs-CZ" dirty="0"/>
              <a:t>20 000 jednotek USA</a:t>
            </a:r>
          </a:p>
          <a:p>
            <a:endParaRPr lang="cs-CZ" dirty="0"/>
          </a:p>
          <a:p>
            <a:r>
              <a:rPr lang="cs-CZ" dirty="0"/>
              <a:t>netradiční metoda vyjednávání</a:t>
            </a:r>
          </a:p>
          <a:p>
            <a:pPr lvl="1"/>
            <a:r>
              <a:rPr lang="cs-CZ" dirty="0"/>
              <a:t>vedení USA x důraz na vyjednávání opoziční strany</a:t>
            </a:r>
          </a:p>
          <a:p>
            <a:pPr lvl="1"/>
            <a:r>
              <a:rPr lang="cs-CZ" dirty="0"/>
              <a:t>závislost na přístupu mezinárodní komunity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0554B67-F57A-48E1-B706-B05769A93494}"/>
              </a:ext>
            </a:extLst>
          </p:cNvPr>
          <p:cNvSpPr txBox="1"/>
          <p:nvPr/>
        </p:nvSpPr>
        <p:spPr>
          <a:xfrm>
            <a:off x="1385888" y="6065241"/>
            <a:ext cx="564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Slobodan </a:t>
            </a:r>
            <a:r>
              <a:rPr lang="cs-CZ" dirty="0" err="1"/>
              <a:t>Miloševic</a:t>
            </a:r>
            <a:r>
              <a:rPr lang="cs-CZ" dirty="0"/>
              <a:t>,  Alija </a:t>
            </a:r>
            <a:r>
              <a:rPr lang="cs-CZ" dirty="0" err="1"/>
              <a:t>Izetbegovic</a:t>
            </a:r>
            <a:r>
              <a:rPr lang="cs-CZ" dirty="0"/>
              <a:t>, Franjo </a:t>
            </a:r>
            <a:r>
              <a:rPr lang="cs-CZ" dirty="0" err="1"/>
              <a:t>Tudjman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4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C5CA5-711A-490A-935B-5D77A1C1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Warren</a:t>
            </a:r>
            <a:r>
              <a:rPr lang="cs-CZ" dirty="0"/>
              <a:t> Zimmermann: Jakou roli sehrál v konfliktu velvyslanec?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F02C0F-9812-47F6-A967-27EF0FB48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velvyslanec Spojených států v Jugoslávii</a:t>
            </a:r>
          </a:p>
          <a:p>
            <a:r>
              <a:rPr lang="cs-CZ" dirty="0"/>
              <a:t>mírový plán </a:t>
            </a:r>
            <a:r>
              <a:rPr lang="cs-CZ" dirty="0" err="1"/>
              <a:t>Carrington-Cutileiro</a:t>
            </a:r>
            <a:r>
              <a:rPr lang="cs-CZ" dirty="0"/>
              <a:t> -&gt; </a:t>
            </a:r>
            <a:r>
              <a:rPr lang="cs-CZ" b="1" dirty="0"/>
              <a:t>Lisabonská mírová smlouva </a:t>
            </a:r>
            <a:r>
              <a:rPr lang="cs-CZ" dirty="0"/>
              <a:t>(1992)</a:t>
            </a:r>
          </a:p>
          <a:p>
            <a:pPr lvl="1"/>
            <a:r>
              <a:rPr lang="cs-CZ" dirty="0"/>
              <a:t>-&gt; jednání s Alijou </a:t>
            </a:r>
            <a:r>
              <a:rPr lang="cs-CZ" dirty="0" err="1"/>
              <a:t>Izatbegovičem</a:t>
            </a:r>
            <a:endParaRPr lang="cs-CZ" dirty="0"/>
          </a:p>
          <a:p>
            <a:pPr marL="228600" lvl="1" indent="0">
              <a:buNone/>
            </a:pPr>
            <a:r>
              <a:rPr lang="cs-CZ" sz="2400" i="1" dirty="0"/>
              <a:t>"</a:t>
            </a:r>
            <a:r>
              <a:rPr lang="cs-CZ" sz="2400" i="1" dirty="0" err="1"/>
              <a:t>lying</a:t>
            </a:r>
            <a:r>
              <a:rPr lang="cs-CZ" sz="2400" i="1" dirty="0"/>
              <a:t> and </a:t>
            </a:r>
            <a:r>
              <a:rPr lang="cs-CZ" sz="2400" i="1" dirty="0" err="1"/>
              <a:t>cheating</a:t>
            </a:r>
            <a:r>
              <a:rPr lang="cs-CZ" sz="2400" i="1" dirty="0"/>
              <a:t>, </a:t>
            </a:r>
            <a:r>
              <a:rPr lang="cs-CZ" sz="2400" i="1" dirty="0" err="1"/>
              <a:t>fomenting</a:t>
            </a:r>
            <a:r>
              <a:rPr lang="cs-CZ" sz="2400" i="1" dirty="0"/>
              <a:t> </a:t>
            </a:r>
            <a:r>
              <a:rPr lang="cs-CZ" sz="2400" i="1" dirty="0" err="1"/>
              <a:t>war</a:t>
            </a:r>
            <a:r>
              <a:rPr lang="cs-CZ" sz="2400" i="1" dirty="0"/>
              <a:t> in </a:t>
            </a:r>
            <a:r>
              <a:rPr lang="cs-CZ" sz="2400" i="1" dirty="0" err="1"/>
              <a:t>which</a:t>
            </a:r>
            <a:r>
              <a:rPr lang="cs-CZ" sz="2400" i="1" dirty="0"/>
              <a:t> </a:t>
            </a:r>
            <a:r>
              <a:rPr lang="cs-CZ" sz="2400" i="1" dirty="0" err="1"/>
              <a:t>civilians</a:t>
            </a:r>
            <a:r>
              <a:rPr lang="cs-CZ" sz="2400" i="1" dirty="0"/>
              <a:t> are </a:t>
            </a:r>
            <a:r>
              <a:rPr lang="cs-CZ" sz="2400" i="1" dirty="0" err="1"/>
              <a:t>the</a:t>
            </a:r>
            <a:r>
              <a:rPr lang="cs-CZ" sz="2400" i="1" dirty="0"/>
              <a:t> </a:t>
            </a:r>
            <a:r>
              <a:rPr lang="cs-CZ" sz="2400" i="1" dirty="0" err="1"/>
              <a:t>main</a:t>
            </a:r>
            <a:r>
              <a:rPr lang="cs-CZ" sz="2400" i="1" dirty="0"/>
              <a:t> </a:t>
            </a:r>
            <a:r>
              <a:rPr lang="cs-CZ" sz="2400" i="1" dirty="0" err="1"/>
              <a:t>casualty</a:t>
            </a:r>
            <a:r>
              <a:rPr lang="cs-CZ" sz="2400" i="1" dirty="0"/>
              <a:t>, and in </a:t>
            </a:r>
            <a:r>
              <a:rPr lang="cs-CZ" sz="2400" i="1" dirty="0" err="1"/>
              <a:t>which</a:t>
            </a:r>
            <a:r>
              <a:rPr lang="cs-CZ" sz="2400" i="1" dirty="0"/>
              <a:t> </a:t>
            </a:r>
            <a:r>
              <a:rPr lang="cs-CZ" sz="2400" i="1" dirty="0" err="1"/>
              <a:t>ancient</a:t>
            </a:r>
            <a:r>
              <a:rPr lang="cs-CZ" sz="2400" i="1" dirty="0"/>
              <a:t> </a:t>
            </a:r>
            <a:r>
              <a:rPr lang="cs-CZ" sz="2400" i="1" dirty="0" err="1"/>
              <a:t>hatreds</a:t>
            </a:r>
            <a:r>
              <a:rPr lang="cs-CZ" sz="2400" i="1" dirty="0"/>
              <a:t> </a:t>
            </a:r>
            <a:r>
              <a:rPr lang="cs-CZ" sz="2400" i="1" dirty="0" err="1"/>
              <a:t>feed</a:t>
            </a:r>
            <a:r>
              <a:rPr lang="cs-CZ" sz="2400" i="1" dirty="0"/>
              <a:t> on </a:t>
            </a:r>
            <a:r>
              <a:rPr lang="cs-CZ" sz="2400" i="1" dirty="0" err="1"/>
              <a:t>themselves</a:t>
            </a:r>
            <a:r>
              <a:rPr lang="cs-CZ" sz="2400" i="1" dirty="0"/>
              <a:t>“ </a:t>
            </a:r>
            <a:r>
              <a:rPr lang="cs-CZ" dirty="0"/>
              <a:t>– Alfred </a:t>
            </a:r>
            <a:r>
              <a:rPr lang="cs-CZ" dirty="0" err="1"/>
              <a:t>Sherman</a:t>
            </a:r>
            <a:r>
              <a:rPr lang="cs-CZ" dirty="0"/>
              <a:t> (1997)</a:t>
            </a:r>
            <a:endParaRPr lang="en-US" sz="2400" i="1" dirty="0"/>
          </a:p>
          <a:p>
            <a:pPr marL="228600" lvl="1" indent="0">
              <a:buNone/>
            </a:pPr>
            <a:r>
              <a:rPr lang="cs-CZ" sz="2400" i="1" dirty="0"/>
              <a:t>"</a:t>
            </a:r>
            <a:r>
              <a:rPr lang="cs-CZ" sz="2400" i="1" dirty="0" err="1"/>
              <a:t>frustration</a:t>
            </a:r>
            <a:r>
              <a:rPr lang="cs-CZ" sz="2400" i="1" dirty="0"/>
              <a:t> </a:t>
            </a:r>
            <a:r>
              <a:rPr lang="cs-CZ" sz="2400" i="1" dirty="0" err="1"/>
              <a:t>with</a:t>
            </a:r>
            <a:r>
              <a:rPr lang="cs-CZ" sz="2400" i="1" dirty="0"/>
              <a:t> </a:t>
            </a:r>
            <a:r>
              <a:rPr lang="cs-CZ" sz="2400" i="1" dirty="0" err="1"/>
              <a:t>the</a:t>
            </a:r>
            <a:r>
              <a:rPr lang="cs-CZ" sz="2400" i="1" dirty="0"/>
              <a:t> </a:t>
            </a:r>
            <a:r>
              <a:rPr lang="cs-CZ" sz="2400" i="1" dirty="0" err="1"/>
              <a:t>resistance</a:t>
            </a:r>
            <a:r>
              <a:rPr lang="cs-CZ" sz="2400" i="1" dirty="0"/>
              <a:t> </a:t>
            </a:r>
            <a:r>
              <a:rPr lang="cs-CZ" sz="2400" i="1" dirty="0" err="1"/>
              <a:t>of</a:t>
            </a:r>
            <a:r>
              <a:rPr lang="cs-CZ" sz="2400" i="1" dirty="0"/>
              <a:t> </a:t>
            </a:r>
            <a:r>
              <a:rPr lang="cs-CZ" sz="2400" i="1" dirty="0" err="1"/>
              <a:t>the</a:t>
            </a:r>
            <a:r>
              <a:rPr lang="cs-CZ" sz="2400" i="1" dirty="0"/>
              <a:t> Bush </a:t>
            </a:r>
            <a:r>
              <a:rPr lang="cs-CZ" sz="2400" i="1" dirty="0" err="1"/>
              <a:t>administration</a:t>
            </a:r>
            <a:r>
              <a:rPr lang="cs-CZ" sz="2400" i="1" dirty="0"/>
              <a:t> to </a:t>
            </a:r>
            <a:r>
              <a:rPr lang="cs-CZ" sz="2400" i="1" dirty="0" err="1"/>
              <a:t>intervene</a:t>
            </a:r>
            <a:r>
              <a:rPr lang="cs-CZ" sz="2400" i="1" dirty="0"/>
              <a:t>“ </a:t>
            </a:r>
            <a:r>
              <a:rPr lang="cs-CZ" dirty="0"/>
              <a:t>– Samantha </a:t>
            </a:r>
            <a:r>
              <a:rPr lang="cs-CZ" dirty="0" err="1"/>
              <a:t>Power</a:t>
            </a:r>
            <a:r>
              <a:rPr lang="cs-CZ"/>
              <a:t> (2002)</a:t>
            </a:r>
            <a:endParaRPr lang="en-US" sz="2400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5663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589</Words>
  <Application>Microsoft Office PowerPoint</Application>
  <PresentationFormat>Širokoúhlá obrazovka</PresentationFormat>
  <Paragraphs>70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Balík</vt:lpstr>
      <vt:lpstr>Vývoj postoje spojených států amerických k Balkánu po konci studené války</vt:lpstr>
      <vt:lpstr>Obsah</vt:lpstr>
      <vt:lpstr>Historický kontext</vt:lpstr>
      <vt:lpstr>Změna americké zahraniční politiky po konci studené války</vt:lpstr>
      <vt:lpstr>Rozpad Jugoslávie a americký náhled na situaci</vt:lpstr>
      <vt:lpstr>„Such bloodshed can only be explained as the release of old ethnic hatreds between serbs, Muslims and croats that cold war pushed in the shadow.“  - Robert Kaplan (1993)</vt:lpstr>
      <vt:lpstr>Spojené státy v době Clintona ve vztahu k Balkánu v krizi</vt:lpstr>
      <vt:lpstr>Daytonská mírová smlouva</vt:lpstr>
      <vt:lpstr>Warren Zimmermann: Jakou roli sehrál v konfliktu velvyslanec?</vt:lpstr>
      <vt:lpstr>Prezentace aplikace PowerPoint</vt:lpstr>
      <vt:lpstr>Změny v postoji Spojených států vůči Balkánu po Daytonské smlouvě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postoje spojených států amerických k Balkánu po konci studené války</dc:title>
  <dc:creator>Filip</dc:creator>
  <cp:lastModifiedBy>Filip Šourek</cp:lastModifiedBy>
  <cp:revision>12</cp:revision>
  <dcterms:created xsi:type="dcterms:W3CDTF">2018-11-21T14:43:56Z</dcterms:created>
  <dcterms:modified xsi:type="dcterms:W3CDTF">2018-12-05T08:57:34Z</dcterms:modified>
</cp:coreProperties>
</file>