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96" autoAdjust="0"/>
  </p:normalViewPr>
  <p:slideViewPr>
    <p:cSldViewPr>
      <p:cViewPr varScale="1">
        <p:scale>
          <a:sx n="49" d="100"/>
          <a:sy n="49" d="100"/>
        </p:scale>
        <p:origin x="-19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4559C-3199-4329-9645-DD0E184E3D0B}" type="datetimeFigureOut">
              <a:rPr lang="cs-CZ" smtClean="0"/>
              <a:t>24. 3. 2021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D4F19-67B6-4097-A429-310050DCE8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problémy této definice: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ovlivňují výkon v intelektových testech (vliv na verbální IQ)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 naložit s lidmi s MR – SPU a MR se mohou potkat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jaká diskrepance je signifikantní?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odchylka 1 IQ pásmo (15 bodů mezi čtenářským kvocientem a intelektovým kvocientem)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dítě musí nejdříve selhávat, abychom mohli dít dg a začít s ním dobře pracovat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4F19-67B6-4097-A429-310050DCE88F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vývojová porucha → trvá</a:t>
            </a:r>
            <a:r>
              <a:rPr lang="cs-CZ" baseline="0" dirty="0" smtClean="0"/>
              <a:t> do dospělosti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4F19-67B6-4097-A429-310050DCE88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dysfonetická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 senzorického registru jdou informace do pracovní paměti, tam s nimi potřebujeme rychle operovat – ale tady to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vázne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dyseidetická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ze začátku písmena zvládá, ale pak ne, neorientuje se v řádcích, odstavcích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4F19-67B6-4097-A429-310050DCE88F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se pojit s dyskalkulií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4F19-67B6-4097-A429-310050DCE88F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vizuoprostorová</a:t>
            </a:r>
            <a:r>
              <a:rPr lang="cs-CZ" baseline="0" dirty="0" smtClean="0"/>
              <a:t> - </a:t>
            </a:r>
            <a:r>
              <a:rPr lang="cs-CZ" dirty="0" smtClean="0"/>
              <a:t>číselnou řadu se naučí jako básničku, ale nemá za tím představu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4F19-67B6-4097-A429-310050DCE88F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hrubá motorika - spíše vidíme soft (</a:t>
            </a:r>
            <a:r>
              <a:rPr lang="cs-CZ" sz="2400" dirty="0" err="1" smtClean="0"/>
              <a:t>subtle</a:t>
            </a:r>
            <a:r>
              <a:rPr lang="cs-CZ" sz="2400" dirty="0" smtClean="0"/>
              <a:t>) </a:t>
            </a:r>
            <a:r>
              <a:rPr lang="cs-CZ" sz="2400" dirty="0" err="1" smtClean="0"/>
              <a:t>signs</a:t>
            </a:r>
            <a:r>
              <a:rPr lang="cs-CZ" sz="2400" dirty="0" smtClean="0"/>
              <a:t> (měkké neurologické příznaky) – M. </a:t>
            </a:r>
            <a:r>
              <a:rPr lang="cs-CZ" sz="2400" dirty="0" err="1" smtClean="0"/>
              <a:t>Denckla</a:t>
            </a:r>
            <a:r>
              <a:rPr lang="cs-CZ" sz="2400" dirty="0" smtClean="0"/>
              <a:t> (škála na zjišťování těchto znaků) – úkoly jdi po čáře, jdi po čáře po vnější straně chodidel, jdi po laně a zavři oči, ve stoji zavřít oči a předpažit ruce, zkoušky na sekvence (uhoď dlaní, hranou, pěstí a opakuj, pak jednotlivé prsty s palcem), zkoušky </a:t>
            </a:r>
            <a:r>
              <a:rPr lang="cs-CZ" sz="2400" dirty="0" err="1" smtClean="0"/>
              <a:t>propriocepce</a:t>
            </a:r>
            <a:r>
              <a:rPr lang="cs-CZ" sz="2400" dirty="0" smtClean="0"/>
              <a:t> (zavře oči, dám mu prst na tvář, řeknu mu, dotkni se mně)</a:t>
            </a:r>
          </a:p>
          <a:p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idiomotorická</a:t>
            </a:r>
            <a:r>
              <a:rPr lang="cs-CZ" baseline="0" dirty="0" smtClean="0"/>
              <a:t> - </a:t>
            </a:r>
            <a:r>
              <a:rPr lang="cs-CZ" sz="2400" dirty="0" smtClean="0"/>
              <a:t>předveď mi, jak zatloukáš hřebík – musí si to představit, </a:t>
            </a:r>
            <a:r>
              <a:rPr lang="cs-CZ" sz="2400" dirty="0" err="1" smtClean="0"/>
              <a:t>nakrokovat</a:t>
            </a:r>
            <a:r>
              <a:rPr lang="cs-CZ" sz="2400" dirty="0" smtClean="0"/>
              <a:t>, ukázat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problém, jaké najít zájmové činnosti – dobrý je skaut, plavání</a:t>
            </a:r>
          </a:p>
          <a:p>
            <a:pPr lvl="0"/>
            <a:r>
              <a:rPr lang="cs-CZ" dirty="0" smtClean="0"/>
              <a:t>někdy i potíže se </a:t>
            </a:r>
            <a:r>
              <a:rPr lang="cs-CZ" dirty="0" err="1" smtClean="0"/>
              <a:t>sebeobsluhou</a:t>
            </a:r>
            <a:r>
              <a:rPr lang="cs-CZ" smtClean="0"/>
              <a:t> – oblékání, jídlo, nemají cit na jemné zacházení s věcmi – mluvit s rodiči o tom, aby jim nenadávali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4F19-67B6-4097-A429-310050DCE88F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2C82FB-8883-4F0F-90A0-2E11D1BA4832}" type="datetimeFigureOut">
              <a:rPr lang="cs-CZ" smtClean="0"/>
              <a:pPr/>
              <a:t>24. 3. 2021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F54498-36F0-4E19-B752-A32C7C732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Mladší školní věk - Specifické vývojové poruchy řeči a jazyka, školních dovedností, motorických funkcí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Specifická porucha motorické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pohybová koordinace je pod úrovní věku a intelektu</a:t>
            </a:r>
          </a:p>
          <a:p>
            <a:r>
              <a:rPr lang="cs-CZ" dirty="0" smtClean="0"/>
              <a:t>projevuje se opožděním vývoje pohybových dovedností</a:t>
            </a:r>
          </a:p>
          <a:p>
            <a:r>
              <a:rPr lang="cs-CZ" dirty="0" smtClean="0"/>
              <a:t>mohou se projevovat poruchy artikulace</a:t>
            </a:r>
          </a:p>
          <a:p>
            <a:r>
              <a:rPr lang="cs-CZ" dirty="0" smtClean="0"/>
              <a:t>dítě je celkově neobratné (v běžných činnostech, při sportu, při psaní, kreslení)</a:t>
            </a:r>
          </a:p>
          <a:p>
            <a:r>
              <a:rPr lang="cs-CZ" dirty="0" smtClean="0"/>
              <a:t>u dětí často </a:t>
            </a:r>
            <a:r>
              <a:rPr lang="cs-CZ" dirty="0" err="1" smtClean="0"/>
              <a:t>neurovývojová</a:t>
            </a:r>
            <a:r>
              <a:rPr lang="cs-CZ" dirty="0" smtClean="0"/>
              <a:t> nezralost</a:t>
            </a:r>
          </a:p>
          <a:p>
            <a:r>
              <a:rPr lang="cs-CZ" dirty="0" smtClean="0"/>
              <a:t>v anamnéze někdy perinatální </a:t>
            </a:r>
            <a:r>
              <a:rPr lang="cs-CZ" dirty="0" smtClean="0"/>
              <a:t>komplikace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hrubá motorika</a:t>
            </a:r>
          </a:p>
          <a:p>
            <a:pPr lvl="1"/>
            <a:r>
              <a:rPr lang="cs-CZ" sz="2400" dirty="0" smtClean="0"/>
              <a:t>koordinace pohybů, rovnováha (statická i dynamická), orální motorika</a:t>
            </a:r>
          </a:p>
          <a:p>
            <a:pPr lvl="0"/>
            <a:r>
              <a:rPr lang="cs-CZ" dirty="0" smtClean="0"/>
              <a:t>percepční </a:t>
            </a:r>
            <a:r>
              <a:rPr lang="cs-CZ" dirty="0" smtClean="0"/>
              <a:t>dysfunkce</a:t>
            </a:r>
          </a:p>
          <a:p>
            <a:pPr lvl="1"/>
            <a:r>
              <a:rPr lang="cs-CZ" sz="2400" dirty="0" smtClean="0"/>
              <a:t>kinestetická percepce, </a:t>
            </a:r>
            <a:r>
              <a:rPr lang="cs-CZ" sz="2400" dirty="0" err="1" smtClean="0"/>
              <a:t>propriocepce</a:t>
            </a:r>
            <a:endParaRPr lang="cs-CZ" sz="2400" dirty="0" smtClean="0"/>
          </a:p>
          <a:p>
            <a:pPr lvl="1"/>
            <a:r>
              <a:rPr lang="cs-CZ" sz="2400" dirty="0" smtClean="0"/>
              <a:t>→ nejsou schopny nastavit tělo, ruku do žádoucí polohy, kopírovat pohyb</a:t>
            </a:r>
          </a:p>
          <a:p>
            <a:pPr lvl="1"/>
            <a:r>
              <a:rPr lang="cs-CZ" sz="2400" dirty="0" smtClean="0"/>
              <a:t>někdy špatná percepce prostoru – při tělocviku nenajde vlastní značku</a:t>
            </a:r>
          </a:p>
          <a:p>
            <a:pPr lvl="0"/>
            <a:r>
              <a:rPr lang="cs-CZ" dirty="0" err="1" smtClean="0"/>
              <a:t>idiomotorická</a:t>
            </a:r>
            <a:r>
              <a:rPr lang="cs-CZ" dirty="0" smtClean="0"/>
              <a:t> dyspraxie</a:t>
            </a:r>
          </a:p>
          <a:p>
            <a:pPr lvl="1"/>
            <a:r>
              <a:rPr lang="cs-CZ" sz="2400" dirty="0" smtClean="0"/>
              <a:t>problém s motorickým programováním</a:t>
            </a:r>
          </a:p>
          <a:p>
            <a:pPr lvl="1"/>
            <a:r>
              <a:rPr lang="cs-CZ" sz="2400" dirty="0" smtClean="0"/>
              <a:t>nenaplánuje </a:t>
            </a:r>
            <a:r>
              <a:rPr lang="cs-CZ" sz="2400" dirty="0" smtClean="0"/>
              <a:t>pohyb ruky po papíře</a:t>
            </a:r>
          </a:p>
          <a:p>
            <a:pPr lvl="1"/>
            <a:r>
              <a:rPr lang="cs-CZ" sz="2400" dirty="0" smtClean="0"/>
              <a:t>souvisí s dysgrafií, </a:t>
            </a:r>
            <a:r>
              <a:rPr lang="cs-CZ" sz="2400" dirty="0" err="1" smtClean="0"/>
              <a:t>dyspinxií</a:t>
            </a:r>
            <a:endParaRPr lang="cs-CZ" sz="2400" dirty="0" smtClean="0"/>
          </a:p>
          <a:p>
            <a:pPr lvl="0"/>
            <a:r>
              <a:rPr lang="cs-CZ" dirty="0" smtClean="0"/>
              <a:t>dost </a:t>
            </a:r>
            <a:r>
              <a:rPr lang="cs-CZ" dirty="0" smtClean="0"/>
              <a:t>u dětí s hyperkinetickou </a:t>
            </a:r>
            <a:r>
              <a:rPr lang="cs-CZ" dirty="0" smtClean="0"/>
              <a:t>poruchou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snaživost X pocity méněcennosti</a:t>
            </a:r>
          </a:p>
          <a:p>
            <a:r>
              <a:rPr lang="cs-CZ" dirty="0" smtClean="0"/>
              <a:t>rozvoj sociálních vztahů</a:t>
            </a:r>
          </a:p>
          <a:p>
            <a:r>
              <a:rPr lang="cs-CZ" dirty="0" smtClean="0"/>
              <a:t>konfrontace s autoritami</a:t>
            </a:r>
          </a:p>
          <a:p>
            <a:r>
              <a:rPr lang="cs-CZ" dirty="0" smtClean="0"/>
              <a:t>nově role žáka</a:t>
            </a:r>
          </a:p>
          <a:p>
            <a:r>
              <a:rPr lang="cs-CZ" dirty="0" smtClean="0"/>
              <a:t>první jasné srovnávání s jinými dětmi</a:t>
            </a:r>
          </a:p>
          <a:p>
            <a:r>
              <a:rPr lang="cs-CZ" dirty="0" smtClean="0"/>
              <a:t>hlavní vývojový úkol: akademické zařazení, začlenění se v sociálním prostředí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vývojové </a:t>
            </a:r>
            <a:r>
              <a:rPr lang="cs-CZ" dirty="0" smtClean="0"/>
              <a:t>poruchy </a:t>
            </a:r>
            <a:r>
              <a:rPr lang="cs-CZ" dirty="0" smtClean="0"/>
              <a:t>školních dovedností (SPU)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F81 (v kapitole Poruchy psychického vývoje)</a:t>
            </a:r>
          </a:p>
          <a:p>
            <a:r>
              <a:rPr lang="cs-CZ" dirty="0" smtClean="0"/>
              <a:t>= </a:t>
            </a:r>
            <a:r>
              <a:rPr lang="cs-CZ" dirty="0" smtClean="0"/>
              <a:t>vážná diskrepance mezi intelektem, věkem, kvalitou vzdělávacího procesu a dosahovanou úrovní v následujících oblastech: verbální vyjadřování a porozumění, čtení, psaní a pravopis, matematické </a:t>
            </a:r>
            <a:r>
              <a:rPr lang="cs-CZ" dirty="0" smtClean="0"/>
              <a:t>dovednosti</a:t>
            </a:r>
          </a:p>
          <a:p>
            <a:r>
              <a:rPr lang="cs-CZ" dirty="0" smtClean="0"/>
              <a:t>vliv na možnost dosahovat vývojových úkolů</a:t>
            </a:r>
          </a:p>
          <a:p>
            <a:pPr lvl="1"/>
            <a:r>
              <a:rPr lang="cs-CZ" dirty="0" smtClean="0"/>
              <a:t>interferuje s akademickým úspěchem</a:t>
            </a:r>
          </a:p>
          <a:p>
            <a:pPr lvl="1"/>
            <a:r>
              <a:rPr lang="cs-CZ" dirty="0" smtClean="0"/>
              <a:t>srovnávání se se spolužáky</a:t>
            </a:r>
          </a:p>
          <a:p>
            <a:pPr lvl="1"/>
            <a:r>
              <a:rPr lang="cs-CZ" dirty="0" smtClean="0"/>
              <a:t>nemůže být na sebe pyšné v roli školáka</a:t>
            </a:r>
          </a:p>
          <a:p>
            <a:pPr lvl="1"/>
            <a:r>
              <a:rPr lang="cs-CZ" dirty="0" smtClean="0"/>
              <a:t>dopad na sebeobraz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r>
              <a:rPr lang="cs-CZ" dirty="0" smtClean="0"/>
              <a:t>obecná kritéria</a:t>
            </a:r>
          </a:p>
          <a:p>
            <a:pPr lvl="1"/>
            <a:r>
              <a:rPr lang="cs-CZ" sz="2400" dirty="0" smtClean="0"/>
              <a:t>stupeň poškození dovednosti musí být klinicky signifikantní</a:t>
            </a:r>
          </a:p>
          <a:p>
            <a:pPr lvl="1"/>
            <a:r>
              <a:rPr lang="cs-CZ" sz="2400" dirty="0" smtClean="0"/>
              <a:t>postižení musí být specifické – nelze je přičíst MR ani nižší celkové inteligenci</a:t>
            </a:r>
          </a:p>
          <a:p>
            <a:pPr lvl="1"/>
            <a:r>
              <a:rPr lang="cs-CZ" sz="2400" dirty="0" smtClean="0"/>
              <a:t>porucha musí být </a:t>
            </a:r>
            <a:r>
              <a:rPr lang="cs-CZ" sz="2400" dirty="0" smtClean="0"/>
              <a:t>vývojová</a:t>
            </a:r>
            <a:endParaRPr lang="cs-CZ" sz="2400" dirty="0" smtClean="0"/>
          </a:p>
          <a:p>
            <a:pPr lvl="1"/>
            <a:r>
              <a:rPr lang="cs-CZ" sz="2400" dirty="0" smtClean="0"/>
              <a:t>nejsou přítomny vnější faktory, které by mohly být dostatečným důvodem pro školní </a:t>
            </a:r>
            <a:r>
              <a:rPr lang="cs-CZ" sz="2400" dirty="0" smtClean="0"/>
              <a:t>potíže</a:t>
            </a:r>
            <a:endParaRPr lang="cs-CZ" sz="2400" dirty="0" smtClean="0"/>
          </a:p>
          <a:p>
            <a:pPr lvl="1"/>
            <a:r>
              <a:rPr lang="cs-CZ" sz="2400" dirty="0" smtClean="0"/>
              <a:t>porucha nesmí být přímo způsobena nekorigovanou zrakovou nebo sluchovou vadou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hereditární složka</a:t>
            </a:r>
          </a:p>
          <a:p>
            <a:r>
              <a:rPr lang="cs-CZ" dirty="0" smtClean="0"/>
              <a:t>rizikový faktor pro rozvoj dalších obtíží (emoční poruchy, </a:t>
            </a:r>
            <a:r>
              <a:rPr lang="cs-CZ" dirty="0" err="1" smtClean="0"/>
              <a:t>poruchy</a:t>
            </a:r>
            <a:r>
              <a:rPr lang="cs-CZ" dirty="0" smtClean="0"/>
              <a:t> chování)</a:t>
            </a:r>
          </a:p>
          <a:p>
            <a:r>
              <a:rPr lang="cs-CZ" dirty="0" smtClean="0"/>
              <a:t>častá komorbidita s poruchou aktivity a pozornosti</a:t>
            </a:r>
          </a:p>
          <a:p>
            <a:r>
              <a:rPr lang="cs-CZ" dirty="0" smtClean="0"/>
              <a:t>při diagnostice dobře postihnout bazální deficity a podle toho nastavit rehabilitaci</a:t>
            </a:r>
          </a:p>
          <a:p>
            <a:pPr lvl="0"/>
            <a:r>
              <a:rPr lang="cs-CZ" dirty="0" smtClean="0"/>
              <a:t>protektiva</a:t>
            </a:r>
          </a:p>
          <a:p>
            <a:pPr lvl="1"/>
            <a:r>
              <a:rPr lang="cs-CZ" sz="2400" dirty="0" smtClean="0"/>
              <a:t>adekvátní </a:t>
            </a:r>
            <a:r>
              <a:rPr lang="cs-CZ" sz="2400" dirty="0" smtClean="0"/>
              <a:t>výuka</a:t>
            </a:r>
            <a:endParaRPr lang="cs-CZ" sz="2400" dirty="0" smtClean="0"/>
          </a:p>
          <a:p>
            <a:pPr lvl="1"/>
            <a:r>
              <a:rPr lang="cs-CZ" sz="2400" dirty="0" smtClean="0"/>
              <a:t>adekvátní péče – dítě neodepsat, ale ani nedávat škole příliš domácí </a:t>
            </a:r>
            <a:r>
              <a:rPr lang="cs-CZ" sz="2400" dirty="0" smtClean="0"/>
              <a:t>práce</a:t>
            </a:r>
            <a:endParaRPr lang="cs-CZ" sz="2400" dirty="0" smtClean="0"/>
          </a:p>
          <a:p>
            <a:pPr lvl="1"/>
            <a:r>
              <a:rPr lang="cs-CZ" sz="2400" dirty="0" smtClean="0"/>
              <a:t>dobrá komunikace mezi rodinou a školou</a:t>
            </a:r>
          </a:p>
          <a:p>
            <a:pPr lvl="1"/>
            <a:r>
              <a:rPr lang="cs-CZ" sz="2400" dirty="0" smtClean="0"/>
              <a:t>nutný přístup k odborné </a:t>
            </a:r>
            <a:r>
              <a:rPr lang="cs-CZ" sz="2400" dirty="0" smtClean="0"/>
              <a:t>péči</a:t>
            </a:r>
            <a:endParaRPr lang="cs-CZ" sz="2400" dirty="0" smtClean="0"/>
          </a:p>
          <a:p>
            <a:pPr lvl="1"/>
            <a:r>
              <a:rPr lang="cs-CZ" sz="2400" dirty="0" smtClean="0"/>
              <a:t>dobré mimoškolní </a:t>
            </a:r>
            <a:r>
              <a:rPr lang="cs-CZ" sz="2400" dirty="0" smtClean="0"/>
              <a:t>zapojení</a:t>
            </a:r>
            <a:endParaRPr lang="cs-CZ" sz="2400" dirty="0" smtClean="0"/>
          </a:p>
          <a:p>
            <a:pPr lvl="2"/>
            <a:r>
              <a:rPr lang="cs-CZ" dirty="0" smtClean="0"/>
              <a:t>pozor, pokud k tomu má potíž s motorikou, koordinací, tak nedávat na kolektivní </a:t>
            </a:r>
            <a:r>
              <a:rPr lang="cs-CZ" dirty="0" smtClean="0"/>
              <a:t>sport</a:t>
            </a:r>
            <a:endParaRPr lang="cs-CZ" dirty="0" smtClean="0"/>
          </a:p>
          <a:p>
            <a:pPr lvl="1"/>
            <a:r>
              <a:rPr lang="cs-CZ" sz="2400" dirty="0" smtClean="0"/>
              <a:t>adekvátní výběr střední školy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Dyslexie = specifická porucha 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čtení je komplexní dovednost → jakýkoli deficit se do ní promítne</a:t>
            </a:r>
            <a:endParaRPr lang="cs-CZ" sz="2400" dirty="0" smtClean="0"/>
          </a:p>
          <a:p>
            <a:r>
              <a:rPr lang="cs-CZ" dirty="0" err="1" smtClean="0"/>
              <a:t>dysfonetická</a:t>
            </a:r>
            <a:endParaRPr lang="cs-CZ" dirty="0" smtClean="0"/>
          </a:p>
          <a:p>
            <a:pPr lvl="1"/>
            <a:r>
              <a:rPr lang="cs-CZ" dirty="0" smtClean="0"/>
              <a:t>problém je v artikulační (fonologické) smyčce – její kapacita nestačí na analyticko-syntetickou práci</a:t>
            </a:r>
          </a:p>
          <a:p>
            <a:pPr lvl="1"/>
            <a:r>
              <a:rPr lang="cs-CZ" dirty="0" smtClean="0"/>
              <a:t>60-75%</a:t>
            </a:r>
          </a:p>
          <a:p>
            <a:pPr lvl="1"/>
            <a:r>
              <a:rPr lang="cs-CZ" dirty="0" smtClean="0"/>
              <a:t>nerozliší slovo na segmenty – musí slyšet hlásky</a:t>
            </a:r>
          </a:p>
          <a:p>
            <a:pPr lvl="1"/>
            <a:r>
              <a:rPr lang="cs-CZ" dirty="0" smtClean="0"/>
              <a:t>zkoušky sluchové analýzy a syntézy</a:t>
            </a:r>
          </a:p>
          <a:p>
            <a:pPr lvl="1"/>
            <a:r>
              <a:rPr lang="cs-CZ" dirty="0" smtClean="0"/>
              <a:t>→ lépe vyhovuje globální metoda výuky čtení </a:t>
            </a:r>
            <a:endParaRPr lang="cs-CZ" dirty="0" smtClean="0"/>
          </a:p>
          <a:p>
            <a:r>
              <a:rPr lang="cs-CZ" dirty="0" err="1" smtClean="0"/>
              <a:t>dyseidetická</a:t>
            </a:r>
            <a:endParaRPr lang="cs-CZ" dirty="0" smtClean="0"/>
          </a:p>
          <a:p>
            <a:pPr lvl="1"/>
            <a:r>
              <a:rPr lang="cs-CZ" dirty="0" smtClean="0"/>
              <a:t>problém je vizuální</a:t>
            </a:r>
          </a:p>
          <a:p>
            <a:pPr lvl="1"/>
            <a:r>
              <a:rPr lang="cs-CZ" dirty="0" smtClean="0"/>
              <a:t>10 – 20%</a:t>
            </a:r>
          </a:p>
          <a:p>
            <a:pPr lvl="1"/>
            <a:r>
              <a:rPr lang="cs-CZ" dirty="0" smtClean="0"/>
              <a:t>nedokáže zrakem rychle identifikovat tvary </a:t>
            </a:r>
            <a:r>
              <a:rPr lang="cs-CZ" dirty="0" smtClean="0"/>
              <a:t>písmen</a:t>
            </a:r>
          </a:p>
          <a:p>
            <a:pPr lvl="1"/>
            <a:r>
              <a:rPr lang="cs-CZ" dirty="0" smtClean="0"/>
              <a:t>pomáhá čtecí okénko</a:t>
            </a:r>
          </a:p>
          <a:p>
            <a:pPr lvl="1"/>
            <a:r>
              <a:rPr lang="cs-CZ" dirty="0" smtClean="0"/>
              <a:t>doplňovačky nepomohou</a:t>
            </a:r>
          </a:p>
          <a:p>
            <a:r>
              <a:rPr lang="cs-CZ" dirty="0" smtClean="0"/>
              <a:t>smíšené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err="1" smtClean="0"/>
              <a:t>pravohemisférová</a:t>
            </a:r>
            <a:r>
              <a:rPr lang="cs-CZ" dirty="0" smtClean="0"/>
              <a:t> X </a:t>
            </a:r>
            <a:r>
              <a:rPr lang="cs-CZ" dirty="0" err="1" smtClean="0"/>
              <a:t>levohemisférová</a:t>
            </a:r>
            <a:endParaRPr lang="cs-CZ" dirty="0" smtClean="0"/>
          </a:p>
          <a:p>
            <a:pPr lvl="1"/>
            <a:r>
              <a:rPr lang="cs-CZ" dirty="0" smtClean="0"/>
              <a:t>na začátku učení se čtení je více zapojená pravá (poznává tvary písmen – k tvaru přiřazuje zvuk)</a:t>
            </a:r>
          </a:p>
          <a:p>
            <a:pPr lvl="1"/>
            <a:r>
              <a:rPr lang="cs-CZ" dirty="0" smtClean="0"/>
              <a:t>levá hemisféra se zapojuje později, předpokládá oporu o význam, kontext</a:t>
            </a:r>
          </a:p>
          <a:p>
            <a:pPr lvl="1"/>
            <a:r>
              <a:rPr lang="cs-CZ" dirty="0" smtClean="0"/>
              <a:t>problém s L – příliš dlouho zůstává u začátečnické strategie – čte pomalu, ale přesně, ale nechápe význam</a:t>
            </a:r>
          </a:p>
          <a:p>
            <a:pPr lvl="1"/>
            <a:r>
              <a:rPr lang="cs-CZ" dirty="0" smtClean="0"/>
              <a:t>problém s P – příliš rychle přechází na pokročilou strategii – čte rychle, ale domýšlí, čte rychle, ale s chybami</a:t>
            </a:r>
          </a:p>
          <a:p>
            <a:r>
              <a:rPr lang="cs-CZ" dirty="0" smtClean="0"/>
              <a:t>může být i na podkladě narušené motoriky očních pohybů či mluvidel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Specifická porucha čtení (dysgrafie)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specifické, výrazné narušení vývoje psaní bez anamnézy specifické poruchy čtení</a:t>
            </a:r>
          </a:p>
          <a:p>
            <a:r>
              <a:rPr lang="cs-CZ" dirty="0" smtClean="0"/>
              <a:t>problém spočívá v tom namalovat písmenka – a při tom se soustředit ještě na něco </a:t>
            </a:r>
            <a:r>
              <a:rPr lang="cs-CZ" dirty="0" smtClean="0"/>
              <a:t>jiného</a:t>
            </a:r>
          </a:p>
          <a:p>
            <a:r>
              <a:rPr lang="cs-CZ" dirty="0" err="1" smtClean="0"/>
              <a:t>vizuoprostorový</a:t>
            </a:r>
            <a:r>
              <a:rPr lang="cs-CZ" dirty="0" smtClean="0"/>
              <a:t> problém</a:t>
            </a:r>
          </a:p>
          <a:p>
            <a:r>
              <a:rPr lang="cs-CZ" dirty="0" smtClean="0"/>
              <a:t>mají i problémy v motorice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Specifická porucha počítání (dyskalkulie)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to vzácná porucha – diagnostikuje se mylně častěji</a:t>
            </a:r>
          </a:p>
          <a:p>
            <a:r>
              <a:rPr lang="cs-CZ" dirty="0" err="1" smtClean="0"/>
              <a:t>vizuoprostorová</a:t>
            </a:r>
            <a:endParaRPr lang="cs-CZ" dirty="0" smtClean="0"/>
          </a:p>
          <a:p>
            <a:pPr lvl="1"/>
            <a:r>
              <a:rPr lang="cs-CZ" dirty="0" smtClean="0"/>
              <a:t>matematické dovednosti jsou vlastně abstraktní představy </a:t>
            </a:r>
            <a:r>
              <a:rPr lang="cs-CZ" dirty="0" smtClean="0"/>
              <a:t>prostoru – to je zde narušeno</a:t>
            </a:r>
          </a:p>
          <a:p>
            <a:pPr lvl="1"/>
            <a:r>
              <a:rPr lang="cs-CZ" dirty="0" smtClean="0"/>
              <a:t>problém i s pojmy nahoře, dole, daleko, blízko</a:t>
            </a:r>
          </a:p>
          <a:p>
            <a:r>
              <a:rPr lang="cs-CZ" dirty="0" smtClean="0"/>
              <a:t>deficit prostorové paměti – neumí pracovat s matematickou tabulkou – ale zvládá třeba počítat s písmeny, chápe souvislosti</a:t>
            </a:r>
          </a:p>
          <a:p>
            <a:r>
              <a:rPr lang="cs-CZ" dirty="0" smtClean="0"/>
              <a:t>deficit sekvenčních dovedností, pozornosti</a:t>
            </a:r>
          </a:p>
          <a:p>
            <a:pPr lvl="1"/>
            <a:r>
              <a:rPr lang="cs-CZ" dirty="0" smtClean="0"/>
              <a:t>vázané na exekutivu</a:t>
            </a:r>
          </a:p>
          <a:p>
            <a:pPr lvl="1"/>
            <a:r>
              <a:rPr lang="cs-CZ" dirty="0" smtClean="0"/>
              <a:t>problém s dodržením kroků, potíž s přechodem přes desítku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1019</TotalTime>
  <Words>712</Words>
  <Application>Microsoft Office PowerPoint</Application>
  <PresentationFormat>Předvádění na obrazovce (4:3)</PresentationFormat>
  <Paragraphs>113</Paragraphs>
  <Slides>11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Mladší školní věk - Specifické vývojové poruchy řeči a jazyka, školních dovedností, motorických funkcí </vt:lpstr>
      <vt:lpstr>Mladší školní věk</vt:lpstr>
      <vt:lpstr>Specifické vývojové poruchy školních dovedností (SPU)</vt:lpstr>
      <vt:lpstr>Snímek 4</vt:lpstr>
      <vt:lpstr>Snímek 5</vt:lpstr>
      <vt:lpstr>Dyslexie = specifická porucha čtení</vt:lpstr>
      <vt:lpstr>Snímek 7</vt:lpstr>
      <vt:lpstr>Specifická porucha čtení (dysgrafie)</vt:lpstr>
      <vt:lpstr>Specifická porucha počítání (dyskalkulie)</vt:lpstr>
      <vt:lpstr>Specifická porucha motorické funkce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Mladší školní věk - Specifické vývojové poruchy řeči a jazyka, školních dovedností, motorických funkcí</dc:title>
  <dc:creator>Jana Adámková</dc:creator>
  <cp:lastModifiedBy>Jana Adámková</cp:lastModifiedBy>
  <cp:revision>91</cp:revision>
  <dcterms:created xsi:type="dcterms:W3CDTF">2021-03-21T16:08:01Z</dcterms:created>
  <dcterms:modified xsi:type="dcterms:W3CDTF">2021-03-24T21:10:16Z</dcterms:modified>
</cp:coreProperties>
</file>