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02" r:id="rId2"/>
    <p:sldId id="258" r:id="rId3"/>
    <p:sldId id="264" r:id="rId4"/>
    <p:sldId id="328" r:id="rId5"/>
    <p:sldId id="263" r:id="rId6"/>
    <p:sldId id="261" r:id="rId7"/>
    <p:sldId id="318" r:id="rId8"/>
    <p:sldId id="317" r:id="rId9"/>
    <p:sldId id="305" r:id="rId10"/>
    <p:sldId id="266" r:id="rId11"/>
    <p:sldId id="290" r:id="rId12"/>
    <p:sldId id="338" r:id="rId13"/>
    <p:sldId id="293" r:id="rId14"/>
    <p:sldId id="295" r:id="rId15"/>
    <p:sldId id="294" r:id="rId16"/>
    <p:sldId id="332" r:id="rId17"/>
    <p:sldId id="265" r:id="rId18"/>
    <p:sldId id="323" r:id="rId19"/>
    <p:sldId id="303" r:id="rId20"/>
    <p:sldId id="304" r:id="rId21"/>
    <p:sldId id="306" r:id="rId22"/>
    <p:sldId id="289" r:id="rId23"/>
    <p:sldId id="271" r:id="rId24"/>
    <p:sldId id="300" r:id="rId25"/>
    <p:sldId id="324" r:id="rId26"/>
    <p:sldId id="316" r:id="rId27"/>
    <p:sldId id="331" r:id="rId28"/>
    <p:sldId id="283" r:id="rId29"/>
    <p:sldId id="309" r:id="rId30"/>
    <p:sldId id="340" r:id="rId31"/>
    <p:sldId id="297" r:id="rId32"/>
    <p:sldId id="342" r:id="rId33"/>
    <p:sldId id="307" r:id="rId34"/>
    <p:sldId id="312" r:id="rId35"/>
    <p:sldId id="315" r:id="rId36"/>
    <p:sldId id="329" r:id="rId37"/>
    <p:sldId id="330" r:id="rId38"/>
    <p:sldId id="277" r:id="rId39"/>
    <p:sldId id="321" r:id="rId40"/>
    <p:sldId id="279" r:id="rId41"/>
    <p:sldId id="281" r:id="rId42"/>
    <p:sldId id="287" r:id="rId43"/>
    <p:sldId id="322" r:id="rId44"/>
    <p:sldId id="333" r:id="rId45"/>
    <p:sldId id="269" r:id="rId46"/>
    <p:sldId id="341" r:id="rId47"/>
    <p:sldId id="32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8" autoAdjust="0"/>
    <p:restoredTop sz="94280" autoAdjust="0"/>
  </p:normalViewPr>
  <p:slideViewPr>
    <p:cSldViewPr snapToGrid="0">
      <p:cViewPr varScale="1">
        <p:scale>
          <a:sx n="55" d="100"/>
          <a:sy n="55" d="100"/>
        </p:scale>
        <p:origin x="712" y="48"/>
      </p:cViewPr>
      <p:guideLst/>
    </p:cSldViewPr>
  </p:slideViewPr>
  <p:outlineViewPr>
    <p:cViewPr>
      <p:scale>
        <a:sx n="33" d="100"/>
        <a:sy n="33" d="100"/>
      </p:scale>
      <p:origin x="0" y="-5958"/>
    </p:cViewPr>
  </p:outlineViewPr>
  <p:notesTextViewPr>
    <p:cViewPr>
      <p:scale>
        <a:sx n="3" d="2"/>
        <a:sy n="3" d="2"/>
      </p:scale>
      <p:origin x="0" y="0"/>
    </p:cViewPr>
  </p:notesTextViewPr>
  <p:sorterViewPr>
    <p:cViewPr>
      <p:scale>
        <a:sx n="100" d="100"/>
        <a:sy n="100" d="100"/>
      </p:scale>
      <p:origin x="0" y="-6144"/>
    </p:cViewPr>
  </p:sorterViewPr>
  <p:notesViewPr>
    <p:cSldViewPr snapToGrid="0">
      <p:cViewPr varScale="1">
        <p:scale>
          <a:sx n="64" d="100"/>
          <a:sy n="64" d="100"/>
        </p:scale>
        <p:origin x="267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EFBC1-FDCD-4A51-9D87-DC033338A948}" type="datetimeFigureOut">
              <a:rPr lang="en-GB" smtClean="0"/>
              <a:t>26/10/2023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5E30F-4B0E-47DE-A8C0-FCDB6F498191}" type="slidenum">
              <a:rPr lang="en-GB" smtClean="0"/>
              <a:t>‹#›</a:t>
            </a:fld>
            <a:endParaRPr lang="en-GB"/>
          </a:p>
        </p:txBody>
      </p:sp>
    </p:spTree>
    <p:extLst>
      <p:ext uri="{BB962C8B-B14F-4D97-AF65-F5344CB8AC3E}">
        <p14:creationId xmlns:p14="http://schemas.microsoft.com/office/powerpoint/2010/main" val="121286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aseline="0" dirty="0"/>
              <a:t>Došlo k dvěma revoluce v Anglii během jeho života: 1642 a 1688. 1649 Král Charles I byl popraven. Bylo Lockovi 17 let a slyšel výkřik davu v jeho škole v Londýně.</a:t>
            </a:r>
            <a:endParaRPr lang="en-GB" dirty="0"/>
          </a:p>
        </p:txBody>
      </p:sp>
      <p:sp>
        <p:nvSpPr>
          <p:cNvPr id="4" name="Slide Number Placeholder 3"/>
          <p:cNvSpPr>
            <a:spLocks noGrp="1"/>
          </p:cNvSpPr>
          <p:nvPr>
            <p:ph type="sldNum" sz="quarter" idx="10"/>
          </p:nvPr>
        </p:nvSpPr>
        <p:spPr/>
        <p:txBody>
          <a:bodyPr/>
          <a:lstStyle/>
          <a:p>
            <a:fld id="{C435E30F-4B0E-47DE-A8C0-FCDB6F498191}" type="slidenum">
              <a:rPr lang="en-GB" smtClean="0"/>
              <a:t>2</a:t>
            </a:fld>
            <a:endParaRPr lang="en-GB"/>
          </a:p>
        </p:txBody>
      </p:sp>
    </p:spTree>
    <p:extLst>
      <p:ext uri="{BB962C8B-B14F-4D97-AF65-F5344CB8AC3E}">
        <p14:creationId xmlns:p14="http://schemas.microsoft.com/office/powerpoint/2010/main" val="266168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36</a:t>
            </a:fld>
            <a:endParaRPr lang="en-GB"/>
          </a:p>
        </p:txBody>
      </p:sp>
    </p:spTree>
    <p:extLst>
      <p:ext uri="{BB962C8B-B14F-4D97-AF65-F5344CB8AC3E}">
        <p14:creationId xmlns:p14="http://schemas.microsoft.com/office/powerpoint/2010/main" val="2782484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37</a:t>
            </a:fld>
            <a:endParaRPr lang="en-GB"/>
          </a:p>
        </p:txBody>
      </p:sp>
    </p:spTree>
    <p:extLst>
      <p:ext uri="{BB962C8B-B14F-4D97-AF65-F5344CB8AC3E}">
        <p14:creationId xmlns:p14="http://schemas.microsoft.com/office/powerpoint/2010/main" val="251511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38</a:t>
            </a:fld>
            <a:endParaRPr lang="en-GB"/>
          </a:p>
        </p:txBody>
      </p:sp>
    </p:spTree>
    <p:extLst>
      <p:ext uri="{BB962C8B-B14F-4D97-AF65-F5344CB8AC3E}">
        <p14:creationId xmlns:p14="http://schemas.microsoft.com/office/powerpoint/2010/main" val="408756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39</a:t>
            </a:fld>
            <a:endParaRPr lang="en-GB"/>
          </a:p>
        </p:txBody>
      </p:sp>
    </p:spTree>
    <p:extLst>
      <p:ext uri="{BB962C8B-B14F-4D97-AF65-F5344CB8AC3E}">
        <p14:creationId xmlns:p14="http://schemas.microsoft.com/office/powerpoint/2010/main" val="1220628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40</a:t>
            </a:fld>
            <a:endParaRPr lang="en-GB"/>
          </a:p>
        </p:txBody>
      </p:sp>
    </p:spTree>
    <p:extLst>
      <p:ext uri="{BB962C8B-B14F-4D97-AF65-F5344CB8AC3E}">
        <p14:creationId xmlns:p14="http://schemas.microsoft.com/office/powerpoint/2010/main" val="171165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41</a:t>
            </a:fld>
            <a:endParaRPr lang="en-GB"/>
          </a:p>
        </p:txBody>
      </p:sp>
    </p:spTree>
    <p:extLst>
      <p:ext uri="{BB962C8B-B14F-4D97-AF65-F5344CB8AC3E}">
        <p14:creationId xmlns:p14="http://schemas.microsoft.com/office/powerpoint/2010/main" val="95558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45</a:t>
            </a:fld>
            <a:endParaRPr lang="en-GB"/>
          </a:p>
        </p:txBody>
      </p:sp>
    </p:spTree>
    <p:extLst>
      <p:ext uri="{BB962C8B-B14F-4D97-AF65-F5344CB8AC3E}">
        <p14:creationId xmlns:p14="http://schemas.microsoft.com/office/powerpoint/2010/main" val="184193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435E30F-4B0E-47DE-A8C0-FCDB6F498191}" type="slidenum">
              <a:rPr lang="en-GB" smtClean="0"/>
              <a:t>3</a:t>
            </a:fld>
            <a:endParaRPr lang="en-GB"/>
          </a:p>
        </p:txBody>
      </p:sp>
    </p:spTree>
    <p:extLst>
      <p:ext uri="{BB962C8B-B14F-4D97-AF65-F5344CB8AC3E}">
        <p14:creationId xmlns:p14="http://schemas.microsoft.com/office/powerpoint/2010/main" val="79722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F18A5399-D3DD-4877-B5B3-CFAEE168F8AC}" type="slidenum">
              <a:rPr lang="en-GB" smtClean="0"/>
              <a:pPr/>
              <a:t>11</a:t>
            </a:fld>
            <a:endParaRPr lang="en-GB"/>
          </a:p>
        </p:txBody>
      </p:sp>
    </p:spTree>
    <p:extLst>
      <p:ext uri="{BB962C8B-B14F-4D97-AF65-F5344CB8AC3E}">
        <p14:creationId xmlns:p14="http://schemas.microsoft.com/office/powerpoint/2010/main" val="300044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F18A5399-D3DD-4877-B5B3-CFAEE168F8AC}" type="slidenum">
              <a:rPr lang="en-GB" smtClean="0"/>
              <a:pPr/>
              <a:t>13</a:t>
            </a:fld>
            <a:endParaRPr lang="en-GB"/>
          </a:p>
        </p:txBody>
      </p:sp>
    </p:spTree>
    <p:extLst>
      <p:ext uri="{BB962C8B-B14F-4D97-AF65-F5344CB8AC3E}">
        <p14:creationId xmlns:p14="http://schemas.microsoft.com/office/powerpoint/2010/main" val="119642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23</a:t>
            </a:fld>
            <a:endParaRPr lang="en-GB"/>
          </a:p>
        </p:txBody>
      </p:sp>
    </p:spTree>
    <p:extLst>
      <p:ext uri="{BB962C8B-B14F-4D97-AF65-F5344CB8AC3E}">
        <p14:creationId xmlns:p14="http://schemas.microsoft.com/office/powerpoint/2010/main" val="284279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25</a:t>
            </a:fld>
            <a:endParaRPr lang="en-GB"/>
          </a:p>
        </p:txBody>
      </p:sp>
    </p:spTree>
    <p:extLst>
      <p:ext uri="{BB962C8B-B14F-4D97-AF65-F5344CB8AC3E}">
        <p14:creationId xmlns:p14="http://schemas.microsoft.com/office/powerpoint/2010/main" val="373157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35E30F-4B0E-47DE-A8C0-FCDB6F498191}" type="slidenum">
              <a:rPr lang="en-GB" smtClean="0"/>
              <a:t>28</a:t>
            </a:fld>
            <a:endParaRPr lang="en-GB"/>
          </a:p>
        </p:txBody>
      </p:sp>
    </p:spTree>
    <p:extLst>
      <p:ext uri="{BB962C8B-B14F-4D97-AF65-F5344CB8AC3E}">
        <p14:creationId xmlns:p14="http://schemas.microsoft.com/office/powerpoint/2010/main" val="287336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34</a:t>
            </a:fld>
            <a:endParaRPr lang="en-GB"/>
          </a:p>
        </p:txBody>
      </p:sp>
    </p:spTree>
    <p:extLst>
      <p:ext uri="{BB962C8B-B14F-4D97-AF65-F5344CB8AC3E}">
        <p14:creationId xmlns:p14="http://schemas.microsoft.com/office/powerpoint/2010/main" val="128241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BBC360F7-916D-4D35-BD3E-19FDEB56D530}" type="slidenum">
              <a:rPr lang="en-GB" smtClean="0"/>
              <a:pPr/>
              <a:t>35</a:t>
            </a:fld>
            <a:endParaRPr lang="en-GB"/>
          </a:p>
        </p:txBody>
      </p:sp>
    </p:spTree>
    <p:extLst>
      <p:ext uri="{BB962C8B-B14F-4D97-AF65-F5344CB8AC3E}">
        <p14:creationId xmlns:p14="http://schemas.microsoft.com/office/powerpoint/2010/main" val="265053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B114B3-91B1-40F2-89D7-E383C42A2D95}"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207933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B114B3-91B1-40F2-89D7-E383C42A2D95}"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392329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B114B3-91B1-40F2-89D7-E383C42A2D95}"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397670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B114B3-91B1-40F2-89D7-E383C42A2D95}"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251391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B114B3-91B1-40F2-89D7-E383C42A2D95}"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163086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B114B3-91B1-40F2-89D7-E383C42A2D95}"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419911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B114B3-91B1-40F2-89D7-E383C42A2D95}" type="datetimeFigureOut">
              <a:rPr lang="en-GB" smtClean="0"/>
              <a:t>26/10/2023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408602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B114B3-91B1-40F2-89D7-E383C42A2D95}" type="datetimeFigureOut">
              <a:rPr lang="en-GB" smtClean="0"/>
              <a:t>26/10/2023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94379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114B3-91B1-40F2-89D7-E383C42A2D95}" type="datetimeFigureOut">
              <a:rPr lang="en-GB" smtClean="0"/>
              <a:t>26/10/2023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296904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B114B3-91B1-40F2-89D7-E383C42A2D95}"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15843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B114B3-91B1-40F2-89D7-E383C42A2D95}"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A1818-B7E6-4623-A834-442ADD292335}" type="slidenum">
              <a:rPr lang="en-GB" smtClean="0"/>
              <a:t>‹#›</a:t>
            </a:fld>
            <a:endParaRPr lang="en-GB"/>
          </a:p>
        </p:txBody>
      </p:sp>
    </p:spTree>
    <p:extLst>
      <p:ext uri="{BB962C8B-B14F-4D97-AF65-F5344CB8AC3E}">
        <p14:creationId xmlns:p14="http://schemas.microsoft.com/office/powerpoint/2010/main" val="190915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114B3-91B1-40F2-89D7-E383C42A2D95}" type="datetimeFigureOut">
              <a:rPr lang="en-GB" smtClean="0"/>
              <a:t>26/10/2023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A1818-B7E6-4623-A834-442ADD292335}" type="slidenum">
              <a:rPr lang="en-GB" smtClean="0"/>
              <a:t>‹#›</a:t>
            </a:fld>
            <a:endParaRPr lang="en-GB"/>
          </a:p>
        </p:txBody>
      </p:sp>
    </p:spTree>
    <p:extLst>
      <p:ext uri="{BB962C8B-B14F-4D97-AF65-F5344CB8AC3E}">
        <p14:creationId xmlns:p14="http://schemas.microsoft.com/office/powerpoint/2010/main" val="9103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0"/>
            <a:ext cx="12192000" cy="6858000"/>
          </a:xfrm>
          <a:blipFill dpi="0" rotWithShape="1">
            <a:blip r:embed="rId2">
              <a:alphaModFix amt="0"/>
            </a:blip>
            <a:srcRect/>
            <a:tile tx="0" ty="0" sx="100000" sy="100000" flip="none" algn="tl"/>
          </a:blipFill>
        </p:spPr>
        <p:txBody>
          <a:bodyPr>
            <a:normAutofit/>
          </a:bodyPr>
          <a:lstStyle/>
          <a:p>
            <a:pPr marL="0" indent="0" algn="ctr">
              <a:buNone/>
            </a:pPr>
            <a:endParaRPr lang="cs-CZ" sz="8000" b="1" dirty="0">
              <a:latin typeface="Garamond" panose="02020404030301010803" pitchFamily="18" charset="0"/>
            </a:endParaRPr>
          </a:p>
          <a:p>
            <a:pPr marL="0" indent="0" algn="ctr">
              <a:buNone/>
            </a:pPr>
            <a:r>
              <a:rPr lang="cs-CZ" sz="8000" b="1" dirty="0">
                <a:latin typeface="Garamond" panose="02020404030301010803" pitchFamily="18" charset="0"/>
              </a:rPr>
              <a:t>Příběh</a:t>
            </a:r>
            <a:r>
              <a:rPr lang="cs-CZ" sz="8000" b="1" dirty="0">
                <a:solidFill>
                  <a:schemeClr val="accent6">
                    <a:lumMod val="50000"/>
                  </a:schemeClr>
                </a:solidFill>
                <a:latin typeface="Garamond" panose="02020404030301010803" pitchFamily="18" charset="0"/>
              </a:rPr>
              <a:t> </a:t>
            </a:r>
            <a:r>
              <a:rPr lang="cs-CZ" sz="8000" b="1" dirty="0">
                <a:latin typeface="Garamond" panose="02020404030301010803" pitchFamily="18" charset="0"/>
              </a:rPr>
              <a:t>mysli v moderní filosofii</a:t>
            </a:r>
          </a:p>
          <a:p>
            <a:pPr marL="0" indent="0" algn="ctr">
              <a:buNone/>
            </a:pPr>
            <a:r>
              <a:rPr lang="en-GB" sz="8000" b="1" dirty="0">
                <a:latin typeface="Garamond" panose="02020404030301010803" pitchFamily="18" charset="0"/>
              </a:rPr>
              <a:t>4</a:t>
            </a:r>
            <a:endParaRPr lang="cs-CZ" sz="8000" b="1" dirty="0">
              <a:latin typeface="Garamond" panose="02020404030301010803" pitchFamily="18" charset="0"/>
            </a:endParaRPr>
          </a:p>
          <a:p>
            <a:pPr marL="0" indent="0" algn="ctr">
              <a:buNone/>
            </a:pPr>
            <a:r>
              <a:rPr lang="en-GB" sz="6600" b="1" dirty="0">
                <a:latin typeface="Garamond" panose="02020404030301010803" pitchFamily="18" charset="0"/>
              </a:rPr>
              <a:t>John Locke</a:t>
            </a:r>
            <a:endParaRPr lang="cs-CZ" sz="6600" dirty="0">
              <a:latin typeface="Garamond" panose="02020404030301010803" pitchFamily="18" charset="0"/>
            </a:endParaRPr>
          </a:p>
        </p:txBody>
      </p:sp>
    </p:spTree>
    <p:extLst>
      <p:ext uri="{BB962C8B-B14F-4D97-AF65-F5344CB8AC3E}">
        <p14:creationId xmlns:p14="http://schemas.microsoft.com/office/powerpoint/2010/main" val="3166467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84104" y="365125"/>
            <a:ext cx="7669696" cy="1325563"/>
          </a:xfrm>
        </p:spPr>
        <p:txBody>
          <a:bodyPr>
            <a:normAutofit fontScale="90000"/>
          </a:bodyPr>
          <a:lstStyle/>
          <a:p>
            <a:r>
              <a:rPr lang="en-US" sz="6000" b="1" dirty="0" err="1">
                <a:solidFill>
                  <a:srgbClr val="C00000"/>
                </a:solidFill>
                <a:latin typeface="Garamond" panose="02020404030301010803" pitchFamily="18" charset="0"/>
              </a:rPr>
              <a:t>Empirismus</a:t>
            </a:r>
            <a:br>
              <a:rPr lang="en-US" dirty="0"/>
            </a:br>
            <a:endParaRPr lang="cs-CZ" dirty="0"/>
          </a:p>
        </p:txBody>
      </p:sp>
      <p:sp>
        <p:nvSpPr>
          <p:cNvPr id="3" name="Zástupný symbol pro obsah 2"/>
          <p:cNvSpPr>
            <a:spLocks noGrp="1"/>
          </p:cNvSpPr>
          <p:nvPr>
            <p:ph idx="1"/>
          </p:nvPr>
        </p:nvSpPr>
        <p:spPr>
          <a:xfrm>
            <a:off x="1868557" y="1424933"/>
            <a:ext cx="9485243" cy="4351338"/>
          </a:xfrm>
        </p:spPr>
        <p:txBody>
          <a:bodyPr>
            <a:normAutofit/>
          </a:bodyPr>
          <a:lstStyle/>
          <a:p>
            <a:pPr marL="0" indent="0">
              <a:buNone/>
            </a:pPr>
            <a:endParaRPr lang="cs-CZ" sz="4800" dirty="0">
              <a:latin typeface="Garamond" panose="02020404030301010803" pitchFamily="18" charset="0"/>
            </a:endParaRPr>
          </a:p>
          <a:p>
            <a:pPr>
              <a:buNone/>
            </a:pPr>
            <a:r>
              <a:rPr lang="en-GB" sz="4800" i="1" dirty="0">
                <a:latin typeface="Garamond" panose="02020404030301010803" pitchFamily="18" charset="0"/>
              </a:rPr>
              <a:t>			</a:t>
            </a:r>
            <a:r>
              <a:rPr lang="el-GR" sz="4800" i="1" dirty="0">
                <a:latin typeface="Garamond" panose="02020404030301010803" pitchFamily="18" charset="0"/>
              </a:rPr>
              <a:t>έμπειρία</a:t>
            </a:r>
            <a:r>
              <a:rPr lang="en-GB" sz="4800" i="1" dirty="0">
                <a:latin typeface="Garamond" panose="02020404030301010803" pitchFamily="18" charset="0"/>
              </a:rPr>
              <a:t> (e</a:t>
            </a:r>
            <a:r>
              <a:rPr lang="cs-CZ" sz="4800" i="1" dirty="0">
                <a:latin typeface="Garamond" panose="02020404030301010803" pitchFamily="18" charset="0"/>
              </a:rPr>
              <a:t>mpeiria</a:t>
            </a:r>
            <a:r>
              <a:rPr lang="en-GB" sz="4800" i="1" dirty="0">
                <a:latin typeface="Garamond" panose="02020404030301010803" pitchFamily="18" charset="0"/>
              </a:rPr>
              <a:t>)</a:t>
            </a:r>
            <a:r>
              <a:rPr lang="cs-CZ" sz="4800" dirty="0">
                <a:latin typeface="Garamond" panose="02020404030301010803" pitchFamily="18" charset="0"/>
              </a:rPr>
              <a:t> </a:t>
            </a:r>
            <a:endParaRPr lang="en-GB" sz="4800" dirty="0">
              <a:latin typeface="Garamond" panose="02020404030301010803" pitchFamily="18" charset="0"/>
            </a:endParaRPr>
          </a:p>
          <a:p>
            <a:pPr>
              <a:buNone/>
            </a:pPr>
            <a:r>
              <a:rPr lang="en-GB" sz="4800" dirty="0">
                <a:latin typeface="Garamond" panose="02020404030301010803" pitchFamily="18" charset="0"/>
              </a:rPr>
              <a:t>					</a:t>
            </a:r>
            <a:r>
              <a:rPr lang="cs-CZ" sz="4800" dirty="0">
                <a:latin typeface="Garamond" panose="02020404030301010803" pitchFamily="18" charset="0"/>
              </a:rPr>
              <a:t>= </a:t>
            </a:r>
            <a:r>
              <a:rPr lang="en-GB" sz="4800" dirty="0">
                <a:latin typeface="Garamond" panose="02020404030301010803" pitchFamily="18" charset="0"/>
              </a:rPr>
              <a:t>									</a:t>
            </a:r>
            <a:r>
              <a:rPr lang="cs-CZ" sz="4800" dirty="0">
                <a:latin typeface="Garamond" panose="02020404030301010803" pitchFamily="18" charset="0"/>
              </a:rPr>
              <a:t>zkušenost</a:t>
            </a:r>
          </a:p>
        </p:txBody>
      </p:sp>
    </p:spTree>
    <p:extLst>
      <p:ext uri="{BB962C8B-B14F-4D97-AF65-F5344CB8AC3E}">
        <p14:creationId xmlns:p14="http://schemas.microsoft.com/office/powerpoint/2010/main" val="227960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675861" y="450575"/>
            <a:ext cx="11080709" cy="4426226"/>
          </a:xfrm>
        </p:spPr>
        <p:txBody>
          <a:bodyPr/>
          <a:lstStyle/>
          <a:p>
            <a:r>
              <a:rPr lang="cs-CZ" sz="3600" dirty="0">
                <a:latin typeface="Garamond" panose="02020404030301010803" pitchFamily="18" charset="0"/>
              </a:rPr>
              <a:t>Žádné vrozené principy (</a:t>
            </a:r>
            <a:r>
              <a:rPr lang="cs-CZ" sz="3600" i="1" dirty="0">
                <a:latin typeface="Garamond" panose="02020404030301010803" pitchFamily="18" charset="0"/>
              </a:rPr>
              <a:t>innate principles</a:t>
            </a:r>
            <a:r>
              <a:rPr lang="cs-CZ" sz="3600" dirty="0">
                <a:latin typeface="Garamond" panose="02020404030301010803" pitchFamily="18" charset="0"/>
              </a:rPr>
              <a:t>) v mysli nejsou.</a:t>
            </a:r>
            <a:br>
              <a:rPr lang="cs-CZ" i="1" dirty="0">
                <a:latin typeface="Garamond" panose="02020404030301010803" pitchFamily="18" charset="0"/>
              </a:rPr>
            </a:br>
            <a:r>
              <a:rPr lang="cs-CZ" sz="3600" i="1" dirty="0">
                <a:latin typeface="Garamond" panose="02020404030301010803" pitchFamily="18" charset="0"/>
              </a:rPr>
              <a:t>(Innatus</a:t>
            </a:r>
            <a:r>
              <a:rPr lang="cs-CZ" sz="3600" dirty="0">
                <a:latin typeface="Garamond" panose="02020404030301010803" pitchFamily="18" charset="0"/>
              </a:rPr>
              <a:t> = při narození, od začátku)</a:t>
            </a:r>
            <a:endParaRPr lang="en-GB" sz="3600" dirty="0">
              <a:latin typeface="Garamond" panose="02020404030301010803" pitchFamily="18" charset="0"/>
            </a:endParaRPr>
          </a:p>
        </p:txBody>
      </p:sp>
    </p:spTree>
    <p:extLst>
      <p:ext uri="{BB962C8B-B14F-4D97-AF65-F5344CB8AC3E}">
        <p14:creationId xmlns:p14="http://schemas.microsoft.com/office/powerpoint/2010/main" val="320892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F576B-8C36-49A9-AA8B-6B977423C0E3}"/>
              </a:ext>
            </a:extLst>
          </p:cNvPr>
          <p:cNvSpPr>
            <a:spLocks noGrp="1"/>
          </p:cNvSpPr>
          <p:nvPr>
            <p:ph idx="4294967295"/>
          </p:nvPr>
        </p:nvSpPr>
        <p:spPr>
          <a:xfrm>
            <a:off x="2487930" y="2877820"/>
            <a:ext cx="10515600" cy="4351338"/>
          </a:xfrm>
        </p:spPr>
        <p:txBody>
          <a:bodyPr>
            <a:normAutofit/>
          </a:bodyPr>
          <a:lstStyle/>
          <a:p>
            <a:pPr marL="0" indent="0">
              <a:buNone/>
            </a:pPr>
            <a:r>
              <a:rPr lang="cs-CZ" sz="3600" b="1" dirty="0">
                <a:latin typeface="Garamond" panose="02020404030301010803" pitchFamily="18" charset="0"/>
              </a:rPr>
              <a:t>Vrozená idea ≠ Instinkt či pud</a:t>
            </a:r>
          </a:p>
        </p:txBody>
      </p:sp>
    </p:spTree>
    <p:extLst>
      <p:ext uri="{BB962C8B-B14F-4D97-AF65-F5344CB8AC3E}">
        <p14:creationId xmlns:p14="http://schemas.microsoft.com/office/powerpoint/2010/main" val="3494609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102742" y="2833812"/>
            <a:ext cx="12185046" cy="793631"/>
          </a:xfrm>
        </p:spPr>
        <p:txBody>
          <a:bodyPr>
            <a:noAutofit/>
          </a:bodyPr>
          <a:lstStyle/>
          <a:p>
            <a:pPr>
              <a:lnSpc>
                <a:spcPct val="100000"/>
              </a:lnSpc>
              <a:spcAft>
                <a:spcPts val="600"/>
              </a:spcAft>
            </a:pPr>
            <a:r>
              <a:rPr lang="cs-CZ" sz="3600" b="1" dirty="0">
                <a:solidFill>
                  <a:srgbClr val="C00000"/>
                </a:solidFill>
                <a:latin typeface="Garamond" panose="02020404030301010803" pitchFamily="18" charset="0"/>
              </a:rPr>
              <a:t>     Dvě verze </a:t>
            </a:r>
            <a:r>
              <a:rPr lang="cs-CZ" sz="3600" b="1" dirty="0" err="1">
                <a:solidFill>
                  <a:srgbClr val="C00000"/>
                </a:solidFill>
                <a:latin typeface="Garamond" panose="02020404030301010803" pitchFamily="18" charset="0"/>
              </a:rPr>
              <a:t>innatismu</a:t>
            </a:r>
            <a:r>
              <a:rPr lang="cs-CZ" sz="3600" b="1" dirty="0">
                <a:solidFill>
                  <a:srgbClr val="C00000"/>
                </a:solidFill>
                <a:latin typeface="Garamond" panose="02020404030301010803" pitchFamily="18" charset="0"/>
              </a:rPr>
              <a:t> u Descarta</a:t>
            </a:r>
            <a:br>
              <a:rPr lang="cs-CZ" sz="3600" b="1" dirty="0">
                <a:latin typeface="Garamond" panose="02020404030301010803" pitchFamily="18" charset="0"/>
              </a:rPr>
            </a:br>
            <a:br>
              <a:rPr lang="cs-CZ" sz="3600" b="1" dirty="0">
                <a:latin typeface="Garamond" panose="02020404030301010803" pitchFamily="18" charset="0"/>
              </a:rPr>
            </a:br>
            <a:r>
              <a:rPr lang="cs-CZ" sz="3600" b="1" dirty="0">
                <a:latin typeface="Garamond" panose="02020404030301010803" pitchFamily="18" charset="0"/>
              </a:rPr>
              <a:t>	</a:t>
            </a:r>
            <a:r>
              <a:rPr lang="cs-CZ" sz="3600" dirty="0">
                <a:latin typeface="Garamond" panose="02020404030301010803" pitchFamily="18" charset="0"/>
              </a:rPr>
              <a:t>1. „</a:t>
            </a:r>
            <a:r>
              <a:rPr lang="en-GB" sz="3600" dirty="0">
                <a:latin typeface="Garamond" panose="02020404030301010803" pitchFamily="18" charset="0"/>
              </a:rPr>
              <a:t>B</a:t>
            </a:r>
            <a:r>
              <a:rPr lang="cs-CZ" sz="3600" dirty="0">
                <a:latin typeface="Garamond" panose="02020404030301010803" pitchFamily="18" charset="0"/>
              </a:rPr>
              <a:t>ůh, když mě tvořil, dal mi onu ideu, jako umělec 	vtiskuje značku svému dílu.“ </a:t>
            </a:r>
            <a:br>
              <a:rPr lang="cs-CZ" sz="3600" dirty="0">
                <a:latin typeface="Garamond" panose="02020404030301010803" pitchFamily="18" charset="0"/>
              </a:rPr>
            </a:br>
            <a:r>
              <a:rPr lang="cs-CZ" sz="3600" dirty="0">
                <a:latin typeface="Garamond" panose="02020404030301010803" pitchFamily="18" charset="0"/>
              </a:rPr>
              <a:t>	Descartes, Meditace III</a:t>
            </a:r>
            <a:br>
              <a:rPr lang="cs-CZ" sz="3600" dirty="0">
                <a:latin typeface="Garamond" panose="02020404030301010803" pitchFamily="18" charset="0"/>
              </a:rPr>
            </a:br>
            <a:br>
              <a:rPr lang="cs-CZ" sz="3600" dirty="0">
                <a:latin typeface="Garamond" panose="02020404030301010803" pitchFamily="18" charset="0"/>
              </a:rPr>
            </a:br>
            <a:r>
              <a:rPr lang="cs-CZ" sz="3600" dirty="0">
                <a:latin typeface="Garamond" panose="02020404030301010803" pitchFamily="18" charset="0"/>
              </a:rPr>
              <a:t>	2. „Některé rodiny mají vrozenou dnu, čímž nechceme říci, 	že miminka trpí touto nemocí od počátku, ale že mají 	tendenci ji dostat.“ </a:t>
            </a:r>
            <a:br>
              <a:rPr lang="cs-CZ" sz="3600" dirty="0">
                <a:latin typeface="Garamond" panose="02020404030301010803" pitchFamily="18" charset="0"/>
              </a:rPr>
            </a:br>
            <a:r>
              <a:rPr lang="cs-CZ" sz="3600" dirty="0">
                <a:latin typeface="Garamond" panose="02020404030301010803" pitchFamily="18" charset="0"/>
              </a:rPr>
              <a:t>	Descartes, </a:t>
            </a:r>
            <a:r>
              <a:rPr lang="cs-CZ" sz="3600" i="1" dirty="0">
                <a:latin typeface="Garamond" panose="02020404030301010803" pitchFamily="18" charset="0"/>
              </a:rPr>
              <a:t>Notae in </a:t>
            </a:r>
            <a:r>
              <a:rPr lang="cs-CZ" sz="3600" i="1" dirty="0" err="1">
                <a:latin typeface="Garamond" panose="02020404030301010803" pitchFamily="18" charset="0"/>
              </a:rPr>
              <a:t>programma</a:t>
            </a:r>
            <a:endParaRPr lang="en-GB" sz="3600" dirty="0">
              <a:latin typeface="Garamond" panose="02020404030301010803" pitchFamily="18" charset="0"/>
            </a:endParaRPr>
          </a:p>
        </p:txBody>
      </p:sp>
    </p:spTree>
    <p:extLst>
      <p:ext uri="{BB962C8B-B14F-4D97-AF65-F5344CB8AC3E}">
        <p14:creationId xmlns:p14="http://schemas.microsoft.com/office/powerpoint/2010/main" val="387288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66454" y="1333840"/>
            <a:ext cx="9727096" cy="3949700"/>
          </a:xfrm>
        </p:spPr>
        <p:txBody>
          <a:bodyPr>
            <a:normAutofit/>
          </a:bodyPr>
          <a:lstStyle/>
          <a:p>
            <a:pPr marL="0" indent="0">
              <a:buNone/>
            </a:pPr>
            <a:r>
              <a:rPr lang="cs-CZ" dirty="0">
                <a:latin typeface="Garamond" panose="02020404030301010803" pitchFamily="18" charset="0"/>
              </a:rPr>
              <a:t>„Mezi některými lidmi je zakořeněno mínění, že jsou v intelektu jisté vrozené principy</a:t>
            </a:r>
            <a:r>
              <a:rPr lang="en-GB" dirty="0">
                <a:latin typeface="Garamond" panose="02020404030301010803" pitchFamily="18" charset="0"/>
              </a:rPr>
              <a:t> [</a:t>
            </a:r>
            <a:r>
              <a:rPr lang="en-GB" i="1" dirty="0">
                <a:latin typeface="Garamond" panose="02020404030301010803" pitchFamily="18" charset="0"/>
              </a:rPr>
              <a:t>innate Principles</a:t>
            </a:r>
            <a:r>
              <a:rPr lang="en-GB" dirty="0">
                <a:latin typeface="Garamond" panose="02020404030301010803" pitchFamily="18" charset="0"/>
              </a:rPr>
              <a:t>]</a:t>
            </a:r>
            <a:r>
              <a:rPr lang="cs-CZ" dirty="0">
                <a:latin typeface="Garamond" panose="02020404030301010803" pitchFamily="18" charset="0"/>
              </a:rPr>
              <a:t>, jakési prvotní představy, </a:t>
            </a:r>
            <a:r>
              <a:rPr lang="el-GR" dirty="0">
                <a:latin typeface="Garamond" panose="02020404030301010803" pitchFamily="18" charset="0"/>
              </a:rPr>
              <a:t>κοιναι</a:t>
            </a:r>
            <a:r>
              <a:rPr lang="en-GB" dirty="0">
                <a:latin typeface="Garamond" panose="02020404030301010803" pitchFamily="18" charset="0"/>
              </a:rPr>
              <a:t> </a:t>
            </a:r>
            <a:r>
              <a:rPr lang="el-GR" dirty="0">
                <a:latin typeface="Garamond" panose="02020404030301010803" pitchFamily="18" charset="0"/>
              </a:rPr>
              <a:t>έννοιαι</a:t>
            </a:r>
            <a:r>
              <a:rPr lang="en-GB" dirty="0">
                <a:latin typeface="Garamond" panose="02020404030301010803" pitchFamily="18" charset="0"/>
              </a:rPr>
              <a:t> </a:t>
            </a:r>
            <a:r>
              <a:rPr lang="cs-CZ" dirty="0">
                <a:latin typeface="Garamond" panose="02020404030301010803" pitchFamily="18" charset="0"/>
              </a:rPr>
              <a:t>tisky, jak</a:t>
            </a:r>
            <a:r>
              <a:rPr lang="en-GB" dirty="0">
                <a:latin typeface="Garamond" panose="02020404030301010803" pitchFamily="18" charset="0"/>
              </a:rPr>
              <a:t>o</a:t>
            </a:r>
            <a:r>
              <a:rPr lang="cs-CZ" dirty="0">
                <a:latin typeface="Garamond" panose="02020404030301010803" pitchFamily="18" charset="0"/>
              </a:rPr>
              <a:t>by vtištěné do lidské mysli, které duše přijímá hned na prvopočátku svého bytí a které si pak přináší s sebou na svět“</a:t>
            </a:r>
          </a:p>
          <a:p>
            <a:pPr marL="0" indent="0">
              <a:buNone/>
            </a:pPr>
            <a:r>
              <a:rPr lang="cs-CZ" dirty="0">
                <a:latin typeface="Garamond" panose="02020404030301010803" pitchFamily="18" charset="0"/>
              </a:rPr>
              <a:t>„</a:t>
            </a:r>
            <a:r>
              <a:rPr lang="en-GB" dirty="0">
                <a:latin typeface="Garamond" panose="02020404030301010803" pitchFamily="18" charset="0"/>
              </a:rPr>
              <a:t>[L]</a:t>
            </a:r>
            <a:r>
              <a:rPr lang="cs-CZ" dirty="0" err="1">
                <a:latin typeface="Garamond" panose="02020404030301010803" pitchFamily="18" charset="0"/>
              </a:rPr>
              <a:t>idé</a:t>
            </a:r>
            <a:r>
              <a:rPr lang="cs-CZ" dirty="0">
                <a:latin typeface="Garamond" panose="02020404030301010803" pitchFamily="18" charset="0"/>
              </a:rPr>
              <a:t> pouhým užíváním svých přirozených schopností mohou dospět k veškerým poznatkům, jež mají, a to bez pomoci jakýchkoli vrozených vtisků; a mohou dosáhnout jistoty bez jakýchkoli takových prvotních představ nebo principů.“</a:t>
            </a:r>
            <a:r>
              <a:rPr lang="en-GB" dirty="0">
                <a:latin typeface="Garamond" panose="02020404030301010803" pitchFamily="18" charset="0"/>
              </a:rPr>
              <a:t> </a:t>
            </a:r>
          </a:p>
          <a:p>
            <a:pPr marL="0" indent="0">
              <a:buNone/>
            </a:pPr>
            <a:r>
              <a:rPr lang="cs-CZ" i="1" dirty="0">
                <a:latin typeface="Garamond" panose="02020404030301010803" pitchFamily="18" charset="0"/>
              </a:rPr>
              <a:t>Ese</a:t>
            </a:r>
            <a:r>
              <a:rPr lang="cs-CZ" dirty="0">
                <a:latin typeface="Garamond" panose="02020404030301010803" pitchFamily="18" charset="0"/>
              </a:rPr>
              <a:t>j </a:t>
            </a:r>
            <a:r>
              <a:rPr lang="en-GB" dirty="0">
                <a:latin typeface="Garamond" panose="02020404030301010803" pitchFamily="18" charset="0"/>
              </a:rPr>
              <a:t>I.ii.1</a:t>
            </a:r>
          </a:p>
        </p:txBody>
      </p:sp>
    </p:spTree>
    <p:extLst>
      <p:ext uri="{BB962C8B-B14F-4D97-AF65-F5344CB8AC3E}">
        <p14:creationId xmlns:p14="http://schemas.microsoft.com/office/powerpoint/2010/main" val="379086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742" y="988492"/>
            <a:ext cx="10174515" cy="3970318"/>
          </a:xfrm>
          <a:prstGeom prst="rect">
            <a:avLst/>
          </a:prstGeom>
        </p:spPr>
        <p:txBody>
          <a:bodyPr wrap="square">
            <a:spAutoFit/>
          </a:bodyPr>
          <a:lstStyle/>
          <a:p>
            <a:br>
              <a:rPr lang="cs-CZ" sz="3600" dirty="0">
                <a:latin typeface="Garamond" panose="02020404030301010803" pitchFamily="18" charset="0"/>
              </a:rPr>
            </a:br>
            <a:r>
              <a:rPr lang="en-GB" sz="3600" dirty="0">
                <a:latin typeface="Garamond" panose="02020404030301010803" pitchFamily="18" charset="0"/>
              </a:rPr>
              <a:t>‘</a:t>
            </a:r>
            <a:r>
              <a:rPr lang="cs-CZ" sz="3600" dirty="0">
                <a:latin typeface="Garamond" panose="02020404030301010803" pitchFamily="18" charset="0"/>
              </a:rPr>
              <a:t>Jestliže musí být vše, co bylo odsouhlaseno po prvním zaslechnutí a pochopení výrazů, považováno za vrozený princip, pak každé spolehlivě podložené pozorování … musí být vrozené.</a:t>
            </a:r>
            <a:r>
              <a:rPr lang="en-GB" sz="3600" dirty="0">
                <a:latin typeface="Garamond" panose="02020404030301010803" pitchFamily="18" charset="0"/>
              </a:rPr>
              <a:t>’</a:t>
            </a:r>
            <a:br>
              <a:rPr lang="cs-CZ" sz="3600" dirty="0">
                <a:latin typeface="Garamond" panose="02020404030301010803" pitchFamily="18" charset="0"/>
              </a:rPr>
            </a:br>
            <a:br>
              <a:rPr lang="cs-CZ" sz="3600" dirty="0">
                <a:latin typeface="Garamond" panose="02020404030301010803" pitchFamily="18" charset="0"/>
              </a:rPr>
            </a:br>
            <a:r>
              <a:rPr lang="cs-CZ" sz="3600" dirty="0">
                <a:latin typeface="Garamond" panose="02020404030301010803" pitchFamily="18" charset="0"/>
              </a:rPr>
              <a:t>Locke, </a:t>
            </a:r>
            <a:r>
              <a:rPr lang="cs-CZ" sz="3600" i="1" dirty="0">
                <a:latin typeface="Garamond" panose="02020404030301010803" pitchFamily="18" charset="0"/>
              </a:rPr>
              <a:t>Esej</a:t>
            </a:r>
            <a:r>
              <a:rPr lang="cs-CZ" sz="3600" dirty="0">
                <a:latin typeface="Garamond" panose="02020404030301010803" pitchFamily="18" charset="0"/>
              </a:rPr>
              <a:t>, I.ii.21</a:t>
            </a:r>
            <a:endParaRPr lang="en-GB" sz="3600" dirty="0">
              <a:latin typeface="Garamond" panose="02020404030301010803" pitchFamily="18" charset="0"/>
            </a:endParaRPr>
          </a:p>
        </p:txBody>
      </p:sp>
    </p:spTree>
    <p:extLst>
      <p:ext uri="{BB962C8B-B14F-4D97-AF65-F5344CB8AC3E}">
        <p14:creationId xmlns:p14="http://schemas.microsoft.com/office/powerpoint/2010/main" val="180923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4797" y="785209"/>
            <a:ext cx="14044846" cy="1325563"/>
          </a:xfrm>
        </p:spPr>
        <p:txBody>
          <a:bodyPr>
            <a:normAutofit/>
          </a:bodyPr>
          <a:lstStyle/>
          <a:p>
            <a:r>
              <a:rPr lang="cs-CZ" sz="3600" b="1" dirty="0">
                <a:solidFill>
                  <a:srgbClr val="C00000"/>
                </a:solidFill>
                <a:latin typeface="Garamond" panose="02020404030301010803" pitchFamily="18" charset="0"/>
              </a:rPr>
              <a:t>Tabula rasa</a:t>
            </a:r>
          </a:p>
        </p:txBody>
      </p:sp>
      <p:sp>
        <p:nvSpPr>
          <p:cNvPr id="3" name="Zástupný symbol pro obsah 2"/>
          <p:cNvSpPr>
            <a:spLocks noGrp="1"/>
          </p:cNvSpPr>
          <p:nvPr>
            <p:ph idx="1"/>
          </p:nvPr>
        </p:nvSpPr>
        <p:spPr/>
        <p:txBody>
          <a:bodyPr>
            <a:normAutofit fontScale="92500" lnSpcReduction="10000"/>
          </a:bodyPr>
          <a:lstStyle/>
          <a:p>
            <a:pPr marL="0" indent="0">
              <a:buNone/>
            </a:pPr>
            <a:r>
              <a:rPr lang="en-GB" i="1" dirty="0">
                <a:latin typeface="Garamond" panose="02020404030301010803" pitchFamily="18" charset="0"/>
              </a:rPr>
              <a:t>‘</a:t>
            </a:r>
            <a:r>
              <a:rPr lang="cs-CZ" i="1" dirty="0">
                <a:latin typeface="Garamond" panose="02020404030301010803" pitchFamily="18" charset="0"/>
              </a:rPr>
              <a:t>Všechny ideje přicházejí ze smyslového vnímání nebo z reflexe. </a:t>
            </a:r>
          </a:p>
          <a:p>
            <a:pPr marL="0" indent="0">
              <a:buNone/>
            </a:pPr>
            <a:r>
              <a:rPr lang="cs-CZ" dirty="0">
                <a:latin typeface="Garamond" panose="02020404030301010803" pitchFamily="18" charset="0"/>
              </a:rPr>
              <a:t>Předpokládejme tudíž, že je mysl, jak se říká, bílým papírem, bez jakýchkoli vtisků, bez nějakých idejí. Jak se jimi pak mysl vybaví? Odkud člověk nabude tu ohromnou zásobu idejí, které posléze do mysli vykreslí jeho neklidná fantazie? … Na to odpovídám jedním slovem ze zkušenosti</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n</a:t>
            </a:r>
            <a:r>
              <a:rPr lang="cs-CZ" dirty="0">
                <a:latin typeface="Garamond" panose="02020404030301010803" pitchFamily="18" charset="0"/>
              </a:rPr>
              <a:t>í je veškeré naše poznání založeno a z ní je koneckonců odvozeno. Naše pozorování se zabývá buď vnějšími smyslovými objekty, anebo vnitřními činnostmi naší mysli, jak je vnímáme nebo jak o nich ve vlastním nitru uvažujeme, a takto jsou zásobeny naše intelekty veškerým materiálem pro přemyšlení. Tohle jsou ty dva prameny poznání, z nichž povstávají veškeré ideje, jež máme nebo přirozeně můžeme mít.</a:t>
            </a:r>
            <a:r>
              <a:rPr lang="en-GB" dirty="0">
                <a:latin typeface="Garamond" panose="02020404030301010803" pitchFamily="18" charset="0"/>
              </a:rPr>
              <a:t>’</a:t>
            </a:r>
            <a:r>
              <a:rPr lang="cs-CZ" dirty="0">
                <a:latin typeface="Garamond" panose="02020404030301010803" pitchFamily="18" charset="0"/>
              </a:rPr>
              <a:t> </a:t>
            </a:r>
          </a:p>
          <a:p>
            <a:pPr marL="0" indent="0">
              <a:buNone/>
            </a:pPr>
            <a:r>
              <a:rPr lang="cs-CZ" i="1" dirty="0">
                <a:latin typeface="Garamond" panose="02020404030301010803" pitchFamily="18" charset="0"/>
              </a:rPr>
              <a:t>Esej</a:t>
            </a:r>
            <a:r>
              <a:rPr lang="cs-CZ" dirty="0">
                <a:latin typeface="Garamond" panose="02020404030301010803" pitchFamily="18" charset="0"/>
              </a:rPr>
              <a:t> II.i.2</a:t>
            </a:r>
          </a:p>
        </p:txBody>
      </p:sp>
    </p:spTree>
    <p:extLst>
      <p:ext uri="{BB962C8B-B14F-4D97-AF65-F5344CB8AC3E}">
        <p14:creationId xmlns:p14="http://schemas.microsoft.com/office/powerpoint/2010/main" val="1744534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975360" y="2037806"/>
            <a:ext cx="7663543" cy="4017237"/>
          </a:xfrm>
        </p:spPr>
        <p:txBody>
          <a:bodyPr>
            <a:normAutofit/>
          </a:bodyPr>
          <a:lstStyle/>
          <a:p>
            <a:pPr marL="0" indent="0">
              <a:buNone/>
            </a:pPr>
            <a:r>
              <a:rPr lang="en-US" sz="4800" dirty="0">
                <a:latin typeface="Garamond" panose="02020404030301010803" pitchFamily="18" charset="0"/>
              </a:rPr>
              <a:t>‘</a:t>
            </a:r>
            <a:r>
              <a:rPr lang="cs-CZ" sz="4800" dirty="0">
                <a:latin typeface="Garamond" panose="02020404030301010803" pitchFamily="18" charset="0"/>
              </a:rPr>
              <a:t>Nihil est in intellectu quod non prius fuerit in sensu</a:t>
            </a:r>
            <a:r>
              <a:rPr lang="en-US" sz="4800" dirty="0">
                <a:latin typeface="Garamond" panose="02020404030301010803" pitchFamily="18" charset="0"/>
              </a:rPr>
              <a:t>.’</a:t>
            </a:r>
          </a:p>
          <a:p>
            <a:pPr marL="0" indent="0">
              <a:buNone/>
            </a:pPr>
            <a:r>
              <a:rPr lang="en-US" sz="4800" dirty="0">
                <a:latin typeface="Garamond" panose="02020404030301010803" pitchFamily="18" charset="0"/>
              </a:rPr>
              <a:t>Tom</a:t>
            </a:r>
            <a:r>
              <a:rPr lang="cs-CZ" sz="4800" dirty="0" err="1">
                <a:latin typeface="Garamond" panose="02020404030301010803" pitchFamily="18" charset="0"/>
              </a:rPr>
              <a:t>áš</a:t>
            </a:r>
            <a:r>
              <a:rPr lang="cs-CZ" sz="4800" dirty="0">
                <a:latin typeface="Garamond" panose="02020404030301010803" pitchFamily="18" charset="0"/>
              </a:rPr>
              <a:t> Akvinský</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0992" y="563880"/>
            <a:ext cx="3686175" cy="5181600"/>
          </a:xfrm>
          <a:prstGeom prst="rect">
            <a:avLst/>
          </a:prstGeom>
        </p:spPr>
      </p:pic>
    </p:spTree>
    <p:extLst>
      <p:ext uri="{BB962C8B-B14F-4D97-AF65-F5344CB8AC3E}">
        <p14:creationId xmlns:p14="http://schemas.microsoft.com/office/powerpoint/2010/main" val="54450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365125"/>
            <a:ext cx="10650415" cy="1325563"/>
          </a:xfrm>
        </p:spPr>
        <p:txBody>
          <a:bodyPr>
            <a:normAutofit/>
          </a:bodyPr>
          <a:lstStyle/>
          <a:p>
            <a:r>
              <a:rPr lang="en-GB" sz="3600" b="1" dirty="0" err="1">
                <a:solidFill>
                  <a:srgbClr val="C00000"/>
                </a:solidFill>
                <a:latin typeface="Garamond" panose="02020404030301010803" pitchFamily="18" charset="0"/>
              </a:rPr>
              <a:t>Dva</a:t>
            </a:r>
            <a:r>
              <a:rPr lang="en-GB" sz="3600" b="1" dirty="0">
                <a:solidFill>
                  <a:srgbClr val="C00000"/>
                </a:solidFill>
                <a:latin typeface="Garamond" panose="02020404030301010803" pitchFamily="18" charset="0"/>
              </a:rPr>
              <a:t> </a:t>
            </a:r>
            <a:r>
              <a:rPr lang="en-GB" sz="3600" b="1" dirty="0" err="1">
                <a:solidFill>
                  <a:srgbClr val="C00000"/>
                </a:solidFill>
                <a:latin typeface="Garamond" panose="02020404030301010803" pitchFamily="18" charset="0"/>
              </a:rPr>
              <a:t>prameny</a:t>
            </a:r>
            <a:r>
              <a:rPr lang="en-GB" sz="3600" b="1" dirty="0">
                <a:solidFill>
                  <a:srgbClr val="C00000"/>
                </a:solidFill>
                <a:latin typeface="Garamond" panose="02020404030301010803" pitchFamily="18" charset="0"/>
              </a:rPr>
              <a:t> </a:t>
            </a:r>
            <a:r>
              <a:rPr lang="en-GB" sz="3600" b="1" dirty="0" err="1">
                <a:solidFill>
                  <a:srgbClr val="C00000"/>
                </a:solidFill>
                <a:latin typeface="Garamond" panose="02020404030301010803" pitchFamily="18" charset="0"/>
              </a:rPr>
              <a:t>jednoduch</a:t>
            </a:r>
            <a:r>
              <a:rPr lang="cs-CZ" sz="3600" b="1" dirty="0">
                <a:solidFill>
                  <a:srgbClr val="C00000"/>
                </a:solidFill>
                <a:latin typeface="Garamond" panose="02020404030301010803" pitchFamily="18" charset="0"/>
              </a:rPr>
              <a:t>ých </a:t>
            </a:r>
            <a:r>
              <a:rPr lang="en-GB" sz="3600" b="1" dirty="0" err="1">
                <a:solidFill>
                  <a:srgbClr val="C00000"/>
                </a:solidFill>
                <a:latin typeface="Garamond" panose="02020404030301010803" pitchFamily="18" charset="0"/>
              </a:rPr>
              <a:t>idej</a:t>
            </a:r>
            <a:r>
              <a:rPr lang="cs-CZ" sz="3600" b="1" dirty="0">
                <a:solidFill>
                  <a:srgbClr val="C00000"/>
                </a:solidFill>
                <a:latin typeface="Garamond" panose="02020404030301010803" pitchFamily="18" charset="0"/>
              </a:rPr>
              <a:t>í</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06140" y="1690688"/>
            <a:ext cx="10515600" cy="4351338"/>
          </a:xfrm>
        </p:spPr>
        <p:txBody>
          <a:bodyPr/>
          <a:lstStyle/>
          <a:p>
            <a:pPr marL="514350" indent="-514350">
              <a:buAutoNum type="arabicPeriod"/>
            </a:pPr>
            <a:r>
              <a:rPr lang="cs-CZ" sz="4400" dirty="0">
                <a:latin typeface="Garamond" panose="02020404030301010803" pitchFamily="18" charset="0"/>
              </a:rPr>
              <a:t>Smyslové vnímání: </a:t>
            </a:r>
          </a:p>
          <a:p>
            <a:pPr marL="0" indent="0">
              <a:buNone/>
            </a:pPr>
            <a:r>
              <a:rPr lang="cs-CZ" sz="4400" dirty="0">
                <a:latin typeface="Garamond" panose="02020404030301010803" pitchFamily="18" charset="0"/>
              </a:rPr>
              <a:t>	vnímání tělesných věcí</a:t>
            </a:r>
          </a:p>
          <a:p>
            <a:pPr marL="0" indent="0">
              <a:buNone/>
            </a:pPr>
            <a:r>
              <a:rPr lang="cs-CZ" sz="4400" dirty="0">
                <a:latin typeface="Garamond" panose="02020404030301010803" pitchFamily="18" charset="0"/>
              </a:rPr>
              <a:t>2. Reflexe: </a:t>
            </a:r>
          </a:p>
          <a:p>
            <a:pPr marL="0" indent="0">
              <a:buNone/>
            </a:pPr>
            <a:r>
              <a:rPr lang="cs-CZ" sz="4400" dirty="0">
                <a:latin typeface="Garamond" panose="02020404030301010803" pitchFamily="18" charset="0"/>
              </a:rPr>
              <a:t>	vnitřní vnímání vlastních mentálních 	činností</a:t>
            </a:r>
          </a:p>
          <a:p>
            <a:pPr marL="0" indent="0">
              <a:buNone/>
            </a:pPr>
            <a:endParaRPr lang="en-GB" dirty="0"/>
          </a:p>
        </p:txBody>
      </p:sp>
    </p:spTree>
    <p:extLst>
      <p:ext uri="{BB962C8B-B14F-4D97-AF65-F5344CB8AC3E}">
        <p14:creationId xmlns:p14="http://schemas.microsoft.com/office/powerpoint/2010/main" val="361659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668" y="591156"/>
            <a:ext cx="10515600" cy="1325563"/>
          </a:xfrm>
        </p:spPr>
        <p:txBody>
          <a:bodyPr>
            <a:normAutofit/>
          </a:bodyPr>
          <a:lstStyle/>
          <a:p>
            <a:r>
              <a:rPr lang="cs-CZ" sz="3600" b="1" dirty="0">
                <a:solidFill>
                  <a:srgbClr val="C00000"/>
                </a:solidFill>
                <a:latin typeface="Garamond" panose="02020404030301010803" pitchFamily="18" charset="0"/>
              </a:rPr>
              <a:t>Ani idea Boha není vrozená</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077350" y="1690688"/>
            <a:ext cx="7040587" cy="4351338"/>
          </a:xfrm>
        </p:spPr>
        <p:txBody>
          <a:bodyPr>
            <a:normAutofit fontScale="92500"/>
          </a:bodyPr>
          <a:lstStyle/>
          <a:p>
            <a:pPr marL="0" indent="0">
              <a:buNone/>
            </a:pPr>
            <a:r>
              <a:rPr lang="cs-CZ" sz="3600" dirty="0">
                <a:latin typeface="Garamond" panose="02020404030301010803" pitchFamily="18" charset="0"/>
              </a:rPr>
              <a:t>„Ten kdo zalistuje v cestopisu biskupa z Beryte (aniž bych uváděl jiná svědectví), najde tam v 23. kapitole, že theologie Siamců otevřeně vyznává pluralitu bohů, anebo jak to ve svém </a:t>
            </a:r>
            <a:r>
              <a:rPr lang="cs-CZ" sz="3600" i="1" dirty="0">
                <a:latin typeface="Garamond" panose="02020404030301010803" pitchFamily="18" charset="0"/>
              </a:rPr>
              <a:t>Journal du Voiage de Siam</a:t>
            </a:r>
            <a:r>
              <a:rPr lang="cs-CZ" sz="3600" dirty="0">
                <a:latin typeface="Garamond" panose="02020404030301010803" pitchFamily="18" charset="0"/>
              </a:rPr>
              <a:t> mnohem výstižněji poznamenává abbé de Choisy, v podstatě spočívá v tom, že vůbec neuznává žádného Boha.“ </a:t>
            </a:r>
          </a:p>
          <a:p>
            <a:pPr marL="0" indent="0">
              <a:buNone/>
            </a:pPr>
            <a:r>
              <a:rPr lang="cs-CZ" sz="3600" i="1" dirty="0">
                <a:latin typeface="Garamond" panose="02020404030301010803" pitchFamily="18" charset="0"/>
              </a:rPr>
              <a:t>Esej</a:t>
            </a:r>
            <a:r>
              <a:rPr lang="cs-CZ" sz="3600" dirty="0">
                <a:latin typeface="Garamond" panose="02020404030301010803" pitchFamily="18" charset="0"/>
              </a:rPr>
              <a:t> I.iv.14</a:t>
            </a: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125" y="1027906"/>
            <a:ext cx="3171825" cy="4762500"/>
          </a:xfrm>
          <a:prstGeom prst="rect">
            <a:avLst/>
          </a:prstGeom>
        </p:spPr>
      </p:pic>
    </p:spTree>
    <p:extLst>
      <p:ext uri="{BB962C8B-B14F-4D97-AF65-F5344CB8AC3E}">
        <p14:creationId xmlns:p14="http://schemas.microsoft.com/office/powerpoint/2010/main" val="121655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301" y="1995296"/>
            <a:ext cx="3677275" cy="4433639"/>
          </a:xfrm>
          <a:prstGeom prst="rect">
            <a:avLst/>
          </a:prstGeom>
        </p:spPr>
      </p:pic>
      <p:sp>
        <p:nvSpPr>
          <p:cNvPr id="3" name="Title 2"/>
          <p:cNvSpPr>
            <a:spLocks noGrp="1"/>
          </p:cNvSpPr>
          <p:nvPr>
            <p:ph type="title"/>
          </p:nvPr>
        </p:nvSpPr>
        <p:spPr>
          <a:xfrm>
            <a:off x="3060192" y="365125"/>
            <a:ext cx="8293608" cy="1325563"/>
          </a:xfrm>
        </p:spPr>
        <p:txBody>
          <a:bodyPr/>
          <a:lstStyle/>
          <a:p>
            <a:r>
              <a:rPr lang="en-GB" dirty="0">
                <a:latin typeface="Garamond" panose="02020404030301010803" pitchFamily="18" charset="0"/>
              </a:rPr>
              <a:t>John Locke (1632-1704)</a:t>
            </a:r>
          </a:p>
        </p:txBody>
      </p:sp>
    </p:spTree>
    <p:extLst>
      <p:ext uri="{BB962C8B-B14F-4D97-AF65-F5344CB8AC3E}">
        <p14:creationId xmlns:p14="http://schemas.microsoft.com/office/powerpoint/2010/main" val="326737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636" y="663076"/>
            <a:ext cx="10748889" cy="1325563"/>
          </a:xfrm>
        </p:spPr>
        <p:txBody>
          <a:bodyPr>
            <a:normAutofit/>
          </a:bodyPr>
          <a:lstStyle/>
          <a:p>
            <a:r>
              <a:rPr lang="cs-CZ" sz="3600" b="1" dirty="0">
                <a:solidFill>
                  <a:srgbClr val="C00000"/>
                </a:solidFill>
                <a:latin typeface="Garamond" panose="02020404030301010803" pitchFamily="18" charset="0"/>
              </a:rPr>
              <a:t>„Vytváříme si svou složitou ideu Boha“</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37925" y="1694532"/>
            <a:ext cx="10515600" cy="4351338"/>
          </a:xfrm>
        </p:spPr>
        <p:txBody>
          <a:bodyPr/>
          <a:lstStyle/>
          <a:p>
            <a:pPr marL="0" indent="0">
              <a:buNone/>
            </a:pPr>
            <a:r>
              <a:rPr lang="cs-CZ" dirty="0">
                <a:latin typeface="Garamond" panose="02020404030301010803" pitchFamily="18" charset="0"/>
              </a:rPr>
              <a:t>„Když jsme na základě toho, co zakoušíme sami na sobě, získali ideje existence a trvání, poznání a síly, slasti a štěstí a dalších různých kvalit a způsobilosti, jež je lépe mít než být bez nich, tak kdybychom pak chtěli vytvořit podle svých možností tu nejpříhodnější ideu svrchovaného Jsoucna, rozšířujeme každou z těch idejí pomocí naší ideje nekonečnosti; a když je pak složíme dohromady, vytváříme si svou složitou ideu Boha.“ </a:t>
            </a:r>
          </a:p>
          <a:p>
            <a:pPr marL="0" indent="0">
              <a:buNone/>
            </a:pPr>
            <a:r>
              <a:rPr lang="cs-CZ" i="1" dirty="0">
                <a:latin typeface="Garamond" panose="02020404030301010803" pitchFamily="18" charset="0"/>
              </a:rPr>
              <a:t>Esej</a:t>
            </a:r>
            <a:r>
              <a:rPr lang="cs-CZ" dirty="0">
                <a:latin typeface="Garamond" panose="02020404030301010803" pitchFamily="18" charset="0"/>
              </a:rPr>
              <a:t> II.xxiii.33</a:t>
            </a:r>
          </a:p>
          <a:p>
            <a:endParaRPr lang="en-GB" dirty="0"/>
          </a:p>
        </p:txBody>
      </p:sp>
    </p:spTree>
    <p:extLst>
      <p:ext uri="{BB962C8B-B14F-4D97-AF65-F5344CB8AC3E}">
        <p14:creationId xmlns:p14="http://schemas.microsoft.com/office/powerpoint/2010/main" val="150914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83416" y="3066717"/>
            <a:ext cx="11915336" cy="4351338"/>
          </a:xfrm>
        </p:spPr>
        <p:txBody>
          <a:bodyPr>
            <a:normAutofit/>
          </a:bodyPr>
          <a:lstStyle/>
          <a:p>
            <a:pPr marL="0" indent="0">
              <a:buNone/>
            </a:pPr>
            <a:r>
              <a:rPr lang="cs-CZ" sz="3600" b="1" dirty="0">
                <a:latin typeface="Garamond" panose="02020404030301010803" pitchFamily="18" charset="0"/>
              </a:rPr>
              <a:t>2. Nepoznatelnost duševní substance</a:t>
            </a:r>
            <a:endParaRPr lang="en-GB" sz="3600" b="1" dirty="0">
              <a:latin typeface="Garamond" panose="02020404030301010803" pitchFamily="18" charset="0"/>
            </a:endParaRPr>
          </a:p>
        </p:txBody>
      </p:sp>
    </p:spTree>
    <p:extLst>
      <p:ext uri="{BB962C8B-B14F-4D97-AF65-F5344CB8AC3E}">
        <p14:creationId xmlns:p14="http://schemas.microsoft.com/office/powerpoint/2010/main" val="221376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5254" y="632253"/>
            <a:ext cx="12096205" cy="1325563"/>
          </a:xfrm>
        </p:spPr>
        <p:txBody>
          <a:bodyPr>
            <a:normAutofit/>
          </a:bodyPr>
          <a:lstStyle/>
          <a:p>
            <a:r>
              <a:rPr lang="cs-CZ" sz="3600" b="1" dirty="0">
                <a:solidFill>
                  <a:srgbClr val="C00000"/>
                </a:solidFill>
                <a:latin typeface="Garamond" panose="02020404030301010803" pitchFamily="18" charset="0"/>
              </a:rPr>
              <a:t>Descartes: Myšlení je</a:t>
            </a:r>
            <a:r>
              <a:rPr lang="en-GB" sz="3600" b="1" dirty="0">
                <a:solidFill>
                  <a:srgbClr val="C00000"/>
                </a:solidFill>
                <a:latin typeface="Garamond" panose="02020404030301010803" pitchFamily="18" charset="0"/>
              </a:rPr>
              <a:t> </a:t>
            </a:r>
            <a:r>
              <a:rPr lang="cs-CZ" sz="3600" b="1" dirty="0">
                <a:solidFill>
                  <a:srgbClr val="C00000"/>
                </a:solidFill>
                <a:latin typeface="Garamond" panose="02020404030301010803" pitchFamily="18" charset="0"/>
              </a:rPr>
              <a:t>esenciální vlastnost </a:t>
            </a:r>
            <a:r>
              <a:rPr lang="en-GB" sz="3600" b="1" dirty="0" err="1">
                <a:solidFill>
                  <a:srgbClr val="C00000"/>
                </a:solidFill>
                <a:latin typeface="Garamond" panose="02020404030301010803" pitchFamily="18" charset="0"/>
              </a:rPr>
              <a:t>mysli</a:t>
            </a:r>
            <a:endParaRPr lang="cs-CZ" sz="3600" b="1" dirty="0">
              <a:solidFill>
                <a:srgbClr val="C00000"/>
              </a:solidFill>
              <a:latin typeface="Garamond" panose="02020404030301010803" pitchFamily="18" charset="0"/>
            </a:endParaRPr>
          </a:p>
        </p:txBody>
      </p:sp>
      <p:sp>
        <p:nvSpPr>
          <p:cNvPr id="3" name="Zástupný symbol pro obsah 2"/>
          <p:cNvSpPr>
            <a:spLocks noGrp="1"/>
          </p:cNvSpPr>
          <p:nvPr>
            <p:ph idx="1"/>
          </p:nvPr>
        </p:nvSpPr>
        <p:spPr>
          <a:xfrm>
            <a:off x="756007" y="1690688"/>
            <a:ext cx="10515600" cy="4351338"/>
          </a:xfrm>
        </p:spPr>
        <p:txBody>
          <a:bodyPr>
            <a:normAutofit/>
          </a:bodyPr>
          <a:lstStyle/>
          <a:p>
            <a:pPr marL="0" indent="0">
              <a:buNone/>
            </a:pPr>
            <a:r>
              <a:rPr lang="cs-CZ" sz="3200" dirty="0">
                <a:latin typeface="Garamond" panose="02020404030301010803" pitchFamily="18" charset="0"/>
              </a:rPr>
              <a:t>‘</a:t>
            </a:r>
            <a:r>
              <a:rPr lang="en-GB" sz="3200" dirty="0">
                <a:latin typeface="Garamond" panose="02020404030301010803" pitchFamily="18" charset="0"/>
              </a:rPr>
              <a:t>M</a:t>
            </a:r>
            <a:r>
              <a:rPr lang="cs-CZ" sz="3200" dirty="0">
                <a:latin typeface="Garamond" panose="02020404030301010803" pitchFamily="18" charset="0"/>
              </a:rPr>
              <a:t>yšlení, jedině to se ode mne nedá odloučit. Já jsem, já existuji, to je jisté. Ale jak dlouho? Inu, pokud myslím; neboť je snad možné, že jakmile bych naprosto přestal myslet, zmizel bych.’ </a:t>
            </a:r>
          </a:p>
          <a:p>
            <a:pPr marL="0" indent="0">
              <a:buNone/>
            </a:pPr>
            <a:r>
              <a:rPr lang="cs-CZ" sz="3200" dirty="0">
                <a:latin typeface="Garamond" panose="02020404030301010803" pitchFamily="18" charset="0"/>
              </a:rPr>
              <a:t>Descartes, Druhá meditace</a:t>
            </a:r>
          </a:p>
        </p:txBody>
      </p:sp>
    </p:spTree>
    <p:extLst>
      <p:ext uri="{BB962C8B-B14F-4D97-AF65-F5344CB8AC3E}">
        <p14:creationId xmlns:p14="http://schemas.microsoft.com/office/powerpoint/2010/main" val="161594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924673" y="2281128"/>
            <a:ext cx="11470069" cy="1325563"/>
          </a:xfrm>
        </p:spPr>
        <p:txBody>
          <a:bodyPr>
            <a:normAutofit fontScale="90000"/>
          </a:bodyPr>
          <a:lstStyle/>
          <a:p>
            <a:r>
              <a:rPr lang="cs-CZ" sz="4000" b="1" dirty="0">
                <a:solidFill>
                  <a:srgbClr val="C00000"/>
                </a:solidFill>
                <a:latin typeface="Garamond" panose="02020404030301010803" pitchFamily="18" charset="0"/>
              </a:rPr>
              <a:t>Locke odmítá Descartovo pojetí mysli jako </a:t>
            </a:r>
            <a:r>
              <a:rPr lang="cs-CZ" sz="4000" b="1" i="1" dirty="0">
                <a:solidFill>
                  <a:srgbClr val="C00000"/>
                </a:solidFill>
                <a:latin typeface="Garamond" panose="02020404030301010803" pitchFamily="18" charset="0"/>
              </a:rPr>
              <a:t>res cogitans</a:t>
            </a:r>
            <a:r>
              <a:rPr lang="en-GB" sz="4000" b="1" i="1" dirty="0">
                <a:solidFill>
                  <a:srgbClr val="C00000"/>
                </a:solidFill>
                <a:latin typeface="Garamond" panose="02020404030301010803" pitchFamily="18" charset="0"/>
              </a:rPr>
              <a:t> </a:t>
            </a:r>
            <a:br>
              <a:rPr lang="cs-CZ" dirty="0">
                <a:latin typeface="Garamond" panose="02020404030301010803" pitchFamily="18" charset="0"/>
              </a:rPr>
            </a:br>
            <a:br>
              <a:rPr lang="cs-CZ" dirty="0">
                <a:latin typeface="Garamond" panose="02020404030301010803" pitchFamily="18" charset="0"/>
              </a:rPr>
            </a:br>
            <a:r>
              <a:rPr lang="cs-CZ" dirty="0">
                <a:latin typeface="Garamond" panose="02020404030301010803" pitchFamily="18" charset="0"/>
              </a:rPr>
              <a:t>1. Problém stavů bezvědomí</a:t>
            </a:r>
            <a:br>
              <a:rPr lang="en-GB" dirty="0">
                <a:latin typeface="Garamond" panose="02020404030301010803" pitchFamily="18" charset="0"/>
              </a:rPr>
            </a:br>
            <a:r>
              <a:rPr lang="cs-CZ" dirty="0">
                <a:latin typeface="Garamond" panose="02020404030301010803" pitchFamily="18" charset="0"/>
              </a:rPr>
              <a:t>2. Problém stupní vědomí</a:t>
            </a:r>
            <a:br>
              <a:rPr lang="cs-CZ" dirty="0">
                <a:latin typeface="Garamond" panose="02020404030301010803" pitchFamily="18" charset="0"/>
              </a:rPr>
            </a:br>
            <a:endParaRPr lang="en-GB" dirty="0">
              <a:latin typeface="Garamond" panose="02020404030301010803" pitchFamily="18" charset="0"/>
            </a:endParaRPr>
          </a:p>
        </p:txBody>
      </p:sp>
    </p:spTree>
    <p:extLst>
      <p:ext uri="{BB962C8B-B14F-4D97-AF65-F5344CB8AC3E}">
        <p14:creationId xmlns:p14="http://schemas.microsoft.com/office/powerpoint/2010/main" val="1124695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460" y="678355"/>
            <a:ext cx="11239454" cy="1197528"/>
          </a:xfrm>
        </p:spPr>
        <p:txBody>
          <a:bodyPr>
            <a:normAutofit/>
          </a:bodyPr>
          <a:lstStyle/>
          <a:p>
            <a:r>
              <a:rPr lang="cs-CZ" sz="3600" b="1" dirty="0">
                <a:solidFill>
                  <a:srgbClr val="C00000"/>
                </a:solidFill>
                <a:latin typeface="Garamond" panose="02020404030301010803" pitchFamily="18" charset="0"/>
              </a:rPr>
              <a:t>Jak by mohla existovat věc myslící bez vědomí?</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044526" y="1690688"/>
            <a:ext cx="10515600" cy="4351338"/>
          </a:xfrm>
        </p:spPr>
        <p:txBody>
          <a:bodyPr>
            <a:normAutofit/>
          </a:bodyPr>
          <a:lstStyle/>
          <a:p>
            <a:pPr marL="0" indent="0">
              <a:buNone/>
            </a:pPr>
            <a:r>
              <a:rPr lang="en-GB" sz="3200" dirty="0">
                <a:latin typeface="Garamond" panose="02020404030301010803" pitchFamily="18" charset="0"/>
              </a:rPr>
              <a:t>‘</a:t>
            </a:r>
            <a:r>
              <a:rPr lang="cs-CZ" sz="3200" dirty="0">
                <a:latin typeface="Garamond" panose="02020404030301010803" pitchFamily="18" charset="0"/>
              </a:rPr>
              <a:t>Přinejmenším ti, kteří skutečně vždycky spí beze snů, nemohou se nikdy dát přesvědčit o tom, že by byly jejich myšlenky zaměstnány na čtyři hodiny, aniž by o tom sami věděli; a pokud jsou přistiženi přímo při činu, totiž probuzeni při onom spícím hloubání v nejlepším, pak nemohou o tom podat žádným způsobem zprávu.</a:t>
            </a:r>
            <a:r>
              <a:rPr lang="en-GB" sz="3200" dirty="0">
                <a:latin typeface="Garamond" panose="02020404030301010803" pitchFamily="18" charset="0"/>
              </a:rPr>
              <a:t>’ </a:t>
            </a:r>
            <a:endParaRPr lang="cs-CZ" sz="3200" dirty="0">
              <a:latin typeface="Garamond" panose="02020404030301010803" pitchFamily="18" charset="0"/>
            </a:endParaRPr>
          </a:p>
          <a:p>
            <a:pPr marL="0" indent="0">
              <a:buNone/>
            </a:pPr>
            <a:r>
              <a:rPr lang="en-GB" sz="3200" i="1" dirty="0">
                <a:latin typeface="Garamond" panose="02020404030301010803" pitchFamily="18" charset="0"/>
              </a:rPr>
              <a:t>E</a:t>
            </a:r>
            <a:r>
              <a:rPr lang="cs-CZ" sz="3200" i="1" dirty="0">
                <a:latin typeface="Garamond" panose="02020404030301010803" pitchFamily="18" charset="0"/>
              </a:rPr>
              <a:t>sej </a:t>
            </a:r>
            <a:r>
              <a:rPr lang="en-GB" sz="3200" dirty="0">
                <a:latin typeface="Garamond" panose="02020404030301010803" pitchFamily="18" charset="0"/>
              </a:rPr>
              <a:t>II.i.13</a:t>
            </a:r>
          </a:p>
        </p:txBody>
      </p:sp>
    </p:spTree>
    <p:extLst>
      <p:ext uri="{BB962C8B-B14F-4D97-AF65-F5344CB8AC3E}">
        <p14:creationId xmlns:p14="http://schemas.microsoft.com/office/powerpoint/2010/main" val="90246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7964" y="1463039"/>
            <a:ext cx="12154486" cy="365761"/>
          </a:xfrm>
        </p:spPr>
        <p:txBody>
          <a:bodyPr>
            <a:noAutofit/>
          </a:bodyPr>
          <a:lstStyle/>
          <a:p>
            <a:pPr algn="l"/>
            <a:br>
              <a:rPr lang="cs-CZ" sz="4000" b="1" dirty="0">
                <a:latin typeface="Garamond" panose="02020404030301010803" pitchFamily="18" charset="0"/>
              </a:rPr>
            </a:br>
            <a:br>
              <a:rPr lang="cs-CZ" sz="4000" b="1" dirty="0">
                <a:latin typeface="Garamond" panose="02020404030301010803" pitchFamily="18" charset="0"/>
              </a:rPr>
            </a:br>
            <a:endParaRPr lang="en-GB" sz="4000" b="1" dirty="0">
              <a:latin typeface="Garamond" panose="02020404030301010803" pitchFamily="18" charset="0"/>
            </a:endParaRPr>
          </a:p>
        </p:txBody>
      </p:sp>
      <p:sp>
        <p:nvSpPr>
          <p:cNvPr id="3" name="Content Placeholder 2"/>
          <p:cNvSpPr>
            <a:spLocks noGrp="1"/>
          </p:cNvSpPr>
          <p:nvPr>
            <p:ph idx="1"/>
          </p:nvPr>
        </p:nvSpPr>
        <p:spPr>
          <a:xfrm>
            <a:off x="1085557" y="1689069"/>
            <a:ext cx="10515600" cy="4351338"/>
          </a:xfrm>
        </p:spPr>
        <p:txBody>
          <a:bodyPr>
            <a:normAutofit/>
          </a:bodyPr>
          <a:lstStyle/>
          <a:p>
            <a:pPr marL="0" indent="0">
              <a:lnSpc>
                <a:spcPct val="100000"/>
              </a:lnSpc>
              <a:spcBef>
                <a:spcPts val="0"/>
              </a:spcBef>
              <a:buNone/>
            </a:pPr>
            <a:r>
              <a:rPr lang="cs-CZ" dirty="0">
                <a:latin typeface="Garamond" panose="02020404030301010803" pitchFamily="18" charset="0"/>
              </a:rPr>
              <a:t>„Rozdíl v horlivosti a vlažnosti mysli při přemýšlení, s velkou rozmanitostí stupňů mezi závažným studiem a takřka naprostou bezmyšlenkovostí, si každý – jak si myslím – vyzkoušel sám na sobě.“ </a:t>
            </a:r>
            <a:endParaRPr lang="en-GB" dirty="0">
              <a:latin typeface="Garamond" panose="02020404030301010803" pitchFamily="18" charset="0"/>
            </a:endParaRPr>
          </a:p>
          <a:p>
            <a:pPr marL="0" indent="0">
              <a:lnSpc>
                <a:spcPct val="100000"/>
              </a:lnSpc>
              <a:spcBef>
                <a:spcPts val="0"/>
              </a:spcBef>
              <a:buNone/>
            </a:pPr>
            <a:r>
              <a:rPr lang="cs-CZ" i="1" dirty="0">
                <a:latin typeface="Garamond" panose="02020404030301010803" pitchFamily="18" charset="0"/>
              </a:rPr>
              <a:t>Esej </a:t>
            </a:r>
            <a:r>
              <a:rPr lang="cs-CZ" dirty="0">
                <a:latin typeface="Garamond" panose="02020404030301010803" pitchFamily="18" charset="0"/>
              </a:rPr>
              <a:t>II.xix.4</a:t>
            </a:r>
            <a:endParaRPr lang="en-GB" dirty="0"/>
          </a:p>
        </p:txBody>
      </p:sp>
      <p:sp>
        <p:nvSpPr>
          <p:cNvPr id="4" name="Rectangle 3">
            <a:extLst>
              <a:ext uri="{FF2B5EF4-FFF2-40B4-BE49-F238E27FC236}">
                <a16:creationId xmlns:a16="http://schemas.microsoft.com/office/drawing/2014/main" id="{13379ACC-A2CE-49ED-B6A2-4C6ECDD00A13}"/>
              </a:ext>
            </a:extLst>
          </p:cNvPr>
          <p:cNvSpPr/>
          <p:nvPr/>
        </p:nvSpPr>
        <p:spPr>
          <a:xfrm>
            <a:off x="989907" y="1042738"/>
            <a:ext cx="3103735" cy="646331"/>
          </a:xfrm>
          <a:prstGeom prst="rect">
            <a:avLst/>
          </a:prstGeom>
        </p:spPr>
        <p:txBody>
          <a:bodyPr wrap="none">
            <a:spAutoFit/>
          </a:bodyPr>
          <a:lstStyle/>
          <a:p>
            <a:r>
              <a:rPr lang="cs-CZ" sz="3600" b="1" dirty="0" err="1">
                <a:solidFill>
                  <a:srgbClr val="C00000"/>
                </a:solidFill>
                <a:latin typeface="Garamond" panose="02020404030301010803" pitchFamily="18" charset="0"/>
              </a:rPr>
              <a:t>Stůpně</a:t>
            </a:r>
            <a:r>
              <a:rPr lang="cs-CZ" sz="3600" b="1" dirty="0">
                <a:solidFill>
                  <a:srgbClr val="C00000"/>
                </a:solidFill>
                <a:latin typeface="Garamond" panose="02020404030301010803" pitchFamily="18" charset="0"/>
              </a:rPr>
              <a:t> vědomí</a:t>
            </a:r>
          </a:p>
        </p:txBody>
      </p:sp>
    </p:spTree>
    <p:extLst>
      <p:ext uri="{BB962C8B-B14F-4D97-AF65-F5344CB8AC3E}">
        <p14:creationId xmlns:p14="http://schemas.microsoft.com/office/powerpoint/2010/main" val="2458013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043" y="755543"/>
            <a:ext cx="10791092" cy="1325563"/>
          </a:xfrm>
        </p:spPr>
        <p:txBody>
          <a:bodyPr>
            <a:normAutofit/>
          </a:bodyPr>
          <a:lstStyle/>
          <a:p>
            <a:r>
              <a:rPr lang="cs-CZ" sz="3600" b="1" dirty="0">
                <a:solidFill>
                  <a:srgbClr val="C00000"/>
                </a:solidFill>
                <a:latin typeface="Garamond" panose="02020404030301010803" pitchFamily="18" charset="0"/>
              </a:rPr>
              <a:t>Myšlení je jen </a:t>
            </a:r>
            <a:r>
              <a:rPr lang="cs-CZ" sz="3600" b="1" i="1" dirty="0">
                <a:solidFill>
                  <a:srgbClr val="C00000"/>
                </a:solidFill>
                <a:latin typeface="Garamond" panose="02020404030301010803" pitchFamily="18" charset="0"/>
              </a:rPr>
              <a:t>činností</a:t>
            </a:r>
            <a:r>
              <a:rPr lang="cs-CZ" sz="3600" b="1" dirty="0">
                <a:solidFill>
                  <a:srgbClr val="C00000"/>
                </a:solidFill>
                <a:latin typeface="Garamond" panose="02020404030301010803" pitchFamily="18" charset="0"/>
              </a:rPr>
              <a:t> duše</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029789" y="1877701"/>
            <a:ext cx="10515600" cy="4151215"/>
          </a:xfrm>
        </p:spPr>
        <p:txBody>
          <a:bodyPr>
            <a:normAutofit/>
          </a:bodyPr>
          <a:lstStyle/>
          <a:p>
            <a:pPr marL="0" indent="0">
              <a:lnSpc>
                <a:spcPct val="100000"/>
              </a:lnSpc>
              <a:spcBef>
                <a:spcPts val="0"/>
              </a:spcBef>
              <a:buNone/>
            </a:pPr>
            <a:r>
              <a:rPr lang="cs-CZ" sz="3600" dirty="0">
                <a:latin typeface="Garamond" panose="02020404030301010803" pitchFamily="18" charset="0"/>
              </a:rPr>
              <a:t>„N</a:t>
            </a:r>
            <a:r>
              <a:rPr lang="en-GB" sz="3600" dirty="0" err="1">
                <a:latin typeface="Garamond" panose="02020404030301010803" pitchFamily="18" charset="0"/>
              </a:rPr>
              <a:t>emohu</a:t>
            </a:r>
            <a:r>
              <a:rPr lang="en-GB" sz="3600" dirty="0">
                <a:latin typeface="Garamond" panose="02020404030301010803" pitchFamily="18" charset="0"/>
              </a:rPr>
              <a:t> </a:t>
            </a:r>
            <a:r>
              <a:rPr lang="en-GB" sz="3600" dirty="0" err="1">
                <a:latin typeface="Garamond" panose="02020404030301010803" pitchFamily="18" charset="0"/>
              </a:rPr>
              <a:t>pochopit</a:t>
            </a:r>
            <a:r>
              <a:rPr lang="en-GB" sz="3600" dirty="0">
                <a:latin typeface="Garamond" panose="02020404030301010803" pitchFamily="18" charset="0"/>
              </a:rPr>
              <a:t>, </a:t>
            </a:r>
            <a:r>
              <a:rPr lang="cs-CZ" sz="3600" dirty="0">
                <a:latin typeface="Garamond" panose="02020404030301010803" pitchFamily="18" charset="0"/>
              </a:rPr>
              <a:t>že by bylo neustálé přemýšlení pro duši nějak nezbytnější než pro těleso neustálý pohyb.“</a:t>
            </a:r>
            <a:r>
              <a:rPr lang="en-GB" sz="3600" dirty="0">
                <a:latin typeface="Garamond" panose="02020404030301010803" pitchFamily="18" charset="0"/>
              </a:rPr>
              <a:t> </a:t>
            </a:r>
            <a:endParaRPr lang="cs-CZ" sz="3600" dirty="0">
              <a:latin typeface="Garamond" panose="02020404030301010803" pitchFamily="18" charset="0"/>
            </a:endParaRPr>
          </a:p>
          <a:p>
            <a:pPr marL="0" indent="0">
              <a:lnSpc>
                <a:spcPct val="100000"/>
              </a:lnSpc>
              <a:spcBef>
                <a:spcPts val="0"/>
              </a:spcBef>
              <a:buNone/>
            </a:pPr>
            <a:r>
              <a:rPr lang="en-GB" sz="3600" i="1" dirty="0">
                <a:latin typeface="Garamond" panose="02020404030301010803" pitchFamily="18" charset="0"/>
              </a:rPr>
              <a:t>E</a:t>
            </a:r>
            <a:r>
              <a:rPr lang="cs-CZ" sz="3600" i="1" dirty="0">
                <a:latin typeface="Garamond" panose="02020404030301010803" pitchFamily="18" charset="0"/>
              </a:rPr>
              <a:t>sej</a:t>
            </a:r>
            <a:r>
              <a:rPr lang="en-GB" sz="3600" i="1" dirty="0">
                <a:latin typeface="Garamond" panose="02020404030301010803" pitchFamily="18" charset="0"/>
              </a:rPr>
              <a:t> </a:t>
            </a:r>
            <a:r>
              <a:rPr lang="en-GB" sz="3600" dirty="0">
                <a:latin typeface="Garamond" panose="02020404030301010803" pitchFamily="18" charset="0"/>
              </a:rPr>
              <a:t>II.i.10</a:t>
            </a:r>
            <a:endParaRPr lang="cs-CZ" sz="3600" dirty="0">
              <a:latin typeface="Garamond" panose="02020404030301010803" pitchFamily="18" charset="0"/>
            </a:endParaRPr>
          </a:p>
          <a:p>
            <a:pPr marL="0" indent="0">
              <a:spcBef>
                <a:spcPts val="0"/>
              </a:spcBef>
              <a:buNone/>
            </a:pPr>
            <a:endParaRPr lang="cs-CZ" sz="3600" dirty="0">
              <a:latin typeface="Garamond" panose="02020404030301010803" pitchFamily="18" charset="0"/>
              <a:ea typeface="BatangChe" pitchFamily="49" charset="-127"/>
            </a:endParaRPr>
          </a:p>
          <a:p>
            <a:pPr marL="0" indent="0">
              <a:spcBef>
                <a:spcPts val="0"/>
              </a:spcBef>
              <a:buNone/>
            </a:pPr>
            <a:r>
              <a:rPr lang="cs-CZ" sz="3600" dirty="0">
                <a:latin typeface="Garamond" panose="02020404030301010803" pitchFamily="18" charset="0"/>
                <a:ea typeface="BatangChe" pitchFamily="49" charset="-127"/>
              </a:rPr>
              <a:t>„Myšlení je činností duše, nikoli její esencí</a:t>
            </a:r>
            <a:r>
              <a:rPr lang="en-GB" sz="3600" dirty="0">
                <a:latin typeface="Garamond" panose="02020404030301010803" pitchFamily="18" charset="0"/>
                <a:ea typeface="BatangChe" pitchFamily="49" charset="-127"/>
              </a:rPr>
              <a:t>.</a:t>
            </a:r>
            <a:r>
              <a:rPr lang="cs-CZ" sz="3600" dirty="0">
                <a:latin typeface="Garamond" panose="02020404030301010803" pitchFamily="18" charset="0"/>
                <a:ea typeface="BatangChe" pitchFamily="49" charset="-127"/>
              </a:rPr>
              <a:t>“</a:t>
            </a:r>
            <a:br>
              <a:rPr lang="cs-CZ" sz="3600" dirty="0">
                <a:latin typeface="Garamond" panose="02020404030301010803" pitchFamily="18" charset="0"/>
                <a:ea typeface="BatangChe" pitchFamily="49" charset="-127"/>
              </a:rPr>
            </a:br>
            <a:r>
              <a:rPr lang="cs-CZ" sz="3600" i="1" dirty="0">
                <a:latin typeface="Garamond" panose="02020404030301010803" pitchFamily="18" charset="0"/>
                <a:ea typeface="BatangChe" pitchFamily="49" charset="-127"/>
              </a:rPr>
              <a:t>Esej</a:t>
            </a:r>
            <a:r>
              <a:rPr lang="cs-CZ" sz="3600" dirty="0">
                <a:latin typeface="Garamond" panose="02020404030301010803" pitchFamily="18" charset="0"/>
                <a:ea typeface="BatangChe" pitchFamily="49" charset="-127"/>
              </a:rPr>
              <a:t> II.xix.4</a:t>
            </a:r>
            <a:endParaRPr lang="en-GB" sz="3600" dirty="0">
              <a:latin typeface="Garamond" panose="02020404030301010803" pitchFamily="18" charset="0"/>
            </a:endParaRPr>
          </a:p>
        </p:txBody>
      </p:sp>
    </p:spTree>
    <p:extLst>
      <p:ext uri="{BB962C8B-B14F-4D97-AF65-F5344CB8AC3E}">
        <p14:creationId xmlns:p14="http://schemas.microsoft.com/office/powerpoint/2010/main" val="3157415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84CD2-52BA-4E1D-97A7-DB3F1FF7E38C}"/>
              </a:ext>
            </a:extLst>
          </p:cNvPr>
          <p:cNvSpPr>
            <a:spLocks noGrp="1"/>
          </p:cNvSpPr>
          <p:nvPr>
            <p:ph idx="4294967295"/>
          </p:nvPr>
        </p:nvSpPr>
        <p:spPr>
          <a:xfrm>
            <a:off x="1284270" y="2506662"/>
            <a:ext cx="10515600" cy="4351338"/>
          </a:xfrm>
        </p:spPr>
        <p:txBody>
          <a:bodyPr>
            <a:normAutofit/>
          </a:bodyPr>
          <a:lstStyle/>
          <a:p>
            <a:pPr marL="0" indent="0">
              <a:buNone/>
            </a:pPr>
            <a:r>
              <a:rPr lang="cs-CZ" sz="3600" dirty="0">
                <a:latin typeface="Garamond" panose="02020404030301010803" pitchFamily="18" charset="0"/>
              </a:rPr>
              <a:t>„</a:t>
            </a:r>
            <a:r>
              <a:rPr lang="en-GB" sz="3600" dirty="0">
                <a:latin typeface="Garamond" panose="02020404030301010803" pitchFamily="18" charset="0"/>
              </a:rPr>
              <a:t>[J]e v n</a:t>
            </a:r>
            <a:r>
              <a:rPr lang="cs-CZ" sz="3600" dirty="0" err="1">
                <a:latin typeface="Garamond" panose="02020404030301010803" pitchFamily="18" charset="0"/>
              </a:rPr>
              <a:t>ás</a:t>
            </a:r>
            <a:r>
              <a:rPr lang="cs-CZ" sz="3600" dirty="0">
                <a:latin typeface="Garamond" panose="02020404030301010803" pitchFamily="18" charset="0"/>
              </a:rPr>
              <a:t> něco, co má způsobilost myslet.“</a:t>
            </a:r>
          </a:p>
          <a:p>
            <a:pPr marL="0" indent="0">
              <a:buNone/>
            </a:pPr>
            <a:r>
              <a:rPr lang="cs-CZ" sz="3600" i="1" dirty="0">
                <a:latin typeface="Garamond" panose="02020404030301010803" pitchFamily="18" charset="0"/>
              </a:rPr>
              <a:t>Esej</a:t>
            </a:r>
            <a:r>
              <a:rPr lang="cs-CZ" sz="3600" dirty="0">
                <a:latin typeface="Garamond" panose="02020404030301010803" pitchFamily="18" charset="0"/>
              </a:rPr>
              <a:t> II.i.10</a:t>
            </a:r>
          </a:p>
        </p:txBody>
      </p:sp>
    </p:spTree>
    <p:extLst>
      <p:ext uri="{BB962C8B-B14F-4D97-AF65-F5344CB8AC3E}">
        <p14:creationId xmlns:p14="http://schemas.microsoft.com/office/powerpoint/2010/main" val="203026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216" y="507793"/>
            <a:ext cx="11016175" cy="1325563"/>
          </a:xfrm>
        </p:spPr>
        <p:txBody>
          <a:bodyPr>
            <a:normAutofit/>
          </a:bodyPr>
          <a:lstStyle/>
          <a:p>
            <a:r>
              <a:rPr lang="en-GB" sz="3600" b="1" dirty="0">
                <a:solidFill>
                  <a:srgbClr val="C00000"/>
                </a:solidFill>
                <a:latin typeface="Garamond" panose="02020404030301010803" pitchFamily="18" charset="0"/>
              </a:rPr>
              <a:t>Mo</a:t>
            </a:r>
            <a:r>
              <a:rPr lang="cs-CZ" sz="3600" b="1" dirty="0">
                <a:solidFill>
                  <a:srgbClr val="C00000"/>
                </a:solidFill>
                <a:latin typeface="Garamond" panose="02020404030301010803" pitchFamily="18" charset="0"/>
              </a:rPr>
              <a:t>žnost m</a:t>
            </a:r>
            <a:r>
              <a:rPr lang="en-GB" sz="3600" b="1" dirty="0" err="1">
                <a:solidFill>
                  <a:srgbClr val="C00000"/>
                </a:solidFill>
                <a:latin typeface="Garamond" panose="02020404030301010803" pitchFamily="18" charset="0"/>
              </a:rPr>
              <a:t>ysl</a:t>
            </a:r>
            <a:r>
              <a:rPr lang="cs-CZ" sz="3600" b="1" dirty="0">
                <a:solidFill>
                  <a:srgbClr val="C00000"/>
                </a:solidFill>
                <a:latin typeface="Garamond" panose="02020404030301010803" pitchFamily="18" charset="0"/>
              </a:rPr>
              <a:t>ící hmoty</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51216" y="1546850"/>
            <a:ext cx="10874829" cy="4351338"/>
          </a:xfrm>
        </p:spPr>
        <p:txBody>
          <a:bodyPr>
            <a:normAutofit/>
          </a:bodyPr>
          <a:lstStyle/>
          <a:p>
            <a:pPr marL="0" indent="0">
              <a:buNone/>
            </a:pPr>
            <a:r>
              <a:rPr lang="en-GB" sz="3200" dirty="0">
                <a:latin typeface="Garamond" panose="02020404030301010803" pitchFamily="18" charset="0"/>
              </a:rPr>
              <a:t>‘</a:t>
            </a:r>
            <a:r>
              <a:rPr lang="cs-CZ" sz="3200" dirty="0">
                <a:latin typeface="Garamond" panose="02020404030301010803" pitchFamily="18" charset="0"/>
              </a:rPr>
              <a:t>Možná nikdy nebudeme schopni vědět, zda nějaké čistě hmotné jsoucno myslí či nikoli; neboť nám pouhou kontemplací nad našimi vlastními ideami―bez zjevení―není dáno objevit, zda Všemohoucnost nevybavila nějaké hmotné, vhodně uspořádané systémy způsobilostí k vnímání a myšlení ... Vždyť přece nevíme, v čem myšlení spočívá, ani jakému druhu substancí se zlíbilo Všemohoucímu uštědřit tuto způsobilost.</a:t>
            </a:r>
            <a:r>
              <a:rPr lang="en-GB" sz="3200" dirty="0">
                <a:latin typeface="Garamond" panose="02020404030301010803" pitchFamily="18" charset="0"/>
              </a:rPr>
              <a:t>’ </a:t>
            </a:r>
            <a:endParaRPr lang="cs-CZ" sz="3200" dirty="0">
              <a:latin typeface="Garamond" panose="02020404030301010803" pitchFamily="18" charset="0"/>
            </a:endParaRPr>
          </a:p>
          <a:p>
            <a:pPr marL="0" indent="0">
              <a:buNone/>
            </a:pPr>
            <a:r>
              <a:rPr lang="en-GB" sz="3200" i="1" dirty="0">
                <a:latin typeface="Garamond" panose="02020404030301010803" pitchFamily="18" charset="0"/>
              </a:rPr>
              <a:t>E</a:t>
            </a:r>
            <a:r>
              <a:rPr lang="cs-CZ" sz="3200" i="1" dirty="0">
                <a:latin typeface="Garamond" panose="02020404030301010803" pitchFamily="18" charset="0"/>
              </a:rPr>
              <a:t>sej </a:t>
            </a:r>
            <a:r>
              <a:rPr lang="en-GB" sz="3200" dirty="0">
                <a:latin typeface="Garamond" panose="02020404030301010803" pitchFamily="18" charset="0"/>
              </a:rPr>
              <a:t>IV.iii.6</a:t>
            </a:r>
          </a:p>
        </p:txBody>
      </p:sp>
    </p:spTree>
    <p:extLst>
      <p:ext uri="{BB962C8B-B14F-4D97-AF65-F5344CB8AC3E}">
        <p14:creationId xmlns:p14="http://schemas.microsoft.com/office/powerpoint/2010/main" val="3554172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8583" y="732524"/>
            <a:ext cx="11982995" cy="1325563"/>
          </a:xfrm>
        </p:spPr>
        <p:txBody>
          <a:bodyPr>
            <a:normAutofit/>
          </a:bodyPr>
          <a:lstStyle/>
          <a:p>
            <a:r>
              <a:rPr lang="cs-CZ" sz="3600" b="1" dirty="0">
                <a:solidFill>
                  <a:srgbClr val="C00000"/>
                </a:solidFill>
                <a:latin typeface="Garamond" panose="02020404030301010803" pitchFamily="18" charset="0"/>
              </a:rPr>
              <a:t>Nehmotnost duše není předpokladem nesmrtelnosti</a:t>
            </a:r>
          </a:p>
        </p:txBody>
      </p:sp>
      <p:sp>
        <p:nvSpPr>
          <p:cNvPr id="3" name="Zástupný symbol pro obsah 2"/>
          <p:cNvSpPr>
            <a:spLocks noGrp="1"/>
          </p:cNvSpPr>
          <p:nvPr>
            <p:ph idx="1"/>
          </p:nvPr>
        </p:nvSpPr>
        <p:spPr>
          <a:xfrm>
            <a:off x="838200" y="1690688"/>
            <a:ext cx="10515600" cy="4351338"/>
          </a:xfrm>
        </p:spPr>
        <p:txBody>
          <a:bodyPr/>
          <a:lstStyle/>
          <a:p>
            <a:pPr marL="0" indent="0">
              <a:buNone/>
            </a:pPr>
            <a:r>
              <a:rPr lang="cs-CZ" dirty="0">
                <a:latin typeface="Garamond" panose="02020404030301010803" pitchFamily="18" charset="0"/>
              </a:rPr>
              <a:t>„Všechny ty velké cíle morálky a náboženství jsou docela dobře zajištěny i bez filosofických důkazů nehmotnosti duše; vždyť je přece zřejmé, že ten, kdo nás na počátku vytvořil, abychom se tu udrželi při životě – jako smyslově citlivé a intelektem obdařené bytosti –, a který nás tu na jistý počet let v takovém stavu zanechal, může a zajisté chce pro nás obdobný stav smyslové citlivosti zachovat i pro onen svět, a tak zajistit, abychom tam byli schopni přijmout odplatu, kterou lidem v souladu s jejich skutky na tomto světě přisoudil.“ </a:t>
            </a:r>
          </a:p>
          <a:p>
            <a:pPr marL="0" indent="0">
              <a:buNone/>
            </a:pPr>
            <a:r>
              <a:rPr lang="cs-CZ" i="1" dirty="0">
                <a:latin typeface="Garamond" panose="02020404030301010803" pitchFamily="18" charset="0"/>
              </a:rPr>
              <a:t>Esej</a:t>
            </a:r>
            <a:r>
              <a:rPr lang="cs-CZ" dirty="0">
                <a:latin typeface="Garamond" panose="02020404030301010803" pitchFamily="18" charset="0"/>
              </a:rPr>
              <a:t> IV.iii.6</a:t>
            </a:r>
          </a:p>
        </p:txBody>
      </p:sp>
    </p:spTree>
    <p:extLst>
      <p:ext uri="{BB962C8B-B14F-4D97-AF65-F5344CB8AC3E}">
        <p14:creationId xmlns:p14="http://schemas.microsoft.com/office/powerpoint/2010/main" val="217110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6/67/Tom_Quad,_Christ_Church_2004-0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03" y="350384"/>
            <a:ext cx="10782300" cy="5991226"/>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4294967295"/>
          </p:nvPr>
        </p:nvSpPr>
        <p:spPr>
          <a:xfrm>
            <a:off x="6926316" y="6342063"/>
            <a:ext cx="3589283" cy="515937"/>
          </a:xfrm>
        </p:spPr>
        <p:txBody>
          <a:bodyPr>
            <a:normAutofit fontScale="77500" lnSpcReduction="20000"/>
          </a:bodyPr>
          <a:lstStyle/>
          <a:p>
            <a:pPr marL="0" indent="0">
              <a:buNone/>
            </a:pPr>
            <a:r>
              <a:rPr lang="cs-CZ" dirty="0">
                <a:latin typeface="Garamond" panose="02020404030301010803" pitchFamily="18" charset="0"/>
              </a:rPr>
              <a:t>Christ </a:t>
            </a:r>
            <a:r>
              <a:rPr lang="cs-CZ" dirty="0" err="1">
                <a:latin typeface="Garamond" panose="02020404030301010803" pitchFamily="18" charset="0"/>
              </a:rPr>
              <a:t>Church</a:t>
            </a:r>
            <a:r>
              <a:rPr lang="cs-CZ" dirty="0">
                <a:latin typeface="Garamond" panose="02020404030301010803" pitchFamily="18" charset="0"/>
              </a:rPr>
              <a:t> </a:t>
            </a:r>
            <a:r>
              <a:rPr lang="cs-CZ" dirty="0" err="1">
                <a:latin typeface="Garamond" panose="02020404030301010803" pitchFamily="18" charset="0"/>
              </a:rPr>
              <a:t>College</a:t>
            </a:r>
            <a:r>
              <a:rPr lang="cs-CZ" dirty="0">
                <a:latin typeface="Garamond" panose="02020404030301010803" pitchFamily="18" charset="0"/>
              </a:rPr>
              <a:t>, Oxford</a:t>
            </a:r>
          </a:p>
        </p:txBody>
      </p:sp>
    </p:spTree>
    <p:extLst>
      <p:ext uri="{BB962C8B-B14F-4D97-AF65-F5344CB8AC3E}">
        <p14:creationId xmlns:p14="http://schemas.microsoft.com/office/powerpoint/2010/main" val="3079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193D71-36F9-4C64-8088-067E974A0C89}"/>
              </a:ext>
            </a:extLst>
          </p:cNvPr>
          <p:cNvSpPr>
            <a:spLocks noGrp="1"/>
          </p:cNvSpPr>
          <p:nvPr>
            <p:ph idx="4294967295"/>
          </p:nvPr>
        </p:nvSpPr>
        <p:spPr>
          <a:xfrm>
            <a:off x="2630484" y="2773580"/>
            <a:ext cx="10515600" cy="4351338"/>
          </a:xfrm>
        </p:spPr>
        <p:txBody>
          <a:bodyPr>
            <a:normAutofit/>
          </a:bodyPr>
          <a:lstStyle/>
          <a:p>
            <a:pPr marL="0" indent="0">
              <a:buNone/>
            </a:pPr>
            <a:r>
              <a:rPr lang="cs-CZ" sz="4800" b="1" dirty="0">
                <a:latin typeface="Garamond" panose="02020404030301010803" pitchFamily="18" charset="0"/>
              </a:rPr>
              <a:t>3. Kognitivní omezenost</a:t>
            </a:r>
          </a:p>
        </p:txBody>
      </p:sp>
    </p:spTree>
    <p:extLst>
      <p:ext uri="{BB962C8B-B14F-4D97-AF65-F5344CB8AC3E}">
        <p14:creationId xmlns:p14="http://schemas.microsoft.com/office/powerpoint/2010/main" val="3504766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21" y="858799"/>
            <a:ext cx="10931769" cy="1325563"/>
          </a:xfrm>
        </p:spPr>
        <p:txBody>
          <a:bodyPr>
            <a:normAutofit/>
          </a:bodyPr>
          <a:lstStyle/>
          <a:p>
            <a:r>
              <a:rPr lang="en-GB" sz="3600" b="1" dirty="0" err="1">
                <a:solidFill>
                  <a:srgbClr val="C00000"/>
                </a:solidFill>
                <a:latin typeface="Garamond" panose="02020404030301010803" pitchFamily="18" charset="0"/>
              </a:rPr>
              <a:t>Kognitivn</a:t>
            </a:r>
            <a:r>
              <a:rPr lang="cs-CZ" sz="3600" b="1" dirty="0">
                <a:solidFill>
                  <a:srgbClr val="C00000"/>
                </a:solidFill>
                <a:latin typeface="Garamond" panose="02020404030301010803" pitchFamily="18" charset="0"/>
              </a:rPr>
              <a:t>í omezenost</a:t>
            </a:r>
            <a:br>
              <a:rPr lang="cs-CZ" sz="3600" dirty="0">
                <a:solidFill>
                  <a:srgbClr val="C00000"/>
                </a:solidFill>
                <a:latin typeface="Garamond" panose="02020404030301010803" pitchFamily="18" charset="0"/>
              </a:rPr>
            </a:br>
            <a:endParaRPr lang="en-GB" sz="3600" dirty="0">
              <a:solidFill>
                <a:srgbClr val="C00000"/>
              </a:solidFill>
            </a:endParaRPr>
          </a:p>
        </p:txBody>
      </p:sp>
      <p:sp>
        <p:nvSpPr>
          <p:cNvPr id="3" name="Content Placeholder 2"/>
          <p:cNvSpPr>
            <a:spLocks noGrp="1"/>
          </p:cNvSpPr>
          <p:nvPr>
            <p:ph idx="1"/>
          </p:nvPr>
        </p:nvSpPr>
        <p:spPr>
          <a:xfrm>
            <a:off x="743250" y="1148507"/>
            <a:ext cx="7911334" cy="4866289"/>
          </a:xfrm>
        </p:spPr>
        <p:txBody>
          <a:bodyPr>
            <a:normAutofit fontScale="92500" lnSpcReduction="10000"/>
          </a:bodyPr>
          <a:lstStyle/>
          <a:p>
            <a:endParaRPr lang="cs-CZ" sz="3200" dirty="0">
              <a:latin typeface="Garamond" panose="02020404030301010803" pitchFamily="18" charset="0"/>
            </a:endParaRPr>
          </a:p>
          <a:p>
            <a:pPr marL="0" indent="0">
              <a:buNone/>
            </a:pPr>
            <a:r>
              <a:rPr lang="en-GB" sz="3200" dirty="0">
                <a:latin typeface="Garamond" panose="02020404030301010803" pitchFamily="18" charset="0"/>
              </a:rPr>
              <a:t>‘</a:t>
            </a:r>
            <a:r>
              <a:rPr lang="cs-CZ" sz="3200" dirty="0">
                <a:latin typeface="Garamond" panose="02020404030301010803" pitchFamily="18" charset="0"/>
              </a:rPr>
              <a:t>Chápavost našich intelektů zůstává neobyčejně pozadu za obrovskou rozlehlostí věcí, přesto ... svíce, která je v nás rozžata, září dost jasně pro všechny naše záměry. Objevy, které s její pomocí můžeme uskutečnit, by nás mely uspokojovat; a teprve pak budeme užívat svého intelektu správně, až budeme všechny předměty pojímat takovým způsobem a v takovém rozmezí, jak to přísluší našim schopnostem.</a:t>
            </a:r>
            <a:r>
              <a:rPr lang="en-GB" sz="3200" dirty="0">
                <a:latin typeface="Garamond" panose="02020404030301010803" pitchFamily="18" charset="0"/>
              </a:rPr>
              <a:t>’ </a:t>
            </a:r>
            <a:endParaRPr lang="cs-CZ" sz="3200" dirty="0">
              <a:latin typeface="Garamond" panose="02020404030301010803" pitchFamily="18" charset="0"/>
            </a:endParaRPr>
          </a:p>
          <a:p>
            <a:pPr marL="0" indent="0">
              <a:buNone/>
            </a:pPr>
            <a:r>
              <a:rPr lang="en-GB" sz="3200" i="1" dirty="0">
                <a:latin typeface="Garamond" panose="02020404030301010803" pitchFamily="18" charset="0"/>
              </a:rPr>
              <a:t>E</a:t>
            </a:r>
            <a:r>
              <a:rPr lang="cs-CZ" sz="3200" i="1" dirty="0">
                <a:latin typeface="Garamond" panose="02020404030301010803" pitchFamily="18" charset="0"/>
              </a:rPr>
              <a:t>sej</a:t>
            </a:r>
            <a:r>
              <a:rPr lang="en-GB" sz="3200" dirty="0">
                <a:latin typeface="Garamond" panose="02020404030301010803" pitchFamily="18" charset="0"/>
              </a:rPr>
              <a:t>.1.i</a:t>
            </a:r>
            <a:r>
              <a:rPr lang="cs-CZ" sz="3200" dirty="0">
                <a:latin typeface="Garamond" panose="02020404030301010803" pitchFamily="18" charset="0"/>
              </a:rPr>
              <a:t>.5</a:t>
            </a:r>
            <a:endParaRPr lang="en-GB" sz="3200" dirty="0">
              <a:latin typeface="Garamond" panose="02020404030301010803"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849" y="1767163"/>
            <a:ext cx="2438400" cy="2486025"/>
          </a:xfrm>
          <a:prstGeom prst="rect">
            <a:avLst/>
          </a:prstGeom>
        </p:spPr>
      </p:pic>
    </p:spTree>
    <p:extLst>
      <p:ext uri="{BB962C8B-B14F-4D97-AF65-F5344CB8AC3E}">
        <p14:creationId xmlns:p14="http://schemas.microsoft.com/office/powerpoint/2010/main" val="44990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2EAC-63B7-C08A-0DE5-3E6B64D3A196}"/>
              </a:ext>
            </a:extLst>
          </p:cNvPr>
          <p:cNvSpPr>
            <a:spLocks noGrp="1"/>
          </p:cNvSpPr>
          <p:nvPr>
            <p:ph type="title"/>
          </p:nvPr>
        </p:nvSpPr>
        <p:spPr>
          <a:xfrm>
            <a:off x="629856" y="681037"/>
            <a:ext cx="10515600" cy="1325563"/>
          </a:xfrm>
        </p:spPr>
        <p:txBody>
          <a:bodyPr>
            <a:normAutofit/>
          </a:bodyPr>
          <a:lstStyle/>
          <a:p>
            <a:r>
              <a:rPr lang="cs-CZ" sz="3600" b="1" dirty="0">
                <a:solidFill>
                  <a:srgbClr val="C00000"/>
                </a:solidFill>
                <a:latin typeface="Garamond" panose="02020404030301010803" pitchFamily="18" charset="0"/>
              </a:rPr>
              <a:t>Meze </a:t>
            </a:r>
            <a:r>
              <a:rPr lang="cs-CZ" sz="3600" b="1" dirty="0" err="1">
                <a:solidFill>
                  <a:srgbClr val="C00000"/>
                </a:solidFill>
                <a:latin typeface="Garamond" panose="02020404030301010803" pitchFamily="18" charset="0"/>
              </a:rPr>
              <a:t>mozného</a:t>
            </a:r>
            <a:r>
              <a:rPr lang="cs-CZ" sz="3600" b="1" dirty="0">
                <a:solidFill>
                  <a:srgbClr val="C00000"/>
                </a:solidFill>
                <a:latin typeface="Garamond" panose="02020404030301010803" pitchFamily="18" charset="0"/>
              </a:rPr>
              <a:t> poznání</a:t>
            </a:r>
          </a:p>
        </p:txBody>
      </p:sp>
      <p:sp>
        <p:nvSpPr>
          <p:cNvPr id="3" name="Content Placeholder 2">
            <a:extLst>
              <a:ext uri="{FF2B5EF4-FFF2-40B4-BE49-F238E27FC236}">
                <a16:creationId xmlns:a16="http://schemas.microsoft.com/office/drawing/2014/main" id="{166D57B7-77F5-6CE3-AAD7-569D55C5A5B4}"/>
              </a:ext>
            </a:extLst>
          </p:cNvPr>
          <p:cNvSpPr>
            <a:spLocks noGrp="1"/>
          </p:cNvSpPr>
          <p:nvPr>
            <p:ph idx="1"/>
          </p:nvPr>
        </p:nvSpPr>
        <p:spPr/>
        <p:txBody>
          <a:bodyPr/>
          <a:lstStyle/>
          <a:p>
            <a:pPr marL="0" indent="0">
              <a:buNone/>
            </a:pPr>
            <a:r>
              <a:rPr lang="cs-CZ" dirty="0">
                <a:latin typeface="Garamond" panose="02020404030301010803" pitchFamily="18" charset="0"/>
              </a:rPr>
              <a:t>„Jakmile bychom chtěli pokročit za jednoduché ideje, které máme ze smyslového vnímání a z reflexe, a chtěli se ponořit hlouběji do zkoumání povahy věcí, upadneme hned do temnot a nejasností, zmateností a obtíží</a:t>
            </a:r>
            <a:r>
              <a:rPr lang="en-GB" dirty="0">
                <a:latin typeface="Garamond" panose="02020404030301010803" pitchFamily="18" charset="0"/>
              </a:rPr>
              <a:t>; a </a:t>
            </a:r>
            <a:r>
              <a:rPr lang="en-GB" dirty="0" err="1">
                <a:latin typeface="Garamond" panose="02020404030301010803" pitchFamily="18" charset="0"/>
              </a:rPr>
              <a:t>nem</a:t>
            </a:r>
            <a:r>
              <a:rPr lang="cs-CZ" dirty="0" err="1">
                <a:latin typeface="Garamond" panose="02020404030301010803" pitchFamily="18" charset="0"/>
              </a:rPr>
              <a:t>ůžeme</a:t>
            </a:r>
            <a:r>
              <a:rPr lang="cs-CZ" dirty="0">
                <a:latin typeface="Garamond" panose="02020404030301010803" pitchFamily="18" charset="0"/>
              </a:rPr>
              <a:t> odhalit nic víc než svou vlastní slepotu a nevědomost.“</a:t>
            </a:r>
          </a:p>
          <a:p>
            <a:pPr marL="0" indent="0">
              <a:buNone/>
            </a:pPr>
            <a:r>
              <a:rPr lang="cs-CZ" dirty="0">
                <a:latin typeface="Garamond" panose="02020404030301010803" pitchFamily="18" charset="0"/>
              </a:rPr>
              <a:t>E. 2.23.32</a:t>
            </a:r>
          </a:p>
        </p:txBody>
      </p:sp>
    </p:spTree>
    <p:extLst>
      <p:ext uri="{BB962C8B-B14F-4D97-AF65-F5344CB8AC3E}">
        <p14:creationId xmlns:p14="http://schemas.microsoft.com/office/powerpoint/2010/main" val="651858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97612" y="2584489"/>
            <a:ext cx="9826283" cy="4351338"/>
          </a:xfrm>
        </p:spPr>
        <p:txBody>
          <a:bodyPr>
            <a:normAutofit/>
          </a:bodyPr>
          <a:lstStyle/>
          <a:p>
            <a:pPr marL="0" indent="0">
              <a:buNone/>
            </a:pPr>
            <a:r>
              <a:rPr lang="cs-CZ" sz="5400" b="1" dirty="0">
                <a:latin typeface="Garamond" panose="02020404030301010803" pitchFamily="18" charset="0"/>
              </a:rPr>
              <a:t>4. Osobní identita</a:t>
            </a:r>
            <a:endParaRPr lang="en-GB" sz="5400" b="1" dirty="0">
              <a:latin typeface="Garamond" panose="02020404030301010803" pitchFamily="18" charset="0"/>
            </a:endParaRPr>
          </a:p>
        </p:txBody>
      </p:sp>
    </p:spTree>
    <p:extLst>
      <p:ext uri="{BB962C8B-B14F-4D97-AF65-F5344CB8AC3E}">
        <p14:creationId xmlns:p14="http://schemas.microsoft.com/office/powerpoint/2010/main" val="428308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98845"/>
            <a:ext cx="10515600" cy="1325563"/>
          </a:xfrm>
        </p:spPr>
        <p:txBody>
          <a:bodyPr>
            <a:normAutofit fontScale="90000"/>
          </a:bodyPr>
          <a:lstStyle/>
          <a:p>
            <a:pPr algn="l"/>
            <a:br>
              <a:rPr lang="cs-CZ" dirty="0">
                <a:latin typeface="Garamond" panose="02020404030301010803" pitchFamily="18" charset="0"/>
              </a:rPr>
            </a:br>
            <a:br>
              <a:rPr lang="cs-CZ" sz="5300" dirty="0">
                <a:latin typeface="Garamond" panose="02020404030301010803" pitchFamily="18" charset="0"/>
              </a:rPr>
            </a:br>
            <a:r>
              <a:rPr lang="cs-CZ" sz="5300" b="1" dirty="0">
                <a:solidFill>
                  <a:srgbClr val="C00000"/>
                </a:solidFill>
                <a:latin typeface="Garamond" panose="02020404030301010803" pitchFamily="18" charset="0"/>
              </a:rPr>
              <a:t>Identita Lidské bytosti</a:t>
            </a:r>
            <a:br>
              <a:rPr lang="cs-CZ" b="1" dirty="0">
                <a:solidFill>
                  <a:srgbClr val="C00000"/>
                </a:solidFill>
                <a:latin typeface="Garamond" panose="02020404030301010803" pitchFamily="18" charset="0"/>
              </a:rPr>
            </a:br>
            <a:br>
              <a:rPr lang="cs-CZ" b="1" dirty="0">
                <a:solidFill>
                  <a:srgbClr val="C00000"/>
                </a:solidFill>
                <a:latin typeface="Garamond" panose="02020404030301010803" pitchFamily="18" charset="0"/>
              </a:rPr>
            </a:b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838200" y="2082017"/>
            <a:ext cx="10515600" cy="4094945"/>
          </a:xfrm>
        </p:spPr>
        <p:txBody>
          <a:bodyPr>
            <a:normAutofit/>
          </a:bodyPr>
          <a:lstStyle/>
          <a:p>
            <a:pPr marL="0" indent="0">
              <a:buNone/>
            </a:pPr>
            <a:br>
              <a:rPr lang="cs-CZ" sz="4800" dirty="0">
                <a:latin typeface="Garamond" panose="02020404030301010803" pitchFamily="18" charset="0"/>
              </a:rPr>
            </a:br>
            <a:endParaRPr lang="en-GB" sz="4800" dirty="0"/>
          </a:p>
        </p:txBody>
      </p:sp>
    </p:spTree>
    <p:extLst>
      <p:ext uri="{BB962C8B-B14F-4D97-AF65-F5344CB8AC3E}">
        <p14:creationId xmlns:p14="http://schemas.microsoft.com/office/powerpoint/2010/main" val="172735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634534"/>
            <a:ext cx="10515600" cy="1325563"/>
          </a:xfrm>
        </p:spPr>
        <p:txBody>
          <a:bodyPr>
            <a:normAutofit fontScale="90000"/>
          </a:bodyPr>
          <a:lstStyle/>
          <a:p>
            <a:pPr algn="l"/>
            <a:br>
              <a:rPr lang="cs-CZ" dirty="0">
                <a:latin typeface="Garamond" panose="02020404030301010803" pitchFamily="18" charset="0"/>
              </a:rPr>
            </a:br>
            <a:br>
              <a:rPr lang="cs-CZ" sz="5300" dirty="0">
                <a:latin typeface="Garamond" panose="02020404030301010803" pitchFamily="18" charset="0"/>
              </a:rPr>
            </a:br>
            <a:r>
              <a:rPr lang="cs-CZ" sz="5300" b="1" dirty="0">
                <a:solidFill>
                  <a:srgbClr val="C00000"/>
                </a:solidFill>
                <a:latin typeface="Garamond" panose="02020404030301010803" pitchFamily="18" charset="0"/>
              </a:rPr>
              <a:t>Identita Lidské bytosti</a:t>
            </a:r>
            <a:br>
              <a:rPr lang="cs-CZ" b="1" dirty="0">
                <a:solidFill>
                  <a:srgbClr val="C00000"/>
                </a:solidFill>
                <a:latin typeface="Garamond" panose="02020404030301010803" pitchFamily="18" charset="0"/>
              </a:rPr>
            </a:br>
            <a:br>
              <a:rPr lang="cs-CZ" b="1" dirty="0">
                <a:latin typeface="Garamond" panose="02020404030301010803" pitchFamily="18" charset="0"/>
              </a:rPr>
            </a:br>
            <a:endParaRPr lang="en-GB" b="1" dirty="0">
              <a:latin typeface="Garamond" panose="02020404030301010803" pitchFamily="18" charset="0"/>
            </a:endParaRPr>
          </a:p>
        </p:txBody>
      </p:sp>
      <p:sp>
        <p:nvSpPr>
          <p:cNvPr id="3" name="Content Placeholder 2"/>
          <p:cNvSpPr>
            <a:spLocks noGrp="1"/>
          </p:cNvSpPr>
          <p:nvPr>
            <p:ph idx="1"/>
          </p:nvPr>
        </p:nvSpPr>
        <p:spPr>
          <a:xfrm>
            <a:off x="1125583" y="1960097"/>
            <a:ext cx="10515600" cy="4094945"/>
          </a:xfrm>
        </p:spPr>
        <p:txBody>
          <a:bodyPr>
            <a:normAutofit/>
          </a:bodyPr>
          <a:lstStyle/>
          <a:p>
            <a:pPr marL="0" indent="0">
              <a:buNone/>
            </a:pPr>
            <a:r>
              <a:rPr lang="en-GB" sz="4800" dirty="0">
                <a:latin typeface="Garamond" panose="02020404030301010803" pitchFamily="18" charset="0"/>
              </a:rPr>
              <a:t>1. </a:t>
            </a:r>
            <a:r>
              <a:rPr lang="cs-CZ" sz="4800" dirty="0">
                <a:latin typeface="Garamond" panose="02020404030301010803" pitchFamily="18" charset="0"/>
              </a:rPr>
              <a:t>Identita tělesa </a:t>
            </a:r>
            <a:r>
              <a:rPr lang="en-US" sz="4800" dirty="0">
                <a:latin typeface="Garamond" panose="02020404030301010803" pitchFamily="18" charset="0"/>
              </a:rPr>
              <a:t>[</a:t>
            </a:r>
            <a:r>
              <a:rPr lang="en-US" sz="4800" i="1" dirty="0">
                <a:latin typeface="Garamond" panose="02020404030301010803" pitchFamily="18" charset="0"/>
              </a:rPr>
              <a:t>body</a:t>
            </a:r>
            <a:r>
              <a:rPr lang="en-US" sz="4800" dirty="0">
                <a:latin typeface="Garamond" panose="02020404030301010803" pitchFamily="18" charset="0"/>
              </a:rPr>
              <a:t>]</a:t>
            </a:r>
            <a:br>
              <a:rPr lang="cs-CZ" sz="4800" dirty="0">
                <a:latin typeface="Garamond" panose="02020404030301010803" pitchFamily="18" charset="0"/>
              </a:rPr>
            </a:br>
            <a:br>
              <a:rPr lang="cs-CZ" sz="4800" dirty="0">
                <a:latin typeface="Garamond" panose="02020404030301010803" pitchFamily="18" charset="0"/>
              </a:rPr>
            </a:br>
            <a:endParaRPr lang="en-GB" sz="4800" dirty="0"/>
          </a:p>
        </p:txBody>
      </p:sp>
    </p:spTree>
    <p:extLst>
      <p:ext uri="{BB962C8B-B14F-4D97-AF65-F5344CB8AC3E}">
        <p14:creationId xmlns:p14="http://schemas.microsoft.com/office/powerpoint/2010/main" val="854388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634534"/>
            <a:ext cx="10515600" cy="1325563"/>
          </a:xfrm>
        </p:spPr>
        <p:txBody>
          <a:bodyPr>
            <a:normAutofit fontScale="90000"/>
          </a:bodyPr>
          <a:lstStyle/>
          <a:p>
            <a:pPr algn="l"/>
            <a:br>
              <a:rPr lang="cs-CZ" dirty="0">
                <a:latin typeface="Garamond" panose="02020404030301010803" pitchFamily="18" charset="0"/>
              </a:rPr>
            </a:br>
            <a:br>
              <a:rPr lang="cs-CZ" sz="5300" dirty="0">
                <a:latin typeface="Garamond" panose="02020404030301010803" pitchFamily="18" charset="0"/>
              </a:rPr>
            </a:br>
            <a:r>
              <a:rPr lang="cs-CZ" sz="5300" b="1" dirty="0">
                <a:solidFill>
                  <a:srgbClr val="C00000"/>
                </a:solidFill>
                <a:latin typeface="Garamond" panose="02020404030301010803" pitchFamily="18" charset="0"/>
              </a:rPr>
              <a:t>Identita Lidské bytosti</a:t>
            </a:r>
            <a:br>
              <a:rPr lang="cs-CZ" b="1" dirty="0">
                <a:latin typeface="Garamond" panose="02020404030301010803" pitchFamily="18" charset="0"/>
              </a:rPr>
            </a:br>
            <a:br>
              <a:rPr lang="cs-CZ" b="1" dirty="0">
                <a:latin typeface="Garamond" panose="02020404030301010803" pitchFamily="18" charset="0"/>
              </a:rPr>
            </a:br>
            <a:endParaRPr lang="en-GB" b="1" dirty="0">
              <a:latin typeface="Garamond" panose="02020404030301010803" pitchFamily="18" charset="0"/>
            </a:endParaRPr>
          </a:p>
        </p:txBody>
      </p:sp>
      <p:sp>
        <p:nvSpPr>
          <p:cNvPr id="3" name="Content Placeholder 2"/>
          <p:cNvSpPr>
            <a:spLocks noGrp="1"/>
          </p:cNvSpPr>
          <p:nvPr>
            <p:ph idx="1"/>
          </p:nvPr>
        </p:nvSpPr>
        <p:spPr>
          <a:xfrm>
            <a:off x="1125583" y="1960097"/>
            <a:ext cx="10515600" cy="4094945"/>
          </a:xfrm>
        </p:spPr>
        <p:txBody>
          <a:bodyPr>
            <a:normAutofit/>
          </a:bodyPr>
          <a:lstStyle/>
          <a:p>
            <a:pPr marL="0" indent="0">
              <a:buNone/>
            </a:pPr>
            <a:r>
              <a:rPr lang="en-GB" sz="4800" dirty="0">
                <a:latin typeface="Garamond" panose="02020404030301010803" pitchFamily="18" charset="0"/>
              </a:rPr>
              <a:t>1. </a:t>
            </a:r>
            <a:r>
              <a:rPr lang="cs-CZ" sz="4800" dirty="0">
                <a:latin typeface="Garamond" panose="02020404030301010803" pitchFamily="18" charset="0"/>
              </a:rPr>
              <a:t>Identita tělesa </a:t>
            </a:r>
            <a:r>
              <a:rPr lang="en-US" sz="4800" dirty="0">
                <a:latin typeface="Garamond" panose="02020404030301010803" pitchFamily="18" charset="0"/>
              </a:rPr>
              <a:t>[</a:t>
            </a:r>
            <a:r>
              <a:rPr lang="en-US" sz="4800" i="1" dirty="0">
                <a:latin typeface="Garamond" panose="02020404030301010803" pitchFamily="18" charset="0"/>
              </a:rPr>
              <a:t>body</a:t>
            </a:r>
            <a:r>
              <a:rPr lang="en-US" sz="4800" dirty="0">
                <a:latin typeface="Garamond" panose="02020404030301010803" pitchFamily="18" charset="0"/>
              </a:rPr>
              <a:t>]</a:t>
            </a:r>
            <a:br>
              <a:rPr lang="cs-CZ" sz="4800" dirty="0">
                <a:latin typeface="Garamond" panose="02020404030301010803" pitchFamily="18" charset="0"/>
              </a:rPr>
            </a:br>
            <a:r>
              <a:rPr lang="cs-CZ" sz="4800" dirty="0">
                <a:latin typeface="Garamond" panose="02020404030301010803" pitchFamily="18" charset="0"/>
              </a:rPr>
              <a:t>2. Identita člověka</a:t>
            </a:r>
            <a:r>
              <a:rPr lang="en-US" sz="4800" dirty="0">
                <a:latin typeface="Garamond" panose="02020404030301010803" pitchFamily="18" charset="0"/>
              </a:rPr>
              <a:t> [</a:t>
            </a:r>
            <a:r>
              <a:rPr lang="en-US" sz="4800" i="1" dirty="0">
                <a:latin typeface="Garamond" panose="02020404030301010803" pitchFamily="18" charset="0"/>
              </a:rPr>
              <a:t>man</a:t>
            </a:r>
            <a:r>
              <a:rPr lang="en-US" sz="4800" dirty="0">
                <a:latin typeface="Garamond" panose="02020404030301010803" pitchFamily="18" charset="0"/>
              </a:rPr>
              <a:t>]</a:t>
            </a:r>
            <a:br>
              <a:rPr lang="cs-CZ" sz="4800" dirty="0">
                <a:latin typeface="Garamond" panose="02020404030301010803" pitchFamily="18" charset="0"/>
              </a:rPr>
            </a:br>
            <a:br>
              <a:rPr lang="cs-CZ" sz="4800" dirty="0">
                <a:latin typeface="Garamond" panose="02020404030301010803" pitchFamily="18" charset="0"/>
              </a:rPr>
            </a:br>
            <a:endParaRPr lang="en-GB" sz="4800" dirty="0"/>
          </a:p>
        </p:txBody>
      </p:sp>
    </p:spTree>
    <p:extLst>
      <p:ext uri="{BB962C8B-B14F-4D97-AF65-F5344CB8AC3E}">
        <p14:creationId xmlns:p14="http://schemas.microsoft.com/office/powerpoint/2010/main" val="3586860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634534"/>
            <a:ext cx="10515600" cy="1325563"/>
          </a:xfrm>
        </p:spPr>
        <p:txBody>
          <a:bodyPr>
            <a:normAutofit fontScale="90000"/>
          </a:bodyPr>
          <a:lstStyle/>
          <a:p>
            <a:pPr algn="l"/>
            <a:br>
              <a:rPr lang="cs-CZ" dirty="0">
                <a:latin typeface="Garamond" panose="02020404030301010803" pitchFamily="18" charset="0"/>
              </a:rPr>
            </a:br>
            <a:br>
              <a:rPr lang="cs-CZ" sz="5300" dirty="0">
                <a:latin typeface="Garamond" panose="02020404030301010803" pitchFamily="18" charset="0"/>
              </a:rPr>
            </a:br>
            <a:r>
              <a:rPr lang="cs-CZ" sz="5300" b="1" dirty="0">
                <a:solidFill>
                  <a:srgbClr val="C00000"/>
                </a:solidFill>
                <a:latin typeface="Garamond" panose="02020404030301010803" pitchFamily="18" charset="0"/>
              </a:rPr>
              <a:t>Identita Lidské bytosti</a:t>
            </a:r>
            <a:br>
              <a:rPr lang="cs-CZ" b="1" dirty="0">
                <a:latin typeface="Garamond" panose="02020404030301010803" pitchFamily="18" charset="0"/>
              </a:rPr>
            </a:br>
            <a:br>
              <a:rPr lang="cs-CZ" b="1" dirty="0">
                <a:latin typeface="Garamond" panose="02020404030301010803" pitchFamily="18" charset="0"/>
              </a:rPr>
            </a:br>
            <a:endParaRPr lang="en-GB" b="1" dirty="0">
              <a:latin typeface="Garamond" panose="02020404030301010803" pitchFamily="18" charset="0"/>
            </a:endParaRPr>
          </a:p>
        </p:txBody>
      </p:sp>
      <p:sp>
        <p:nvSpPr>
          <p:cNvPr id="3" name="Content Placeholder 2"/>
          <p:cNvSpPr>
            <a:spLocks noGrp="1"/>
          </p:cNvSpPr>
          <p:nvPr>
            <p:ph idx="1"/>
          </p:nvPr>
        </p:nvSpPr>
        <p:spPr>
          <a:xfrm>
            <a:off x="1125583" y="1960097"/>
            <a:ext cx="10515600" cy="4094945"/>
          </a:xfrm>
        </p:spPr>
        <p:txBody>
          <a:bodyPr>
            <a:normAutofit/>
          </a:bodyPr>
          <a:lstStyle/>
          <a:p>
            <a:pPr marL="0" indent="0">
              <a:buNone/>
            </a:pPr>
            <a:r>
              <a:rPr lang="en-GB" sz="4800" dirty="0">
                <a:latin typeface="Garamond" panose="02020404030301010803" pitchFamily="18" charset="0"/>
              </a:rPr>
              <a:t>1. </a:t>
            </a:r>
            <a:r>
              <a:rPr lang="cs-CZ" sz="4800" dirty="0">
                <a:latin typeface="Garamond" panose="02020404030301010803" pitchFamily="18" charset="0"/>
              </a:rPr>
              <a:t>Identita tělesa </a:t>
            </a:r>
            <a:r>
              <a:rPr lang="en-US" sz="4800" dirty="0">
                <a:latin typeface="Garamond" panose="02020404030301010803" pitchFamily="18" charset="0"/>
              </a:rPr>
              <a:t>[</a:t>
            </a:r>
            <a:r>
              <a:rPr lang="en-US" sz="4800" i="1" dirty="0">
                <a:latin typeface="Garamond" panose="02020404030301010803" pitchFamily="18" charset="0"/>
              </a:rPr>
              <a:t>body</a:t>
            </a:r>
            <a:r>
              <a:rPr lang="en-US" sz="4800" dirty="0">
                <a:latin typeface="Garamond" panose="02020404030301010803" pitchFamily="18" charset="0"/>
              </a:rPr>
              <a:t>]</a:t>
            </a:r>
            <a:br>
              <a:rPr lang="cs-CZ" sz="4800" dirty="0">
                <a:latin typeface="Garamond" panose="02020404030301010803" pitchFamily="18" charset="0"/>
              </a:rPr>
            </a:br>
            <a:r>
              <a:rPr lang="cs-CZ" sz="4800" dirty="0">
                <a:latin typeface="Garamond" panose="02020404030301010803" pitchFamily="18" charset="0"/>
              </a:rPr>
              <a:t>2. Identita člověka</a:t>
            </a:r>
            <a:r>
              <a:rPr lang="en-US" sz="4800" dirty="0">
                <a:latin typeface="Garamond" panose="02020404030301010803" pitchFamily="18" charset="0"/>
              </a:rPr>
              <a:t> [</a:t>
            </a:r>
            <a:r>
              <a:rPr lang="en-US" sz="4800" i="1" dirty="0">
                <a:latin typeface="Garamond" panose="02020404030301010803" pitchFamily="18" charset="0"/>
              </a:rPr>
              <a:t>man</a:t>
            </a:r>
            <a:r>
              <a:rPr lang="en-US" sz="4800" dirty="0">
                <a:latin typeface="Garamond" panose="02020404030301010803" pitchFamily="18" charset="0"/>
              </a:rPr>
              <a:t>]</a:t>
            </a:r>
            <a:br>
              <a:rPr lang="cs-CZ" sz="4800" dirty="0">
                <a:latin typeface="Garamond" panose="02020404030301010803" pitchFamily="18" charset="0"/>
              </a:rPr>
            </a:br>
            <a:r>
              <a:rPr lang="cs-CZ" sz="4800" dirty="0">
                <a:latin typeface="Garamond" panose="02020404030301010803" pitchFamily="18" charset="0"/>
              </a:rPr>
              <a:t>3. Identita osoby</a:t>
            </a:r>
            <a:r>
              <a:rPr lang="en-US" sz="4800" dirty="0">
                <a:latin typeface="Garamond" panose="02020404030301010803" pitchFamily="18" charset="0"/>
              </a:rPr>
              <a:t> [</a:t>
            </a:r>
            <a:r>
              <a:rPr lang="en-US" sz="4800" i="1" dirty="0">
                <a:latin typeface="Garamond" panose="02020404030301010803" pitchFamily="18" charset="0"/>
              </a:rPr>
              <a:t>person</a:t>
            </a:r>
            <a:r>
              <a:rPr lang="en-US" sz="4800" dirty="0">
                <a:latin typeface="Garamond" panose="02020404030301010803" pitchFamily="18" charset="0"/>
              </a:rPr>
              <a:t>]</a:t>
            </a:r>
            <a:br>
              <a:rPr lang="cs-CZ" sz="4800" dirty="0">
                <a:latin typeface="Garamond" panose="02020404030301010803" pitchFamily="18" charset="0"/>
              </a:rPr>
            </a:br>
            <a:endParaRPr lang="en-GB" sz="4800" dirty="0"/>
          </a:p>
        </p:txBody>
      </p:sp>
    </p:spTree>
    <p:extLst>
      <p:ext uri="{BB962C8B-B14F-4D97-AF65-F5344CB8AC3E}">
        <p14:creationId xmlns:p14="http://schemas.microsoft.com/office/powerpoint/2010/main" val="3891453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17986" y="2288081"/>
            <a:ext cx="10515600" cy="4351338"/>
          </a:xfrm>
        </p:spPr>
        <p:txBody>
          <a:bodyPr/>
          <a:lstStyle/>
          <a:p>
            <a:pPr marL="0" indent="0">
              <a:buNone/>
            </a:pPr>
            <a:r>
              <a:rPr lang="cs-CZ" sz="4000" dirty="0">
                <a:latin typeface="Garamond" panose="02020404030301010803" pitchFamily="18" charset="0"/>
              </a:rPr>
              <a:t>Těleso </a:t>
            </a:r>
            <a:r>
              <a:rPr lang="en-US" sz="4000" dirty="0">
                <a:latin typeface="Garamond" panose="02020404030301010803" pitchFamily="18" charset="0"/>
              </a:rPr>
              <a:t>[</a:t>
            </a:r>
            <a:r>
              <a:rPr lang="en-US" sz="4000" i="1" dirty="0">
                <a:latin typeface="Garamond" panose="02020404030301010803" pitchFamily="18" charset="0"/>
              </a:rPr>
              <a:t>body</a:t>
            </a:r>
            <a:r>
              <a:rPr lang="en-US" sz="4000" dirty="0">
                <a:latin typeface="Garamond" panose="02020404030301010803" pitchFamily="18" charset="0"/>
              </a:rPr>
              <a:t>]</a:t>
            </a:r>
            <a:r>
              <a:rPr lang="cs-CZ" sz="4000" dirty="0">
                <a:latin typeface="Garamond" panose="02020404030301010803" pitchFamily="18" charset="0"/>
              </a:rPr>
              <a:t>= </a:t>
            </a:r>
            <a:br>
              <a:rPr lang="cs-CZ" sz="4000" dirty="0">
                <a:latin typeface="Garamond" panose="02020404030301010803" pitchFamily="18" charset="0"/>
              </a:rPr>
            </a:br>
            <a:r>
              <a:rPr lang="cs-CZ" sz="4000" dirty="0">
                <a:latin typeface="Garamond" panose="02020404030301010803" pitchFamily="18" charset="0"/>
              </a:rPr>
              <a:t>seskupení hmotných částic</a:t>
            </a:r>
            <a:endParaRPr lang="en-GB" sz="4000" dirty="0">
              <a:latin typeface="Garamond" panose="02020404030301010803" pitchFamily="18" charset="0"/>
            </a:endParaRPr>
          </a:p>
          <a:p>
            <a:pPr marL="0" indent="0">
              <a:buNone/>
            </a:pPr>
            <a:endParaRPr lang="en-GB" sz="4000" dirty="0">
              <a:latin typeface="Garamond" panose="02020404030301010803" pitchFamily="18" charset="0"/>
            </a:endParaRPr>
          </a:p>
          <a:p>
            <a:endParaRPr lang="en-GB" dirty="0"/>
          </a:p>
        </p:txBody>
      </p:sp>
    </p:spTree>
    <p:extLst>
      <p:ext uri="{BB962C8B-B14F-4D97-AF65-F5344CB8AC3E}">
        <p14:creationId xmlns:p14="http://schemas.microsoft.com/office/powerpoint/2010/main" val="2381965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03788" y="1252537"/>
            <a:ext cx="10515600" cy="4352925"/>
          </a:xfrm>
        </p:spPr>
        <p:txBody>
          <a:bodyPr/>
          <a:lstStyle/>
          <a:p>
            <a:pPr marL="0" indent="0">
              <a:buNone/>
            </a:pPr>
            <a:r>
              <a:rPr lang="cs-CZ" sz="4000" dirty="0">
                <a:latin typeface="Garamond" panose="02020404030301010803" pitchFamily="18" charset="0"/>
              </a:rPr>
              <a:t>Těleso </a:t>
            </a:r>
            <a:r>
              <a:rPr lang="en-US" sz="4000" dirty="0">
                <a:latin typeface="Garamond" panose="02020404030301010803" pitchFamily="18" charset="0"/>
              </a:rPr>
              <a:t>[</a:t>
            </a:r>
            <a:r>
              <a:rPr lang="en-US" sz="4000" i="1" dirty="0">
                <a:latin typeface="Garamond" panose="02020404030301010803" pitchFamily="18" charset="0"/>
              </a:rPr>
              <a:t>body</a:t>
            </a:r>
            <a:r>
              <a:rPr lang="en-US" sz="4000" dirty="0">
                <a:latin typeface="Garamond" panose="02020404030301010803" pitchFamily="18" charset="0"/>
              </a:rPr>
              <a:t>]</a:t>
            </a:r>
            <a:r>
              <a:rPr lang="cs-CZ" sz="4000" dirty="0">
                <a:latin typeface="Garamond" panose="02020404030301010803" pitchFamily="18" charset="0"/>
              </a:rPr>
              <a:t>=seskupení hmotných částic</a:t>
            </a:r>
            <a:endParaRPr lang="en-GB" sz="4000" dirty="0">
              <a:latin typeface="Garamond" panose="02020404030301010803" pitchFamily="18" charset="0"/>
            </a:endParaRPr>
          </a:p>
          <a:p>
            <a:pPr marL="0" indent="0">
              <a:buNone/>
            </a:pPr>
            <a:r>
              <a:rPr lang="cs-CZ" sz="4000" dirty="0">
                <a:latin typeface="Garamond" panose="02020404030301010803" pitchFamily="18" charset="0"/>
              </a:rPr>
              <a:t>„</a:t>
            </a:r>
            <a:r>
              <a:rPr lang="en-GB" sz="4000" dirty="0" err="1">
                <a:latin typeface="Garamond" panose="02020404030301010803" pitchFamily="18" charset="0"/>
              </a:rPr>
              <a:t>Pakli</a:t>
            </a:r>
            <a:r>
              <a:rPr lang="cs-CZ" sz="4000" dirty="0">
                <a:latin typeface="Garamond" panose="02020404030301010803" pitchFamily="18" charset="0"/>
              </a:rPr>
              <a:t>že se jeden z oněch atomů odejme nebo jeden nový přidá, už tu nejde o totéž seskupení nebo o totéž těleso.“</a:t>
            </a:r>
          </a:p>
          <a:p>
            <a:pPr marL="0" indent="0">
              <a:buNone/>
            </a:pPr>
            <a:r>
              <a:rPr lang="cs-CZ" sz="4000" i="1" dirty="0">
                <a:latin typeface="Garamond" panose="02020404030301010803" pitchFamily="18" charset="0"/>
              </a:rPr>
              <a:t>Esej</a:t>
            </a:r>
            <a:r>
              <a:rPr lang="cs-CZ" sz="4000" dirty="0">
                <a:latin typeface="Garamond" panose="02020404030301010803" pitchFamily="18" charset="0"/>
              </a:rPr>
              <a:t>. II.xxvii.3</a:t>
            </a:r>
            <a:endParaRPr lang="en-GB" sz="4000" dirty="0">
              <a:latin typeface="Garamond" panose="02020404030301010803" pitchFamily="18" charset="0"/>
            </a:endParaRPr>
          </a:p>
          <a:p>
            <a:pPr marL="0" indent="0">
              <a:buNone/>
            </a:pPr>
            <a:endParaRPr lang="en-GB" sz="4000" dirty="0">
              <a:latin typeface="Garamond" panose="02020404030301010803" pitchFamily="18" charset="0"/>
            </a:endParaRPr>
          </a:p>
          <a:p>
            <a:endParaRPr lang="en-GB" dirty="0"/>
          </a:p>
        </p:txBody>
      </p:sp>
    </p:spTree>
    <p:extLst>
      <p:ext uri="{BB962C8B-B14F-4D97-AF65-F5344CB8AC3E}">
        <p14:creationId xmlns:p14="http://schemas.microsoft.com/office/powerpoint/2010/main" val="190883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d/de/Locke_treatises_of_government_page.jpg"/>
          <p:cNvPicPr>
            <a:picLocks noChangeAspect="1" noChangeArrowheads="1"/>
          </p:cNvPicPr>
          <p:nvPr/>
        </p:nvPicPr>
        <p:blipFill rotWithShape="1">
          <a:blip r:embed="rId2">
            <a:extLst>
              <a:ext uri="{28A0092B-C50C-407E-A947-70E740481C1C}">
                <a14:useLocalDpi xmlns:a14="http://schemas.microsoft.com/office/drawing/2010/main" val="0"/>
              </a:ext>
            </a:extLst>
          </a:blip>
          <a:srcRect t="1926" r="13924" b="1778"/>
          <a:stretch/>
        </p:blipFill>
        <p:spPr bwMode="auto">
          <a:xfrm>
            <a:off x="3810001" y="132080"/>
            <a:ext cx="4145279" cy="660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12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1136870" y="2531118"/>
            <a:ext cx="10692384" cy="1470025"/>
          </a:xfrm>
        </p:spPr>
        <p:txBody>
          <a:bodyPr>
            <a:normAutofit fontScale="90000"/>
          </a:bodyPr>
          <a:lstStyle/>
          <a:p>
            <a:r>
              <a:rPr lang="cs-CZ" dirty="0">
                <a:latin typeface="Garamond" panose="02020404030301010803" pitchFamily="18" charset="0"/>
              </a:rPr>
              <a:t>Člověk</a:t>
            </a:r>
            <a:r>
              <a:rPr lang="en-US" dirty="0">
                <a:latin typeface="Garamond" panose="02020404030301010803" pitchFamily="18" charset="0"/>
              </a:rPr>
              <a:t> [</a:t>
            </a:r>
            <a:r>
              <a:rPr lang="en-US" i="1" dirty="0">
                <a:latin typeface="Garamond" panose="02020404030301010803" pitchFamily="18" charset="0"/>
              </a:rPr>
              <a:t>man</a:t>
            </a:r>
            <a:r>
              <a:rPr lang="en-US" dirty="0">
                <a:latin typeface="Garamond" panose="02020404030301010803" pitchFamily="18" charset="0"/>
              </a:rPr>
              <a:t>]</a:t>
            </a:r>
            <a:r>
              <a:rPr lang="cs-CZ" dirty="0">
                <a:latin typeface="Garamond" panose="02020404030301010803" pitchFamily="18" charset="0"/>
              </a:rPr>
              <a:t> =</a:t>
            </a:r>
            <a:br>
              <a:rPr lang="cs-CZ" dirty="0">
                <a:latin typeface="Garamond" panose="02020404030301010803" pitchFamily="18" charset="0"/>
              </a:rPr>
            </a:br>
            <a:r>
              <a:rPr lang="en-GB" dirty="0">
                <a:latin typeface="Garamond" panose="02020404030301010803" pitchFamily="18" charset="0"/>
              </a:rPr>
              <a:t>‘</a:t>
            </a:r>
            <a:r>
              <a:rPr lang="cs-CZ" dirty="0">
                <a:latin typeface="Garamond" panose="02020404030301010803" pitchFamily="18" charset="0"/>
              </a:rPr>
              <a:t>účast na témže pokračujícím životě, na základě nepřetržitě uplývajících hmotných částic, ve sledu životně sjednoceném s týmž organizovaným tělem.</a:t>
            </a:r>
            <a:r>
              <a:rPr lang="en-GB" dirty="0">
                <a:latin typeface="Garamond" panose="02020404030301010803" pitchFamily="18" charset="0"/>
              </a:rPr>
              <a:t>’</a:t>
            </a:r>
            <a:r>
              <a:rPr lang="cs-CZ" dirty="0">
                <a:latin typeface="Garamond" panose="02020404030301010803" pitchFamily="18" charset="0"/>
              </a:rPr>
              <a:t> </a:t>
            </a:r>
            <a:r>
              <a:rPr lang="cs-CZ" i="1" dirty="0">
                <a:latin typeface="Garamond" panose="02020404030301010803" pitchFamily="18" charset="0"/>
              </a:rPr>
              <a:t>Esej</a:t>
            </a:r>
            <a:r>
              <a:rPr lang="cs-CZ" dirty="0">
                <a:latin typeface="Garamond" panose="02020404030301010803" pitchFamily="18" charset="0"/>
              </a:rPr>
              <a:t> II.xxvii.6</a:t>
            </a:r>
            <a:endParaRPr lang="en-GB" dirty="0">
              <a:latin typeface="Garamond" panose="02020404030301010803" pitchFamily="18" charset="0"/>
            </a:endParaRPr>
          </a:p>
        </p:txBody>
      </p:sp>
      <p:sp>
        <p:nvSpPr>
          <p:cNvPr id="3" name="Podnadpis 2"/>
          <p:cNvSpPr>
            <a:spLocks noGrp="1"/>
          </p:cNvSpPr>
          <p:nvPr>
            <p:ph type="subTitle" idx="4294967295"/>
          </p:nvPr>
        </p:nvSpPr>
        <p:spPr>
          <a:xfrm>
            <a:off x="938784" y="3886200"/>
            <a:ext cx="6986016" cy="1752600"/>
          </a:xfrm>
        </p:spPr>
        <p:txBody>
          <a:bodyPr/>
          <a:lstStyle/>
          <a:p>
            <a:pPr marL="0" indent="0">
              <a:buNone/>
            </a:pPr>
            <a:endParaRPr lang="cs-CZ" dirty="0">
              <a:latin typeface="Palatino Linotype" pitchFamily="18" charset="0"/>
            </a:endParaRPr>
          </a:p>
          <a:p>
            <a:endParaRPr lang="cs-CZ" dirty="0">
              <a:latin typeface="Palatino Linotype" pitchFamily="18" charset="0"/>
            </a:endParaRPr>
          </a:p>
          <a:p>
            <a:endParaRPr lang="en-GB" dirty="0"/>
          </a:p>
        </p:txBody>
      </p:sp>
    </p:spTree>
    <p:extLst>
      <p:ext uri="{BB962C8B-B14F-4D97-AF65-F5344CB8AC3E}">
        <p14:creationId xmlns:p14="http://schemas.microsoft.com/office/powerpoint/2010/main" val="1450536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969831" y="1790184"/>
            <a:ext cx="10948416" cy="1470025"/>
          </a:xfrm>
        </p:spPr>
        <p:txBody>
          <a:bodyPr>
            <a:normAutofit fontScale="90000"/>
          </a:bodyPr>
          <a:lstStyle/>
          <a:p>
            <a:pPr algn="l"/>
            <a:br>
              <a:rPr lang="cs-CZ" dirty="0"/>
            </a:br>
            <a:r>
              <a:rPr lang="cs-CZ" dirty="0">
                <a:latin typeface="Palatino Linotype" pitchFamily="18" charset="0"/>
              </a:rPr>
              <a:t> </a:t>
            </a:r>
            <a:br>
              <a:rPr lang="cs-CZ" dirty="0">
                <a:latin typeface="Palatino Linotype" pitchFamily="18" charset="0"/>
              </a:rPr>
            </a:br>
            <a:r>
              <a:rPr lang="cs-CZ" dirty="0">
                <a:latin typeface="Garamond" panose="02020404030301010803" pitchFamily="18" charset="0"/>
              </a:rPr>
              <a:t>Osoba </a:t>
            </a:r>
            <a:r>
              <a:rPr lang="en-US" dirty="0">
                <a:latin typeface="Garamond" panose="02020404030301010803" pitchFamily="18" charset="0"/>
              </a:rPr>
              <a:t>[</a:t>
            </a:r>
            <a:r>
              <a:rPr lang="en-US" i="1" dirty="0">
                <a:latin typeface="Garamond" panose="02020404030301010803" pitchFamily="18" charset="0"/>
              </a:rPr>
              <a:t>person</a:t>
            </a:r>
            <a:r>
              <a:rPr lang="en-US" dirty="0">
                <a:latin typeface="Garamond" panose="02020404030301010803" pitchFamily="18" charset="0"/>
              </a:rPr>
              <a:t>]</a:t>
            </a:r>
            <a:r>
              <a:rPr lang="cs-CZ" dirty="0">
                <a:latin typeface="Garamond" panose="02020404030301010803" pitchFamily="18" charset="0"/>
              </a:rPr>
              <a:t>=</a:t>
            </a:r>
            <a:br>
              <a:rPr lang="cs-CZ" dirty="0">
                <a:latin typeface="Garamond" panose="02020404030301010803" pitchFamily="18" charset="0"/>
              </a:rPr>
            </a:br>
            <a:r>
              <a:rPr lang="en-GB" dirty="0">
                <a:latin typeface="Garamond" panose="02020404030301010803" pitchFamily="18" charset="0"/>
              </a:rPr>
              <a:t>‘</a:t>
            </a:r>
            <a:r>
              <a:rPr lang="cs-CZ" dirty="0">
                <a:latin typeface="Garamond" panose="02020404030301010803" pitchFamily="18" charset="0"/>
              </a:rPr>
              <a:t>myslící inteligentní bytost disponující myšlením a reflexí, schopná o sobě uvažovat jako o sobě samé, jako o jedné a téže myslící věci v různých dobách a na různých místech; a to činí pouze dík tomu vědomí.</a:t>
            </a:r>
            <a:r>
              <a:rPr lang="en-GB" dirty="0">
                <a:latin typeface="Garamond" panose="02020404030301010803" pitchFamily="18" charset="0"/>
              </a:rPr>
              <a:t>’</a:t>
            </a:r>
            <a:br>
              <a:rPr lang="cs-CZ" dirty="0">
                <a:latin typeface="Garamond" panose="02020404030301010803" pitchFamily="18" charset="0"/>
              </a:rPr>
            </a:br>
            <a:r>
              <a:rPr lang="cs-CZ" i="1" dirty="0">
                <a:latin typeface="Garamond" panose="02020404030301010803" pitchFamily="18" charset="0"/>
              </a:rPr>
              <a:t>Esej</a:t>
            </a:r>
            <a:r>
              <a:rPr lang="cs-CZ" dirty="0">
                <a:latin typeface="Garamond" panose="02020404030301010803" pitchFamily="18" charset="0"/>
              </a:rPr>
              <a:t> II.xxvii.9</a:t>
            </a:r>
            <a:endParaRPr lang="en-GB" dirty="0">
              <a:latin typeface="Garamond" panose="02020404030301010803" pitchFamily="18" charset="0"/>
            </a:endParaRPr>
          </a:p>
        </p:txBody>
      </p:sp>
    </p:spTree>
    <p:extLst>
      <p:ext uri="{BB962C8B-B14F-4D97-AF65-F5344CB8AC3E}">
        <p14:creationId xmlns:p14="http://schemas.microsoft.com/office/powerpoint/2010/main" val="432835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6730" y="2053613"/>
            <a:ext cx="10698690" cy="2308324"/>
          </a:xfrm>
          <a:prstGeom prst="rect">
            <a:avLst/>
          </a:prstGeom>
        </p:spPr>
        <p:txBody>
          <a:bodyPr wrap="square">
            <a:spAutoFit/>
          </a:bodyPr>
          <a:lstStyle/>
          <a:p>
            <a:r>
              <a:rPr lang="en-GB" sz="3600" dirty="0">
                <a:latin typeface="Garamond" panose="02020404030301010803" pitchFamily="18" charset="0"/>
              </a:rPr>
              <a:t>‘</a:t>
            </a:r>
            <a:r>
              <a:rPr lang="cs-CZ" sz="3600" dirty="0">
                <a:latin typeface="Garamond" panose="02020404030301010803" pitchFamily="18" charset="0"/>
              </a:rPr>
              <a:t>Jen tak daleko, kam až může být toto vědomí rozprostřeno zpět k nějaké minulé činnosti či myšlence, tak daleko sahá identita oné osoby.</a:t>
            </a:r>
            <a:r>
              <a:rPr lang="en-GB" sz="3600" dirty="0">
                <a:latin typeface="Garamond" panose="02020404030301010803" pitchFamily="18" charset="0"/>
              </a:rPr>
              <a:t>’</a:t>
            </a:r>
            <a:br>
              <a:rPr lang="cs-CZ" sz="3600" dirty="0">
                <a:latin typeface="Garamond" panose="02020404030301010803" pitchFamily="18" charset="0"/>
              </a:rPr>
            </a:br>
            <a:r>
              <a:rPr lang="cs-CZ" sz="3600" i="1" dirty="0">
                <a:latin typeface="Garamond" panose="02020404030301010803" pitchFamily="18" charset="0"/>
              </a:rPr>
              <a:t>Esej</a:t>
            </a:r>
            <a:r>
              <a:rPr lang="cs-CZ" sz="3600" dirty="0">
                <a:latin typeface="Garamond" panose="02020404030301010803" pitchFamily="18" charset="0"/>
              </a:rPr>
              <a:t> II.xxvii.9</a:t>
            </a:r>
            <a:endParaRPr lang="en-GB" sz="3600" dirty="0">
              <a:latin typeface="Garamond" panose="02020404030301010803" pitchFamily="18" charset="0"/>
            </a:endParaRPr>
          </a:p>
        </p:txBody>
      </p:sp>
    </p:spTree>
    <p:extLst>
      <p:ext uri="{BB962C8B-B14F-4D97-AF65-F5344CB8AC3E}">
        <p14:creationId xmlns:p14="http://schemas.microsoft.com/office/powerpoint/2010/main" val="2380577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859" y="673480"/>
            <a:ext cx="10515600" cy="1325563"/>
          </a:xfrm>
        </p:spPr>
        <p:txBody>
          <a:bodyPr>
            <a:normAutofit/>
          </a:bodyPr>
          <a:lstStyle/>
          <a:p>
            <a:r>
              <a:rPr lang="cs-CZ" sz="3600" b="1" dirty="0">
                <a:solidFill>
                  <a:srgbClr val="C00000"/>
                </a:solidFill>
                <a:latin typeface="Garamond" panose="02020404030301010803" pitchFamily="18" charset="0"/>
              </a:rPr>
              <a:t>Osoba není substance</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72752" y="1690688"/>
            <a:ext cx="10515600" cy="4351338"/>
          </a:xfrm>
        </p:spPr>
        <p:txBody>
          <a:bodyPr/>
          <a:lstStyle/>
          <a:p>
            <a:pPr marL="0" indent="0">
              <a:buNone/>
            </a:pPr>
            <a:r>
              <a:rPr lang="cs-CZ" dirty="0">
                <a:latin typeface="Garamond" panose="02020404030301010803" pitchFamily="18" charset="0"/>
              </a:rPr>
              <a:t>„Jen vědomí může sjednocovat vzdálené projevy života do téže osoby; identita substance na to nestačí. Neboť ať už je tu jakákoli substance, jakkoli utvářená, bez vědomí není osoby. Jinak může být osobou i mrtvola, stejně jako by mohl být libovolný druh substance bez vědomí.“</a:t>
            </a:r>
          </a:p>
          <a:p>
            <a:pPr marL="0" indent="0">
              <a:buNone/>
            </a:pPr>
            <a:r>
              <a:rPr lang="cs-CZ" i="1" dirty="0">
                <a:latin typeface="Garamond" panose="02020404030301010803" pitchFamily="18" charset="0"/>
              </a:rPr>
              <a:t>Esej</a:t>
            </a:r>
            <a:r>
              <a:rPr lang="cs-CZ" dirty="0">
                <a:latin typeface="Garamond" panose="02020404030301010803" pitchFamily="18" charset="0"/>
              </a:rPr>
              <a:t> II.xxvii.23</a:t>
            </a:r>
            <a:endParaRPr lang="en-GB" dirty="0">
              <a:latin typeface="Garamond" panose="02020404030301010803" pitchFamily="18" charset="0"/>
            </a:endParaRPr>
          </a:p>
        </p:txBody>
      </p:sp>
    </p:spTree>
    <p:extLst>
      <p:ext uri="{BB962C8B-B14F-4D97-AF65-F5344CB8AC3E}">
        <p14:creationId xmlns:p14="http://schemas.microsoft.com/office/powerpoint/2010/main" val="1465694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528" y="965907"/>
            <a:ext cx="6623270" cy="5016758"/>
          </a:xfrm>
          <a:prstGeom prst="rect">
            <a:avLst/>
          </a:prstGeom>
        </p:spPr>
        <p:txBody>
          <a:bodyPr wrap="square">
            <a:spAutoFit/>
          </a:bodyPr>
          <a:lstStyle/>
          <a:p>
            <a:r>
              <a:rPr lang="cs-CZ" sz="3200" dirty="0">
                <a:latin typeface="Garamond" panose="02020404030301010803" pitchFamily="18" charset="0"/>
              </a:rPr>
              <a:t>„Kdyby duše nějakého knížete, nesoucí v sobě vědomí jeho předchozího života, vstoupila do těla příštipkáře a oduševnila toto tělo hned, jak by ho opustila jeho vlastní duše, každý hned náhledne, že by byl příštipkář toutež </a:t>
            </a:r>
            <a:r>
              <a:rPr lang="cs-CZ" sz="3200" i="1" dirty="0">
                <a:latin typeface="Garamond" panose="02020404030301010803" pitchFamily="18" charset="0"/>
              </a:rPr>
              <a:t>osobou</a:t>
            </a:r>
            <a:r>
              <a:rPr lang="cs-CZ" sz="3200" dirty="0">
                <a:latin typeface="Garamond" panose="02020404030301010803" pitchFamily="18" charset="0"/>
              </a:rPr>
              <a:t> s knížetem, která je zodpovědná jen za knížecí činy. Avšak kdo by přitom řekl, že je to jeden a tentýž </a:t>
            </a:r>
            <a:r>
              <a:rPr lang="cs-CZ" sz="3200" i="1" dirty="0">
                <a:latin typeface="Garamond" panose="02020404030301010803" pitchFamily="18" charset="0"/>
              </a:rPr>
              <a:t>člověk</a:t>
            </a:r>
            <a:r>
              <a:rPr lang="cs-CZ" sz="3200" dirty="0">
                <a:latin typeface="Garamond" panose="02020404030301010803" pitchFamily="18" charset="0"/>
              </a:rPr>
              <a:t>?“</a:t>
            </a:r>
            <a:br>
              <a:rPr lang="cs-CZ" sz="3200" dirty="0">
                <a:latin typeface="Garamond" panose="02020404030301010803" pitchFamily="18" charset="0"/>
              </a:rPr>
            </a:br>
            <a:r>
              <a:rPr lang="cs-CZ" sz="3200" dirty="0">
                <a:latin typeface="Garamond" panose="02020404030301010803" pitchFamily="18" charset="0"/>
              </a:rPr>
              <a:t>Locke, </a:t>
            </a:r>
            <a:r>
              <a:rPr lang="cs-CZ" sz="3200" i="1" dirty="0">
                <a:latin typeface="Garamond" panose="02020404030301010803" pitchFamily="18" charset="0"/>
              </a:rPr>
              <a:t>Esej</a:t>
            </a:r>
            <a:r>
              <a:rPr lang="cs-CZ" sz="3200" dirty="0">
                <a:latin typeface="Garamond" panose="02020404030301010803" pitchFamily="18" charset="0"/>
              </a:rPr>
              <a:t> II.xxvii.15</a:t>
            </a:r>
            <a:endParaRPr lang="en-GB" sz="3200" dirty="0">
              <a:latin typeface="Garamond" panose="02020404030301010803" pitchFamily="18" charset="0"/>
            </a:endParaRPr>
          </a:p>
        </p:txBody>
      </p:sp>
      <p:pic>
        <p:nvPicPr>
          <p:cNvPr id="4" name="Picture 3" descr="http://i.ebayimg.com/images/g/szcAAOxy-o5R0EpA/s-l1600.jpg">
            <a:extLst>
              <a:ext uri="{FF2B5EF4-FFF2-40B4-BE49-F238E27FC236}">
                <a16:creationId xmlns:a16="http://schemas.microsoft.com/office/drawing/2014/main" id="{7735BE22-1FF1-49F6-B329-6D648109F9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0810" y="1127725"/>
            <a:ext cx="4476662" cy="384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90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184143" y="2729132"/>
            <a:ext cx="6987219" cy="1241206"/>
          </a:xfrm>
        </p:spPr>
        <p:txBody>
          <a:bodyPr>
            <a:noAutofit/>
          </a:bodyPr>
          <a:lstStyle/>
          <a:p>
            <a:r>
              <a:rPr lang="cs-CZ" sz="3600" dirty="0">
                <a:latin typeface="Garamond" panose="02020404030301010803" pitchFamily="18" charset="0"/>
              </a:rPr>
              <a:t>„Dejme tomu, že nějaký jedinec by se měl náhle stát čínským císařem, ale pod podmínkou, že vše, čím byl předtím, zapomene tak úplně, jako by se znovu narodil.</a:t>
            </a:r>
            <a:r>
              <a:rPr lang="en-GB" sz="3600" dirty="0">
                <a:latin typeface="Garamond" panose="02020404030301010803" pitchFamily="18" charset="0"/>
              </a:rPr>
              <a:t> </a:t>
            </a:r>
            <a:r>
              <a:rPr lang="en-GB" sz="3600" dirty="0" err="1">
                <a:latin typeface="Garamond" panose="02020404030301010803" pitchFamily="18" charset="0"/>
              </a:rPr>
              <a:t>Nen</a:t>
            </a:r>
            <a:r>
              <a:rPr lang="cs-CZ" sz="3600" dirty="0">
                <a:latin typeface="Garamond" panose="02020404030301010803" pitchFamily="18" charset="0"/>
              </a:rPr>
              <a:t>í to prakticky a s ohledem na všechny vědomé účinky totožné s tím, jako kdyby měl být zničen a na jeho místě by měl být ve stejném okamžiku stvořen čínský císař?“</a:t>
            </a:r>
            <a:br>
              <a:rPr lang="cs-CZ" sz="3600" dirty="0">
                <a:latin typeface="Garamond" panose="02020404030301010803" pitchFamily="18" charset="0"/>
              </a:rPr>
            </a:br>
            <a:br>
              <a:rPr lang="cs-CZ" sz="3600" dirty="0">
                <a:latin typeface="Garamond" panose="02020404030301010803" pitchFamily="18" charset="0"/>
              </a:rPr>
            </a:br>
            <a:r>
              <a:rPr lang="cs-CZ" sz="3600" dirty="0">
                <a:latin typeface="Garamond" panose="02020404030301010803" pitchFamily="18" charset="0"/>
              </a:rPr>
              <a:t>Leibniz, </a:t>
            </a:r>
            <a:r>
              <a:rPr lang="cs-CZ" sz="3600" i="1" dirty="0">
                <a:latin typeface="Garamond" panose="02020404030301010803" pitchFamily="18" charset="0"/>
              </a:rPr>
              <a:t>Metafyzické pojednání</a:t>
            </a:r>
            <a:r>
              <a:rPr lang="cs-CZ" sz="3600" dirty="0">
                <a:latin typeface="Garamond" panose="02020404030301010803" pitchFamily="18" charset="0"/>
              </a:rPr>
              <a:t>, §34</a:t>
            </a:r>
            <a:endParaRPr lang="en-GB" sz="3600" dirty="0">
              <a:latin typeface="Garamond" panose="02020404030301010803" pitchFamily="18" charset="0"/>
            </a:endParaRPr>
          </a:p>
        </p:txBody>
      </p:sp>
      <p:pic>
        <p:nvPicPr>
          <p:cNvPr id="4" name="Picture 2" descr="ymy3006_KangxiFormal">
            <a:extLst>
              <a:ext uri="{FF2B5EF4-FFF2-40B4-BE49-F238E27FC236}">
                <a16:creationId xmlns:a16="http://schemas.microsoft.com/office/drawing/2014/main" id="{5A55CE6D-9863-4F70-A208-1598202EEA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 t="21800" b="-400"/>
          <a:stretch/>
        </p:blipFill>
        <p:spPr bwMode="auto">
          <a:xfrm>
            <a:off x="7171362" y="513707"/>
            <a:ext cx="4795399" cy="534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23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92" y="773634"/>
            <a:ext cx="10650415" cy="1325563"/>
          </a:xfrm>
        </p:spPr>
        <p:txBody>
          <a:bodyPr>
            <a:normAutofit/>
          </a:bodyPr>
          <a:lstStyle/>
          <a:p>
            <a:r>
              <a:rPr lang="cs-CZ" sz="3600" b="1" dirty="0">
                <a:solidFill>
                  <a:srgbClr val="C00000"/>
                </a:solidFill>
                <a:latin typeface="Garamond" panose="02020404030301010803" pitchFamily="18" charset="0"/>
              </a:rPr>
              <a:t>Dnešní témata</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cs-CZ" sz="3600" dirty="0">
                <a:latin typeface="Garamond" panose="02020404030301010803" pitchFamily="18" charset="0"/>
              </a:rPr>
              <a:t> 1. Empirismus</a:t>
            </a:r>
          </a:p>
          <a:p>
            <a:pPr marL="0" indent="0">
              <a:buNone/>
            </a:pPr>
            <a:r>
              <a:rPr lang="cs-CZ" sz="3600" dirty="0">
                <a:latin typeface="Garamond" panose="02020404030301010803" pitchFamily="18" charset="0"/>
              </a:rPr>
              <a:t> 2. Nepoznatelnost duševní substance</a:t>
            </a:r>
          </a:p>
          <a:p>
            <a:pPr marL="0" indent="0">
              <a:buNone/>
            </a:pPr>
            <a:r>
              <a:rPr lang="cs-CZ" sz="3600" dirty="0">
                <a:latin typeface="Garamond" panose="02020404030301010803" pitchFamily="18" charset="0"/>
              </a:rPr>
              <a:t> 3. Kognitivní omezenost</a:t>
            </a:r>
          </a:p>
          <a:p>
            <a:pPr marL="0" indent="0">
              <a:buNone/>
            </a:pPr>
            <a:r>
              <a:rPr lang="cs-CZ" sz="3600" dirty="0">
                <a:latin typeface="Garamond" panose="02020404030301010803" pitchFamily="18" charset="0"/>
              </a:rPr>
              <a:t> 4. Osobní identita</a:t>
            </a:r>
            <a:endParaRPr lang="en-GB" sz="3600" dirty="0">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856317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8558" y="753161"/>
            <a:ext cx="10515600" cy="4351338"/>
          </a:xfrm>
        </p:spPr>
        <p:txBody>
          <a:bodyPr>
            <a:normAutofit/>
          </a:bodyPr>
          <a:lstStyle/>
          <a:p>
            <a:pPr marL="0" indent="0">
              <a:buNone/>
            </a:pPr>
            <a:r>
              <a:rPr lang="cs-CZ" sz="4000" b="1" dirty="0">
                <a:latin typeface="Garamond" panose="02020404030301010803" pitchFamily="18" charset="0"/>
              </a:rPr>
              <a:t>Četba: </a:t>
            </a:r>
          </a:p>
          <a:p>
            <a:pPr marL="0" indent="0">
              <a:buNone/>
            </a:pPr>
            <a:r>
              <a:rPr lang="cs-CZ" sz="4000" dirty="0">
                <a:latin typeface="Garamond" panose="02020404030301010803" pitchFamily="18" charset="0"/>
              </a:rPr>
              <a:t>Leibniz, </a:t>
            </a:r>
            <a:r>
              <a:rPr lang="cs-CZ" sz="4000" i="1" dirty="0">
                <a:latin typeface="Garamond" panose="02020404030301010803" pitchFamily="18" charset="0"/>
              </a:rPr>
              <a:t>Monodologie</a:t>
            </a:r>
            <a:r>
              <a:rPr lang="cs-CZ" sz="4000" dirty="0">
                <a:latin typeface="Garamond" panose="02020404030301010803" pitchFamily="18" charset="0"/>
              </a:rPr>
              <a:t>, §§1-30</a:t>
            </a:r>
          </a:p>
        </p:txBody>
      </p:sp>
      <p:pic>
        <p:nvPicPr>
          <p:cNvPr id="4" name="Picture 3">
            <a:extLst>
              <a:ext uri="{FF2B5EF4-FFF2-40B4-BE49-F238E27FC236}">
                <a16:creationId xmlns:a16="http://schemas.microsoft.com/office/drawing/2014/main" id="{5897CD18-9FE6-45C9-A4C2-A45BA2E43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552" y="2333229"/>
            <a:ext cx="5052060" cy="3093720"/>
          </a:xfrm>
          <a:prstGeom prst="rect">
            <a:avLst/>
          </a:prstGeom>
        </p:spPr>
      </p:pic>
    </p:spTree>
    <p:extLst>
      <p:ext uri="{BB962C8B-B14F-4D97-AF65-F5344CB8AC3E}">
        <p14:creationId xmlns:p14="http://schemas.microsoft.com/office/powerpoint/2010/main" val="18095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ibrary.usyd.edu.au/libraries/rare/modernity/images/lock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809" y="0"/>
            <a:ext cx="3619500" cy="672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71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5623" y="796784"/>
            <a:ext cx="10720754" cy="1325563"/>
          </a:xfrm>
        </p:spPr>
        <p:txBody>
          <a:bodyPr>
            <a:normAutofit/>
          </a:bodyPr>
          <a:lstStyle/>
          <a:p>
            <a:r>
              <a:rPr lang="en-GB" sz="3600" b="1" dirty="0" err="1">
                <a:solidFill>
                  <a:srgbClr val="C00000"/>
                </a:solidFill>
                <a:latin typeface="Garamond" panose="02020404030301010803" pitchFamily="18" charset="0"/>
              </a:rPr>
              <a:t>Projekt</a:t>
            </a:r>
            <a:r>
              <a:rPr lang="cs-CZ" sz="3600" b="1" dirty="0">
                <a:solidFill>
                  <a:srgbClr val="C00000"/>
                </a:solidFill>
                <a:latin typeface="Garamond" panose="02020404030301010803" pitchFamily="18" charset="0"/>
              </a:rPr>
              <a:t> Lockova </a:t>
            </a:r>
            <a:r>
              <a:rPr lang="cs-CZ" sz="3600" b="1" i="1" dirty="0">
                <a:solidFill>
                  <a:srgbClr val="C00000"/>
                </a:solidFill>
                <a:latin typeface="Garamond" panose="02020404030301010803" pitchFamily="18" charset="0"/>
              </a:rPr>
              <a:t>Eseje o lidském rozumu</a:t>
            </a:r>
          </a:p>
        </p:txBody>
      </p:sp>
      <p:sp>
        <p:nvSpPr>
          <p:cNvPr id="3" name="Zástupný symbol pro obsah 2"/>
          <p:cNvSpPr>
            <a:spLocks noGrp="1"/>
          </p:cNvSpPr>
          <p:nvPr>
            <p:ph idx="1"/>
          </p:nvPr>
        </p:nvSpPr>
        <p:spPr/>
        <p:txBody>
          <a:bodyPr/>
          <a:lstStyle/>
          <a:p>
            <a:pPr marL="0" indent="0">
              <a:buNone/>
            </a:pPr>
            <a:r>
              <a:rPr lang="en-GB" dirty="0">
                <a:latin typeface="Garamond" panose="02020404030301010803" pitchFamily="18" charset="0"/>
              </a:rPr>
              <a:t>‘</a:t>
            </a:r>
            <a:r>
              <a:rPr lang="cs-CZ" dirty="0">
                <a:latin typeface="Garamond" panose="02020404030301010803" pitchFamily="18" charset="0"/>
              </a:rPr>
              <a:t>Kdyby bylo teď příhodné, abych Tě obtěžoval líčením vzniku tohoto Eseje, řekl bych Ti, že se v pokoji sešlo pět šest přátel, kteří se při debatě o námětu velmi vzdáleném od zde uvedeného náhle dostali do slepé uličky, a to kvůli potížím, které se nakupily na všech stranách. Poté co jsme určitou dobu tápali ve zmatcích, aniž jsme se byť o krůček přiblížili řešení oněch pochybností, které nás mátly, připadlo mi na mysl, že jsme se vydali nesprávným směrem a že dříve, než se pustíme do zkoumání takové povahy, je třeba prozkoumat </a:t>
            </a:r>
            <a:r>
              <a:rPr lang="en-GB" dirty="0" err="1">
                <a:latin typeface="Garamond" panose="02020404030301010803" pitchFamily="18" charset="0"/>
              </a:rPr>
              <a:t>na</a:t>
            </a:r>
            <a:r>
              <a:rPr lang="cs-CZ" dirty="0">
                <a:latin typeface="Garamond" panose="02020404030301010803" pitchFamily="18" charset="0"/>
              </a:rPr>
              <a:t>še vlastní schopnosti a vidět, s jakými </a:t>
            </a:r>
            <a:r>
              <a:rPr lang="cs-CZ" i="1" dirty="0">
                <a:latin typeface="Garamond" panose="02020404030301010803" pitchFamily="18" charset="0"/>
              </a:rPr>
              <a:t>předměty</a:t>
            </a:r>
            <a:r>
              <a:rPr lang="cs-CZ" dirty="0">
                <a:latin typeface="Garamond" panose="02020404030301010803" pitchFamily="18" charset="0"/>
              </a:rPr>
              <a:t> je nebo není naše chápavost způsobilá se potýkat.</a:t>
            </a:r>
            <a:r>
              <a:rPr lang="en-GB" dirty="0">
                <a:latin typeface="Garamond" panose="02020404030301010803" pitchFamily="18" charset="0"/>
              </a:rPr>
              <a:t>’</a:t>
            </a:r>
            <a:endParaRPr lang="cs-CZ" dirty="0">
              <a:latin typeface="Garamond" panose="02020404030301010803" pitchFamily="18" charset="0"/>
            </a:endParaRPr>
          </a:p>
          <a:p>
            <a:pPr marL="0" indent="0">
              <a:buNone/>
            </a:pPr>
            <a:r>
              <a:rPr lang="en-GB" i="1" dirty="0" err="1">
                <a:latin typeface="Garamond" panose="02020404030301010803" pitchFamily="18" charset="0"/>
              </a:rPr>
              <a:t>Esej</a:t>
            </a:r>
            <a:r>
              <a:rPr lang="en-GB" dirty="0">
                <a:latin typeface="Garamond" panose="02020404030301010803" pitchFamily="18" charset="0"/>
              </a:rPr>
              <a:t>, </a:t>
            </a:r>
            <a:r>
              <a:rPr lang="cs-CZ" dirty="0">
                <a:latin typeface="Garamond" panose="02020404030301010803" pitchFamily="18" charset="0"/>
              </a:rPr>
              <a:t>Úvodní slovo ke čtenáři</a:t>
            </a:r>
          </a:p>
        </p:txBody>
      </p:sp>
    </p:spTree>
    <p:extLst>
      <p:ext uri="{BB962C8B-B14F-4D97-AF65-F5344CB8AC3E}">
        <p14:creationId xmlns:p14="http://schemas.microsoft.com/office/powerpoint/2010/main" val="207963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797" y="700791"/>
            <a:ext cx="10515600" cy="1325563"/>
          </a:xfrm>
        </p:spPr>
        <p:txBody>
          <a:bodyPr>
            <a:normAutofit/>
          </a:bodyPr>
          <a:lstStyle/>
          <a:p>
            <a:r>
              <a:rPr lang="cs-CZ" sz="3600" b="1" dirty="0">
                <a:solidFill>
                  <a:srgbClr val="C00000"/>
                </a:solidFill>
                <a:latin typeface="Garamond" panose="02020404030301010803" pitchFamily="18" charset="0"/>
              </a:rPr>
              <a:t>„Kritická filosofie“</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30984" y="1690688"/>
            <a:ext cx="10515600" cy="4351338"/>
          </a:xfrm>
        </p:spPr>
        <p:txBody>
          <a:bodyPr>
            <a:normAutofit/>
          </a:bodyPr>
          <a:lstStyle/>
          <a:p>
            <a:pPr marL="0" indent="0">
              <a:buNone/>
            </a:pPr>
            <a:r>
              <a:rPr lang="cs-CZ" sz="3600" dirty="0">
                <a:latin typeface="Garamond" panose="02020404030301010803" pitchFamily="18" charset="0"/>
              </a:rPr>
              <a:t>„Je třeba prozkoumat </a:t>
            </a:r>
            <a:r>
              <a:rPr lang="en-GB" sz="3600" dirty="0" err="1">
                <a:latin typeface="Garamond" panose="02020404030301010803" pitchFamily="18" charset="0"/>
              </a:rPr>
              <a:t>na</a:t>
            </a:r>
            <a:r>
              <a:rPr lang="cs-CZ" sz="3600" dirty="0">
                <a:latin typeface="Garamond" panose="02020404030301010803" pitchFamily="18" charset="0"/>
              </a:rPr>
              <a:t>še vlastní schopnosti a vidět, s jakými </a:t>
            </a:r>
            <a:r>
              <a:rPr lang="cs-CZ" sz="3600" i="1" dirty="0">
                <a:latin typeface="Garamond" panose="02020404030301010803" pitchFamily="18" charset="0"/>
              </a:rPr>
              <a:t>předměty</a:t>
            </a:r>
            <a:r>
              <a:rPr lang="cs-CZ" sz="3600" dirty="0">
                <a:latin typeface="Garamond" panose="02020404030301010803" pitchFamily="18" charset="0"/>
              </a:rPr>
              <a:t> je nebo není naše chápavost způsobilá se potýkat“</a:t>
            </a:r>
            <a:endParaRPr lang="en-GB" sz="3600" dirty="0"/>
          </a:p>
        </p:txBody>
      </p:sp>
    </p:spTree>
    <p:extLst>
      <p:ext uri="{BB962C8B-B14F-4D97-AF65-F5344CB8AC3E}">
        <p14:creationId xmlns:p14="http://schemas.microsoft.com/office/powerpoint/2010/main" val="374080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650415" cy="1325563"/>
          </a:xfrm>
        </p:spPr>
        <p:txBody>
          <a:bodyPr>
            <a:normAutofit/>
          </a:bodyPr>
          <a:lstStyle/>
          <a:p>
            <a:r>
              <a:rPr lang="cs-CZ" sz="3600" b="1" dirty="0">
                <a:solidFill>
                  <a:srgbClr val="C00000"/>
                </a:solidFill>
                <a:latin typeface="Garamond" panose="02020404030301010803" pitchFamily="18" charset="0"/>
              </a:rPr>
              <a:t>Dnešní témata</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73015" y="1721453"/>
            <a:ext cx="10515600" cy="4351338"/>
          </a:xfrm>
        </p:spPr>
        <p:txBody>
          <a:bodyPr/>
          <a:lstStyle/>
          <a:p>
            <a:pPr marL="0" indent="0">
              <a:buNone/>
            </a:pPr>
            <a:r>
              <a:rPr lang="cs-CZ" sz="3600" dirty="0">
                <a:latin typeface="Garamond" panose="02020404030301010803" pitchFamily="18" charset="0"/>
              </a:rPr>
              <a:t> 1. Empirismus</a:t>
            </a:r>
          </a:p>
          <a:p>
            <a:pPr marL="0" indent="0">
              <a:buNone/>
            </a:pPr>
            <a:r>
              <a:rPr lang="cs-CZ" sz="3600" dirty="0">
                <a:latin typeface="Garamond" panose="02020404030301010803" pitchFamily="18" charset="0"/>
              </a:rPr>
              <a:t> 2. Nepoznatelnost duševní substance</a:t>
            </a:r>
          </a:p>
          <a:p>
            <a:pPr marL="0" indent="0">
              <a:buNone/>
            </a:pPr>
            <a:r>
              <a:rPr lang="cs-CZ" sz="3600" dirty="0">
                <a:latin typeface="Garamond" panose="02020404030301010803" pitchFamily="18" charset="0"/>
              </a:rPr>
              <a:t> 3. Kognitivní omezenost</a:t>
            </a:r>
          </a:p>
          <a:p>
            <a:pPr marL="0" indent="0">
              <a:buNone/>
            </a:pPr>
            <a:r>
              <a:rPr lang="cs-CZ" sz="3600" dirty="0">
                <a:latin typeface="Garamond" panose="02020404030301010803" pitchFamily="18" charset="0"/>
              </a:rPr>
              <a:t> 4. Osobní identita</a:t>
            </a:r>
            <a:endParaRPr lang="en-GB" sz="3600" dirty="0">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142921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41496" y="2911776"/>
            <a:ext cx="8785274" cy="4351338"/>
          </a:xfrm>
        </p:spPr>
        <p:txBody>
          <a:bodyPr>
            <a:normAutofit/>
          </a:bodyPr>
          <a:lstStyle/>
          <a:p>
            <a:pPr marL="0" indent="0">
              <a:buNone/>
            </a:pPr>
            <a:r>
              <a:rPr lang="cs-CZ" sz="4400" b="1" dirty="0">
                <a:latin typeface="Garamond" panose="02020404030301010803" pitchFamily="18" charset="0"/>
              </a:rPr>
              <a:t>1. Empirismus</a:t>
            </a:r>
            <a:endParaRPr lang="en-GB" sz="4400" b="1" dirty="0">
              <a:latin typeface="Garamond" panose="02020404030301010803" pitchFamily="18" charset="0"/>
            </a:endParaRPr>
          </a:p>
        </p:txBody>
      </p:sp>
    </p:spTree>
    <p:extLst>
      <p:ext uri="{BB962C8B-B14F-4D97-AF65-F5344CB8AC3E}">
        <p14:creationId xmlns:p14="http://schemas.microsoft.com/office/powerpoint/2010/main" val="1312003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2008</Words>
  <Application>Microsoft Office PowerPoint</Application>
  <PresentationFormat>Widescreen</PresentationFormat>
  <Paragraphs>124</Paragraphs>
  <Slides>47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Garamond</vt:lpstr>
      <vt:lpstr>Palatino Linotype</vt:lpstr>
      <vt:lpstr>Office Theme</vt:lpstr>
      <vt:lpstr>PowerPoint Presentation</vt:lpstr>
      <vt:lpstr>John Locke (1632-1704)</vt:lpstr>
      <vt:lpstr>PowerPoint Presentation</vt:lpstr>
      <vt:lpstr>PowerPoint Presentation</vt:lpstr>
      <vt:lpstr>PowerPoint Presentation</vt:lpstr>
      <vt:lpstr>Projekt Lockova Eseje o lidském rozumu</vt:lpstr>
      <vt:lpstr>„Kritická filosofie“</vt:lpstr>
      <vt:lpstr>Dnešní témata</vt:lpstr>
      <vt:lpstr>PowerPoint Presentation</vt:lpstr>
      <vt:lpstr>Empirismus </vt:lpstr>
      <vt:lpstr>Žádné vrozené principy (innate principles) v mysli nejsou. (Innatus = při narození, od začátku)</vt:lpstr>
      <vt:lpstr>PowerPoint Presentation</vt:lpstr>
      <vt:lpstr>     Dvě verze innatismu u Descarta   1. „Bůh, když mě tvořil, dal mi onu ideu, jako umělec  vtiskuje značku svému dílu.“   Descartes, Meditace III   2. „Některé rodiny mají vrozenou dnu, čímž nechceme říci,  že miminka trpí touto nemocí od počátku, ale že mají  tendenci ji dostat.“   Descartes, Notae in programma</vt:lpstr>
      <vt:lpstr>PowerPoint Presentation</vt:lpstr>
      <vt:lpstr>PowerPoint Presentation</vt:lpstr>
      <vt:lpstr>Tabula rasa</vt:lpstr>
      <vt:lpstr>PowerPoint Presentation</vt:lpstr>
      <vt:lpstr>Dva prameny jednoduchých idejí</vt:lpstr>
      <vt:lpstr>Ani idea Boha není vrozená</vt:lpstr>
      <vt:lpstr>„Vytváříme si svou složitou ideu Boha“</vt:lpstr>
      <vt:lpstr>PowerPoint Presentation</vt:lpstr>
      <vt:lpstr>Descartes: Myšlení je esenciální vlastnost mysli</vt:lpstr>
      <vt:lpstr>Locke odmítá Descartovo pojetí mysli jako res cogitans   1. Problém stavů bezvědomí 2. Problém stupní vědomí </vt:lpstr>
      <vt:lpstr>Jak by mohla existovat věc myslící bez vědomí?</vt:lpstr>
      <vt:lpstr>  </vt:lpstr>
      <vt:lpstr>Myšlení je jen činností duše</vt:lpstr>
      <vt:lpstr>PowerPoint Presentation</vt:lpstr>
      <vt:lpstr>Možnost myslící hmoty</vt:lpstr>
      <vt:lpstr>Nehmotnost duše není předpokladem nesmrtelnosti</vt:lpstr>
      <vt:lpstr>PowerPoint Presentation</vt:lpstr>
      <vt:lpstr>Kognitivní omezenost </vt:lpstr>
      <vt:lpstr>Meze mozného poznání</vt:lpstr>
      <vt:lpstr>PowerPoint Presentation</vt:lpstr>
      <vt:lpstr>  Identita Lidské bytosti  </vt:lpstr>
      <vt:lpstr>  Identita Lidské bytosti  </vt:lpstr>
      <vt:lpstr>  Identita Lidské bytosti  </vt:lpstr>
      <vt:lpstr>  Identita Lidské bytosti  </vt:lpstr>
      <vt:lpstr>PowerPoint Presentation</vt:lpstr>
      <vt:lpstr>PowerPoint Presentation</vt:lpstr>
      <vt:lpstr>Člověk [man] = ‘účast na témže pokračujícím životě, na základě nepřetržitě uplývajících hmotných částic, ve sledu životně sjednoceném s týmž organizovaným tělem.’ Esej II.xxvii.6</vt:lpstr>
      <vt:lpstr>   Osoba [person]= ‘myslící inteligentní bytost disponující myšlením a reflexí, schopná o sobě uvažovat jako o sobě samé, jako o jedné a téže myslící věci v různých dobách a na různých místech; a to činí pouze dík tomu vědomí.’ Esej II.xxvii.9</vt:lpstr>
      <vt:lpstr>PowerPoint Presentation</vt:lpstr>
      <vt:lpstr>Osoba není substance</vt:lpstr>
      <vt:lpstr>PowerPoint Presentation</vt:lpstr>
      <vt:lpstr>„Dejme tomu, že nějaký jedinec by se měl náhle stát čínským císařem, ale pod podmínkou, že vše, čím byl předtím, zapomene tak úplně, jako by se znovu narodil. Není to prakticky a s ohledem na všechny vědomé účinky totožné s tím, jako kdyby měl být zničen a na jeho místě by měl být ve stejném okamžiku stvořen čínský císař?“  Leibniz, Metafyzické pojednání, §34</vt:lpstr>
      <vt:lpstr>Dnešní témata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Locke</dc:title>
  <dc:creator>James Hill</dc:creator>
  <cp:lastModifiedBy>Anna Hill</cp:lastModifiedBy>
  <cp:revision>73</cp:revision>
  <dcterms:created xsi:type="dcterms:W3CDTF">2016-03-05T21:28:17Z</dcterms:created>
  <dcterms:modified xsi:type="dcterms:W3CDTF">2023-10-26T10:01:01Z</dcterms:modified>
</cp:coreProperties>
</file>