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65" r:id="rId5"/>
    <p:sldId id="263" r:id="rId6"/>
    <p:sldId id="275" r:id="rId7"/>
    <p:sldId id="276" r:id="rId8"/>
    <p:sldId id="27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95" autoAdjust="0"/>
    <p:restoredTop sz="85935" autoAdjust="0"/>
  </p:normalViewPr>
  <p:slideViewPr>
    <p:cSldViewPr snapToGrid="0">
      <p:cViewPr varScale="1">
        <p:scale>
          <a:sx n="74" d="100"/>
          <a:sy n="74" d="100"/>
        </p:scale>
        <p:origin x="8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32DD67-72F7-4708-AEE5-1F48AFCE2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A383500-C2B1-4E56-8C6E-EA25523289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B2D4E5-FA65-4A24-B841-021329E17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112E02-B493-4BAC-BEDE-AD4C5813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61F368-7A9C-476D-B58B-3EDF72E42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879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9D2CC2-E64E-47A3-A26C-40258F02B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C55BE75-6A1D-4CE0-A3BD-7E4BE92AD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DD41AC-E1E9-4C79-885C-3244515E3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76E156-63BD-4233-B907-245D49129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0FF4EA-4663-45DB-8E12-B1968520F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550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6A4A0B6-ED06-4102-AEE7-B87CAFB933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ED5619A-BB87-4108-9142-E39DE44D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6F49F0-C060-4712-8A92-9842339C8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0CC099-E9EE-412E-B7D0-731B9DFE0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4F213A-09A3-45DE-96CC-CA5F99B73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74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AE58FB-546C-46CC-9C51-9DC6D7C71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14D3A3-0CE3-40F4-815D-AA6BF35B3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93EA73-11F7-4311-8A72-7D6171481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49EE3A-58AC-406E-A765-F959A42A8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1239CE-97AE-4896-8FBB-C7FAB7CA8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407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F56249-F98F-4874-AF95-A7DE9322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C8B4DB9-196F-4BAA-87B6-6764A0E7F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4CC328-FA7F-4C70-A384-D41806339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16A8C3-0B45-419D-ACF1-DC1F35509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08CD66-5CF3-41D5-9D1F-E3E861D5C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109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D7209-E822-48E1-B1BD-6F9DE2F70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081975-246C-4BDC-B363-3071C331A6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9BC8BA-41AE-4F8E-A5FA-03C61B271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6B07AFD-22B8-4F7D-8F55-99346D6C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477DDF-2595-451F-82E4-B7EC6AF2C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B2C450-5360-44DB-B329-5B38E3867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39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3862DD-E576-4677-8CCE-FAEC7FE6E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A34DEE-71AA-493B-8576-C1B376B2E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2BBA831-3D14-45E3-BF4F-2F84818D7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836B3D4-E00B-4860-ADBA-B72700E6B4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BD8A108-69DB-4957-9215-D41F81EA6E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D8682CE-4556-46B0-961D-FA2FCFDA9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0A0FC28-F7EC-4DFA-BC15-1D0435C59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47A63DE-30EA-4C13-9A89-5306A9424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082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5F20D-135C-453D-8433-74AB7900F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DBDF3-29E5-44A1-9761-2DC917379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FA1201-6DBD-4683-98B1-173F64D4C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A968EED-D384-43B0-A93B-1D552405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62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1232B2E-ABD4-4A67-9025-23E727DEA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F21DE84-E064-4069-A62F-47BA94DF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EB0FCC8-A0E3-425C-A2AA-8EDB38A8B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464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538A98-8996-4C32-8602-7253ABBC1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B77590-F828-4752-A56F-DFA495E0E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149ADBD-DC8C-4396-8238-8188F0DF8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155BE94-5D73-46ED-B0D2-75597F018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119210-C6E2-43D8-A49F-5F1A341B1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167F87A-EC74-4C21-997A-292830972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509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4C305C-38E6-4BAD-8C85-55D0769E0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7DC502B-5422-4243-8D4B-E847DC942F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97659A6-0D24-4783-821A-A8F520162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E84B10-2764-42D5-99D2-034D27099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E5AA94-846F-43CD-B635-39A32DE53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A498B2-E058-4390-98D2-F4F843924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74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522AD32-D110-484D-8815-DCAF43920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43F378-EB52-417D-90A4-682629217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C25700-363F-481D-8CCF-5D9AF06A85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B57A9-C457-4EA5-A4F2-79269B31B220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C8AC62-FE28-4E71-AB4B-CC2754EB39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4A9DA3-6592-4D33-AD50-1DF976B34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5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a.ecn.cz/img_upload/8b47a03bf445e4c3031ce326c68558ae/zaverecna_zprava_191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72D371-24AE-4B7D-B626-07D8BCF81B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Intepretace a prezentace dat v kvalitativním výzkumu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94ED8F-5734-402A-A4A6-AE33C2E9FE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Kvalitativní výzkum</a:t>
            </a:r>
          </a:p>
          <a:p>
            <a:r>
              <a:rPr lang="cs-CZ" dirty="0"/>
              <a:t>15. května 2024</a:t>
            </a:r>
          </a:p>
          <a:p>
            <a:r>
              <a:rPr lang="cs-CZ" dirty="0"/>
              <a:t>Eva M. Hejzlarová</a:t>
            </a:r>
          </a:p>
        </p:txBody>
      </p:sp>
    </p:spTree>
    <p:extLst>
      <p:ext uri="{BB962C8B-B14F-4D97-AF65-F5344CB8AC3E}">
        <p14:creationId xmlns:p14="http://schemas.microsoft.com/office/powerpoint/2010/main" val="3216846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B0B73F-8557-4E3B-835F-C5B01DDEC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a psaní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D5D764-E33F-C24C-2B32-5520E21C6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Poctivost myšlení, tvořivost</a:t>
            </a:r>
          </a:p>
          <a:p>
            <a:r>
              <a:rPr lang="cs-CZ" dirty="0"/>
              <a:t>Navazování na již vybádané</a:t>
            </a:r>
          </a:p>
          <a:p>
            <a:endParaRPr lang="cs-CZ" dirty="0"/>
          </a:p>
          <a:p>
            <a:r>
              <a:rPr lang="cs-CZ" dirty="0"/>
              <a:t>handout</a:t>
            </a:r>
          </a:p>
        </p:txBody>
      </p:sp>
    </p:spTree>
    <p:extLst>
      <p:ext uri="{BB962C8B-B14F-4D97-AF65-F5344CB8AC3E}">
        <p14:creationId xmlns:p14="http://schemas.microsoft.com/office/powerpoint/2010/main" val="1284744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228186-D2BA-4AF0-A1ED-7E13A1A79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Název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4549F3-17C7-4D33-9481-E737E47F5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Který z názvů článků se vám líbil a proč?</a:t>
            </a:r>
          </a:p>
          <a:p>
            <a:pPr marL="514350" indent="-514350">
              <a:buAutoNum type="arabicParenR"/>
            </a:pPr>
            <a:r>
              <a:rPr lang="en-US" dirty="0"/>
              <a:t>“Putin, You Suck”: Affective Sticking Points in the Czech Narrative on “Russian Hybrid Warfare”</a:t>
            </a:r>
            <a:endParaRPr lang="cs-CZ" dirty="0"/>
          </a:p>
          <a:p>
            <a:pPr marL="514350" indent="-514350">
              <a:buAutoNum type="arabicParenR"/>
            </a:pPr>
            <a:r>
              <a:rPr lang="cs-CZ" i="0" dirty="0">
                <a:solidFill>
                  <a:srgbClr val="131314"/>
                </a:solidFill>
                <a:effectLst/>
                <a:highlight>
                  <a:srgbClr val="FFFFFF"/>
                </a:highlight>
                <a:latin typeface="Manrope Var"/>
              </a:rPr>
              <a:t>„Už mě to tam nebavilo“ – absentérství žáků středních odborných škol v kontextu odpoutávání se od školy</a:t>
            </a:r>
          </a:p>
          <a:p>
            <a:pPr marL="514350" indent="-514350">
              <a:buAutoNum type="arabicParenR"/>
            </a:pPr>
            <a:r>
              <a:rPr lang="cs-CZ" dirty="0"/>
              <a:t>Škola a její ředitel. Pohled na ředitelskou profesi očima případové studie.</a:t>
            </a:r>
          </a:p>
          <a:p>
            <a:pPr marL="514350" indent="-514350">
              <a:buAutoNum type="arabicParenR"/>
            </a:pPr>
            <a:r>
              <a:rPr lang="cs-CZ" dirty="0"/>
              <a:t>Postoje rodičů odmítajících povinná očkování svých dětí: případová studie krize důvěry v biomedicínské vědění</a:t>
            </a:r>
          </a:p>
          <a:p>
            <a:pPr marL="514350" indent="-514350">
              <a:buAutoNum type="arabicParenR"/>
            </a:pPr>
            <a:r>
              <a:rPr lang="cs-CZ" dirty="0"/>
              <a:t>Boj o národ Obrazy Mnichova ve sporech o českou zahraniční politiku</a:t>
            </a:r>
          </a:p>
          <a:p>
            <a:pPr marL="514350" indent="-514350">
              <a:buAutoNum type="arabicParenR"/>
            </a:pPr>
            <a:r>
              <a:rPr lang="cs-CZ" dirty="0"/>
              <a:t>Jeho a její pohled: střídavá péče z perspektivy matek a otců</a:t>
            </a:r>
          </a:p>
          <a:p>
            <a:pPr marL="514350" indent="-514350">
              <a:buAutoNum type="arabicParenR"/>
            </a:pPr>
            <a:r>
              <a:rPr lang="cs-CZ" dirty="0"/>
              <a:t>Být kaplanem v Česku: zdroje nejistoty a nacházení opory </a:t>
            </a:r>
          </a:p>
          <a:p>
            <a:pPr marL="514350" indent="-514350">
              <a:buAutoNum type="arabicParenR"/>
            </a:pPr>
            <a:r>
              <a:rPr lang="cs-CZ" dirty="0"/>
              <a:t>(Ne)bezpeční Romové? Analýza významu bezpečnosti ve vztahu k Romům ve vládních dokumentech České a Slovenské republiky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Jaká jsou pravidla pro formulaci názvu článku? </a:t>
            </a:r>
            <a:r>
              <a:rPr lang="cs-CZ" dirty="0">
                <a:solidFill>
                  <a:schemeClr val="bg1"/>
                </a:solidFill>
              </a:rPr>
              <a:t>Jaká jsou pravidla pro formulaci názvu článku?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Vymyslete název vašeho týmového článku.</a:t>
            </a:r>
          </a:p>
        </p:txBody>
      </p:sp>
    </p:spTree>
    <p:extLst>
      <p:ext uri="{BB962C8B-B14F-4D97-AF65-F5344CB8AC3E}">
        <p14:creationId xmlns:p14="http://schemas.microsoft.com/office/powerpoint/2010/main" val="1112352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F127F-C5CB-4E83-8225-CD234F843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754548-1A1C-4ADE-B471-1C5D71E3B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Různé formáty, které se liší:</a:t>
            </a:r>
          </a:p>
          <a:p>
            <a:r>
              <a:rPr lang="cs-CZ" dirty="0"/>
              <a:t>strukturou</a:t>
            </a:r>
          </a:p>
          <a:p>
            <a:r>
              <a:rPr lang="cs-CZ" dirty="0"/>
              <a:t>obsahem</a:t>
            </a:r>
          </a:p>
          <a:p>
            <a:r>
              <a:rPr lang="cs-CZ" dirty="0"/>
              <a:t>mírou detailu</a:t>
            </a:r>
          </a:p>
          <a:p>
            <a:pPr marL="457200" lvl="1" indent="0">
              <a:buNone/>
            </a:pPr>
            <a:endParaRPr lang="cs-CZ" dirty="0">
              <a:highlight>
                <a:srgbClr val="FFFF00"/>
              </a:highlight>
            </a:endParaRPr>
          </a:p>
          <a:p>
            <a:pPr marL="457200" lvl="1" indent="0">
              <a:buNone/>
            </a:pPr>
            <a:endParaRPr lang="cs-CZ" dirty="0">
              <a:highlight>
                <a:srgbClr val="FFFF00"/>
              </a:highlight>
            </a:endParaRPr>
          </a:p>
          <a:p>
            <a:endParaRPr lang="cs-CZ" dirty="0"/>
          </a:p>
          <a:p>
            <a:r>
              <a:rPr lang="cs-CZ" dirty="0"/>
              <a:t>Výzkumná zpráva</a:t>
            </a:r>
          </a:p>
          <a:p>
            <a:pPr lvl="1"/>
            <a:r>
              <a:rPr lang="cs-CZ" dirty="0">
                <a:hlinkClick r:id="rId2"/>
              </a:rPr>
              <a:t>Závěrečná zpráva. Kvalitativní analýza výsledků výzkumu </a:t>
            </a:r>
            <a:r>
              <a:rPr lang="cs-CZ" dirty="0" err="1">
                <a:hlinkClick r:id="rId2"/>
              </a:rPr>
              <a:t>kybernásilí</a:t>
            </a:r>
            <a:r>
              <a:rPr lang="cs-CZ" dirty="0">
                <a:hlinkClick r:id="rId2"/>
              </a:rPr>
              <a:t> na ženách a mužích</a:t>
            </a:r>
            <a:endParaRPr lang="cs-CZ" dirty="0"/>
          </a:p>
          <a:p>
            <a:r>
              <a:rPr lang="cs-CZ" dirty="0"/>
              <a:t>Bakalářská práce</a:t>
            </a:r>
          </a:p>
          <a:p>
            <a:r>
              <a:rPr lang="cs-CZ" dirty="0"/>
              <a:t>Odborný článek</a:t>
            </a:r>
          </a:p>
        </p:txBody>
      </p:sp>
    </p:spTree>
    <p:extLst>
      <p:ext uri="{BB962C8B-B14F-4D97-AF65-F5344CB8AC3E}">
        <p14:creationId xmlns:p14="http://schemas.microsoft.com/office/powerpoint/2010/main" val="1558432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D446D-7F47-4BC4-A08B-8C644BCA7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C8A8F2-085C-4B44-A27C-FFB2459E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Čtenář-text-kontext</a:t>
            </a:r>
          </a:p>
          <a:p>
            <a:r>
              <a:rPr lang="cs-CZ" dirty="0"/>
              <a:t>Jazyk</a:t>
            </a:r>
          </a:p>
          <a:p>
            <a:r>
              <a:rPr lang="cs-CZ" dirty="0" err="1"/>
              <a:t>Member-checking</a:t>
            </a:r>
            <a:endParaRPr lang="cs-CZ" dirty="0"/>
          </a:p>
          <a:p>
            <a:r>
              <a:rPr lang="cs-CZ" dirty="0"/>
              <a:t>Pseudonymy</a:t>
            </a:r>
          </a:p>
        </p:txBody>
      </p:sp>
    </p:spTree>
    <p:extLst>
      <p:ext uri="{BB962C8B-B14F-4D97-AF65-F5344CB8AC3E}">
        <p14:creationId xmlns:p14="http://schemas.microsoft.com/office/powerpoint/2010/main" val="968557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57DABB-A92B-EDF4-9630-C3AA7BA3D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DDD6DC-C52D-6316-2A81-449B31CEF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/>
              <a:t>Nakreslete prosím mentální mapu celého kurzu</a:t>
            </a:r>
          </a:p>
        </p:txBody>
      </p:sp>
    </p:spTree>
    <p:extLst>
      <p:ext uri="{BB962C8B-B14F-4D97-AF65-F5344CB8AC3E}">
        <p14:creationId xmlns:p14="http://schemas.microsoft.com/office/powerpoint/2010/main" val="1207051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6B02E9-F455-E19F-A964-8D5D7AD76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Bodování v rámci kurzu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E9766B2-BC5B-7776-AF7E-264A482B83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bodů za mini-testy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rámci přímé výuky, které budou čerpat z domácí přípravy (za každý mini-test max. 2 body)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bodů za aktivní účast na semináři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(celkem tři za semestr, tj. 4 body za jeden seminář)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 bodů za (domácí) úkoly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rozhovor: reflexe cizího rozhovoru – 4 bodů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vytvoření návodu a informovaného souhlasu – 4 bodů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pořízení rozhovoru a jeho přepis – 4 bodů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analýza rozhovoru – 4 bodů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tvorba vlastního výzkumného designu – 4 bodů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posouzení jiného výzkumného designu – 4 bodů </a:t>
            </a:r>
          </a:p>
          <a:p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54 bodů za závěrečný test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9AA0784-7534-7022-BAB5-744D0665766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bodů za mini-testy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rámci přímé výuky, které budou čerpat z domácí přípravy (za každý mini-test max. 2 body)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 bodů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 aktivní účast na semináři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(celkem tři za semestr, tj. 4 body za jeden seminář; případně čtyři za semestr a 4 body za jeden seminář)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bodů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 (domácí) úkoly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rozhovor: reflexe cizího rozhovoru – 4 bodů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vytvoření návodu a informovaného souhlasu – 4 bodů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pořízení rozhovoru a jeho přepis – </a:t>
            </a:r>
            <a:r>
              <a:rPr lang="cs-CZ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bodů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analýza rozhovoru – 4 bodů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tvorba vlastního výzkumného designu – 4 bodů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posouzení jiného výzkumného designu – 4 bodů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54 bodů za závěrečný test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139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62334E-692A-4565-030E-53CAE9CB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A42918-C24A-FA34-7C59-B1ACBD970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Příští hodinu je test (54 bodů)</a:t>
            </a:r>
          </a:p>
          <a:p>
            <a:pPr lvl="1"/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napsat na zadané téma vlastní návrh výzkumného designu – 10 bodů</a:t>
            </a:r>
          </a:p>
          <a:p>
            <a:pPr lvl="1"/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posoudit modelový příklad výzkumu – 10 bodů</a:t>
            </a:r>
          </a:p>
          <a:p>
            <a:pPr lvl="1"/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napsat návod k rozhovoru na určité téma (zvolit vhodné výzkumné otázky, zvolit vhodné otázky do rozhovoru) – 10 bodů</a:t>
            </a:r>
          </a:p>
          <a:p>
            <a:pPr lvl="1"/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znalostní test – 24 bodů </a:t>
            </a:r>
          </a:p>
          <a:p>
            <a:endParaRPr lang="cs-CZ" dirty="0"/>
          </a:p>
          <a:p>
            <a:r>
              <a:rPr lang="cs-CZ" dirty="0"/>
              <a:t>Každý vlastní propisku, sednout si tak, aby mezi vámi bylo místo</a:t>
            </a:r>
          </a:p>
        </p:txBody>
      </p:sp>
    </p:spTree>
    <p:extLst>
      <p:ext uri="{BB962C8B-B14F-4D97-AF65-F5344CB8AC3E}">
        <p14:creationId xmlns:p14="http://schemas.microsoft.com/office/powerpoint/2010/main" val="22815791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504</Words>
  <Application>Microsoft Office PowerPoint</Application>
  <PresentationFormat>Širokoúhlá obrazovka</PresentationFormat>
  <Paragraphs>69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Manrope Var</vt:lpstr>
      <vt:lpstr>Motiv Office</vt:lpstr>
      <vt:lpstr>Intepretace a prezentace dat v kvalitativním výzkumu</vt:lpstr>
      <vt:lpstr>Interpretace a psaní</vt:lpstr>
      <vt:lpstr>Název</vt:lpstr>
      <vt:lpstr>Prezentace</vt:lpstr>
      <vt:lpstr>Etika prezentace</vt:lpstr>
      <vt:lpstr>Prezentace aplikace PowerPoint</vt:lpstr>
      <vt:lpstr>Bodování v rámci kurzu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</dc:title>
  <dc:creator>Eva M. Hejzlarova</dc:creator>
  <cp:lastModifiedBy>Eva Hejzlarová</cp:lastModifiedBy>
  <cp:revision>14</cp:revision>
  <dcterms:created xsi:type="dcterms:W3CDTF">2019-04-29T12:14:54Z</dcterms:created>
  <dcterms:modified xsi:type="dcterms:W3CDTF">2024-05-13T15:15:19Z</dcterms:modified>
</cp:coreProperties>
</file>