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73" r:id="rId4"/>
    <p:sldId id="274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06F0B-035A-4704-AE9F-6942DB3CCB0D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7FD92-17D5-487E-88DE-9144EB87DE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88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>
            <a:extLst>
              <a:ext uri="{FF2B5EF4-FFF2-40B4-BE49-F238E27FC236}">
                <a16:creationId xmlns:a16="http://schemas.microsoft.com/office/drawing/2014/main" id="{2384AD58-98ED-4D1D-9561-397CF9C13EB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Zástupný symbol pro poznámky 2">
            <a:extLst>
              <a:ext uri="{FF2B5EF4-FFF2-40B4-BE49-F238E27FC236}">
                <a16:creationId xmlns:a16="http://schemas.microsoft.com/office/drawing/2014/main" id="{A4F8542E-EEF7-42AD-9FED-A47C97E674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Ob</a:t>
            </a:r>
            <a:r>
              <a:rPr lang="de-DE" altLang="cs-CZ"/>
              <a:t>erbayern (München)</a:t>
            </a:r>
          </a:p>
          <a:p>
            <a:pPr eaLnBrk="1" hangingPunct="1">
              <a:spcBef>
                <a:spcPct val="0"/>
              </a:spcBef>
            </a:pPr>
            <a:r>
              <a:rPr lang="de-DE" altLang="cs-CZ"/>
              <a:t>Niederbayern (Landshut)</a:t>
            </a:r>
          </a:p>
          <a:p>
            <a:pPr eaLnBrk="1" hangingPunct="1">
              <a:spcBef>
                <a:spcPct val="0"/>
              </a:spcBef>
            </a:pPr>
            <a:r>
              <a:rPr lang="de-DE" altLang="cs-CZ"/>
              <a:t>Oberpfalz (Regensburg)</a:t>
            </a:r>
          </a:p>
          <a:p>
            <a:pPr eaLnBrk="1" hangingPunct="1">
              <a:spcBef>
                <a:spcPct val="0"/>
              </a:spcBef>
            </a:pPr>
            <a:r>
              <a:rPr lang="de-DE" altLang="cs-CZ"/>
              <a:t>Oberfranken (Bayreuth)</a:t>
            </a:r>
          </a:p>
          <a:p>
            <a:pPr eaLnBrk="1" hangingPunct="1">
              <a:spcBef>
                <a:spcPct val="0"/>
              </a:spcBef>
            </a:pPr>
            <a:r>
              <a:rPr lang="de-DE" altLang="cs-CZ"/>
              <a:t>Unterfranken (Würzburg)</a:t>
            </a:r>
          </a:p>
          <a:p>
            <a:pPr eaLnBrk="1" hangingPunct="1">
              <a:spcBef>
                <a:spcPct val="0"/>
              </a:spcBef>
            </a:pPr>
            <a:r>
              <a:rPr lang="de-DE" altLang="cs-CZ"/>
              <a:t>Mittelfranken (Ansbach)</a:t>
            </a:r>
          </a:p>
          <a:p>
            <a:pPr eaLnBrk="1" hangingPunct="1">
              <a:spcBef>
                <a:spcPct val="0"/>
              </a:spcBef>
            </a:pPr>
            <a:r>
              <a:rPr lang="de-DE" altLang="cs-CZ"/>
              <a:t>Schwaben (Augsburg)</a:t>
            </a:r>
            <a:endParaRPr lang="cs-CZ" altLang="cs-CZ"/>
          </a:p>
        </p:txBody>
      </p:sp>
      <p:sp>
        <p:nvSpPr>
          <p:cNvPr id="10244" name="Zástupný symbol pro číslo snímku 3">
            <a:extLst>
              <a:ext uri="{FF2B5EF4-FFF2-40B4-BE49-F238E27FC236}">
                <a16:creationId xmlns:a16="http://schemas.microsoft.com/office/drawing/2014/main" id="{E241542A-E538-4E08-9397-A89EBFFD58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8C504A-D154-455D-BB8E-AF29800DDDA9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A9669-451C-4663-866E-046F541D9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362194-F0D4-4799-B4B6-5A96589A4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D88BD6-7839-4494-AE3E-9EA16977E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8F9DC3-8978-4F5E-943D-40E6638E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702CAB-F39E-4A27-ADC6-753DB65B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90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522E4E-9A46-4717-BBD2-87A918A81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FA3D3A-4276-4EA7-AECD-7AF786A1C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E21BB4-63EC-4FA6-93F1-2F29D7513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7A7419-9043-46D2-87E5-716747AB0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94DD52-B44C-4ACE-84DC-8F39AA60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56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1C4130-C0DD-482F-9B5C-5F9E5E75C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0A1D8E-26C8-4140-906A-CF35F1F74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A6C09B-345D-4A1F-877A-B734F032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070A6F-85D4-4F75-A132-BA19E0C0C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C767E7-612C-4ABF-A158-20E97BC0A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21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023D6-4B0E-4620-A864-20D4B7474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24FA51-BB54-4059-B711-37EF297A8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BF83E0-9601-4ED4-84E4-D5B03FA4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AAEE11-F252-437F-8898-DDAFB2CE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6E00C0-C309-4359-B9C6-A3BF6FCD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5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94F5D5-78CB-4CC3-901B-FCD381E2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183FE4-56CB-4929-8B07-774284ACC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05FF21-2A14-4585-B66B-823E335D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13495B-9790-4D60-9E2A-F81AA988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38597E-D054-4CB8-AE92-A1026F7C2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62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FC1EC-CA93-4278-A869-19B4A8CB7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0F350-DC7E-44BC-AB6A-FD7F1FABD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242EB8-7263-49DA-A298-B1F2A2B849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EE41F2-EE57-475F-BC7F-1B9FA8C5C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9402A3-082B-48BB-A5C4-EB3E941C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0DA6EE-F549-4202-B64A-F3DA4304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466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80649-487D-4891-BEB1-B4AE77284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ED8CF6-597E-4EE5-A6E3-E4C84247A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BEC3CD-1BE4-44FA-8AAE-00AA80AD0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E66C7AF-AD61-4960-8189-4F02024D3A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E11799-EB61-47B0-A335-537E5FCD7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AEF02BD-DCD8-47B5-A67A-1B9BA9ACA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252730-EF0F-4FC8-B9FE-FA4470CF7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EB19D7-BB58-46CC-ACF4-51107A85F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85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BE205-C585-4444-B182-DF179D75D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B0982E-5907-486F-A335-AA71A54B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068AB38-EA49-4379-A60E-2200B0E5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C74F64-B82E-42D1-8777-2D6C80169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91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F706F3-BB6A-4EA4-9EDE-3F5D0CA6A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028B1D-3E42-42C1-A9F0-919853A43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89D60E8-CEC0-4D52-AADB-0025D9FA2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97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44723F-EE91-4F0F-A310-78AA54414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78F92-F2B1-4A01-8CDE-9F12D7CFD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0FBDA0-19D4-4ADB-ACF7-E0E37B69C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3B8D68-EAAA-4D0D-9A20-DBD5A3D2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1F41D6-9214-4BA2-B454-A4E5CA10D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47D346-A2D3-4095-A921-192199A0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AAD53A-9D3D-44A5-BC8B-A8E5797D7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ABEE6F9-4CC2-4403-8FA3-B95195772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6A9814-4A7C-4E3F-A754-4AEA696ED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33EA71-4AE6-48A9-9D5F-611589DD2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9C7705-94A1-49A8-B006-1AD96F8B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58DE71-CE38-4832-9D0E-5C89EB16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17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03968F-7EE9-4DCD-9031-92FC77CF5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68CD98-87A8-410F-B8F8-B4A2D3CBC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891142-9A9A-401C-A93B-CFCB95FE0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AB74A-2AEB-429C-A29D-44435C0B63B9}" type="datetimeFigureOut">
              <a:rPr lang="cs-CZ" smtClean="0"/>
              <a:t>28.11.2020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7E2C5D-29A7-4F4E-8C47-EA5448537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AF16EB-7FB1-4690-B123-29B38B695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049F5-FB99-4D9B-9C0C-3A6D58811E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20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3B570-A977-4936-ACF5-1E92307E5E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Bayern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B189DC-1DCA-42AC-9A07-C6300424A7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Freistaat Bayern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976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1305988B-C915-45F3-B86B-362BD418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cs-CZ" sz="3200" dirty="0"/>
              <a:t>UNIVERSITÄTEN</a:t>
            </a:r>
            <a:endParaRPr lang="cs-CZ" altLang="cs-CZ" sz="3200" dirty="0"/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481DD7DD-26CB-44F2-8021-B8EB737E3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de-DE" altLang="cs-CZ" sz="2400"/>
              <a:t>Ludwig-Maximilians-Universität München (1472, 1826)</a:t>
            </a:r>
          </a:p>
          <a:p>
            <a:pPr eaLnBrk="1" hangingPunct="1"/>
            <a:r>
              <a:rPr lang="de-DE" altLang="cs-CZ" sz="2400"/>
              <a:t>Julius-Maximilians-Universität Würzburg (1402, 1582)</a:t>
            </a:r>
          </a:p>
          <a:p>
            <a:pPr eaLnBrk="1" hangingPunct="1"/>
            <a:r>
              <a:rPr lang="de-DE" altLang="cs-CZ" sz="2400"/>
              <a:t>Friedrich-Alexander-Universität Erlangen-Nürnberg (1742)</a:t>
            </a:r>
          </a:p>
          <a:p>
            <a:pPr eaLnBrk="1" hangingPunct="1"/>
            <a:r>
              <a:rPr lang="de-DE" altLang="cs-CZ" sz="2400"/>
              <a:t>Technische Universität München (1868)</a:t>
            </a:r>
          </a:p>
          <a:p>
            <a:pPr eaLnBrk="1" hangingPunct="1"/>
            <a:r>
              <a:rPr lang="de-DE" altLang="cs-CZ" sz="2400"/>
              <a:t>Otto-Friedrich-Universität Bamberg (1647, 1979)</a:t>
            </a:r>
          </a:p>
          <a:p>
            <a:pPr eaLnBrk="1" hangingPunct="1"/>
            <a:r>
              <a:rPr lang="de-DE" altLang="cs-CZ" sz="2400"/>
              <a:t>Universität Regensburg (1962)</a:t>
            </a:r>
          </a:p>
          <a:p>
            <a:pPr eaLnBrk="1" hangingPunct="1"/>
            <a:r>
              <a:rPr lang="de-DE" altLang="cs-CZ" sz="2400"/>
              <a:t>Universität Augsburg (1970)</a:t>
            </a:r>
          </a:p>
          <a:p>
            <a:pPr eaLnBrk="1" hangingPunct="1"/>
            <a:r>
              <a:rPr lang="de-DE" altLang="cs-CZ" sz="2400"/>
              <a:t>Universität Bayreuth (1975)</a:t>
            </a:r>
          </a:p>
          <a:p>
            <a:pPr eaLnBrk="1" hangingPunct="1"/>
            <a:r>
              <a:rPr lang="de-DE" altLang="cs-CZ" sz="2400"/>
              <a:t>Universität Passau (1978)</a:t>
            </a:r>
          </a:p>
          <a:p>
            <a:pPr eaLnBrk="1" hangingPunct="1"/>
            <a:r>
              <a:rPr lang="de-DE" altLang="cs-CZ" sz="2400"/>
              <a:t>Katholische Universität Eichstätt-Ingolstadt (1980)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36734-E664-474F-9F06-53EE1FFE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de-DE" sz="3200" dirty="0"/>
              <a:t>UKRAINISCHE FREIE UNIVERSITÄT MÜNCHEN</a:t>
            </a:r>
            <a:endParaRPr lang="cs-CZ" sz="3200" dirty="0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413557A9-CF4E-48A8-A4BB-4CB6A740F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de-DE" altLang="cs-CZ" dirty="0"/>
              <a:t>Gegründet von ukrainischen Emigranten aus Sowjetrussland in Wien im Jahre</a:t>
            </a:r>
            <a:r>
              <a:rPr lang="cs-CZ" altLang="cs-CZ" dirty="0"/>
              <a:t> 1921.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cs-CZ" dirty="0"/>
              <a:t>Im Herbst desselben Jahres wechselte sie auf Einladung von </a:t>
            </a:r>
            <a:r>
              <a:rPr lang="cs-CZ" altLang="cs-CZ" dirty="0"/>
              <a:t>Tomáš Garrigue Masaryk</a:t>
            </a:r>
            <a:r>
              <a:rPr lang="de-DE" altLang="cs-CZ" dirty="0"/>
              <a:t> in die Tschechoslowakei</a:t>
            </a:r>
            <a:r>
              <a:rPr lang="cs-CZ" altLang="cs-CZ" dirty="0"/>
              <a:t>, </a:t>
            </a:r>
            <a:r>
              <a:rPr lang="de-DE" altLang="cs-CZ" dirty="0"/>
              <a:t>wo sie bis 1945 wirkte</a:t>
            </a:r>
            <a:r>
              <a:rPr lang="cs-CZ" altLang="cs-CZ" dirty="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de-DE" altLang="cs-CZ" dirty="0"/>
              <a:t>Seit </a:t>
            </a:r>
            <a:r>
              <a:rPr lang="cs-CZ" altLang="cs-CZ" dirty="0"/>
              <a:t>1945 </a:t>
            </a:r>
            <a:r>
              <a:rPr lang="de-DE" altLang="cs-CZ" dirty="0"/>
              <a:t>hat sie ihren Sitz in München.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44C0F9B0-1AA6-4539-B1CD-30BE1906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2800" dirty="0"/>
              <a:t>DENKMÄLER UNTER DEM </a:t>
            </a:r>
            <a:r>
              <a:rPr lang="cs-CZ" altLang="cs-CZ" sz="2800" dirty="0"/>
              <a:t>UNESCO</a:t>
            </a:r>
            <a:r>
              <a:rPr lang="de-DE" altLang="cs-CZ" sz="2800" dirty="0"/>
              <a:t>-SCHUTZ</a:t>
            </a:r>
            <a:endParaRPr lang="cs-CZ" altLang="cs-CZ" sz="28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7FE2F5E-8336-45B2-A19C-EE753BE0A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sz="2000" dirty="0"/>
              <a:t>Würzburg – Residenz des Fürstbischofs </a:t>
            </a:r>
            <a:r>
              <a:rPr lang="cs-CZ" altLang="cs-CZ" sz="2000" dirty="0"/>
              <a:t>(</a:t>
            </a:r>
            <a:r>
              <a:rPr lang="de-DE" altLang="cs-CZ" sz="2000" dirty="0"/>
              <a:t>ab</a:t>
            </a:r>
            <a:r>
              <a:rPr lang="cs-CZ" altLang="cs-CZ" sz="2000" dirty="0"/>
              <a:t> 1982), </a:t>
            </a:r>
            <a:r>
              <a:rPr lang="de-DE" altLang="cs-CZ" sz="2000" dirty="0"/>
              <a:t>der schönste Schlossbau und Park des deutschen Barock</a:t>
            </a:r>
            <a:r>
              <a:rPr lang="cs-CZ" altLang="cs-CZ" sz="2000" dirty="0"/>
              <a:t>, </a:t>
            </a:r>
            <a:r>
              <a:rPr lang="de-DE" altLang="cs-CZ" sz="2000" dirty="0"/>
              <a:t>ein Werk des Architekten Balthasar Neumann</a:t>
            </a:r>
            <a:r>
              <a:rPr lang="cs-CZ" altLang="cs-CZ" sz="2000" dirty="0"/>
              <a:t>  </a:t>
            </a:r>
            <a:r>
              <a:rPr lang="de-DE" altLang="cs-CZ" sz="2000" dirty="0"/>
              <a:t>aus den Jahren </a:t>
            </a:r>
            <a:r>
              <a:rPr lang="cs-CZ" altLang="cs-CZ" sz="2000" dirty="0"/>
              <a:t>1720 – 1744 </a:t>
            </a:r>
            <a:r>
              <a:rPr lang="de-DE" altLang="cs-CZ" sz="2000" dirty="0"/>
              <a:t>mit Freskos des Malers </a:t>
            </a:r>
            <a:r>
              <a:rPr lang="cs-CZ" altLang="cs-CZ" sz="2000" dirty="0"/>
              <a:t>Giovanni Batist</a:t>
            </a:r>
            <a:r>
              <a:rPr lang="de-DE" altLang="cs-CZ" sz="2000" dirty="0"/>
              <a:t>a</a:t>
            </a:r>
            <a:r>
              <a:rPr lang="cs-CZ" altLang="cs-CZ" sz="2000" dirty="0"/>
              <a:t> </a:t>
            </a:r>
            <a:r>
              <a:rPr lang="de-DE" altLang="cs-CZ" sz="2000" dirty="0"/>
              <a:t>Tiepolo aus Venedig</a:t>
            </a:r>
            <a:r>
              <a:rPr lang="cs-CZ" altLang="cs-CZ" sz="2000" dirty="0"/>
              <a:t>;</a:t>
            </a:r>
          </a:p>
          <a:p>
            <a:pPr eaLnBrk="1" hangingPunct="1"/>
            <a:r>
              <a:rPr lang="de-DE" altLang="cs-CZ" sz="2000" dirty="0"/>
              <a:t>Pfaffenwinkel – Wallfahrtskirche zum gegeißelten Heiland auf der Wies</a:t>
            </a:r>
            <a:r>
              <a:rPr lang="cs-CZ" altLang="cs-CZ" sz="2000" dirty="0"/>
              <a:t> </a:t>
            </a:r>
            <a:r>
              <a:rPr lang="de-DE" altLang="cs-CZ" sz="2000" dirty="0"/>
              <a:t>(ab</a:t>
            </a:r>
            <a:r>
              <a:rPr lang="cs-CZ" altLang="cs-CZ" sz="2000" dirty="0"/>
              <a:t> 1983</a:t>
            </a:r>
            <a:r>
              <a:rPr lang="de-DE" altLang="cs-CZ" sz="2000" dirty="0"/>
              <a:t>)</a:t>
            </a:r>
            <a:r>
              <a:rPr lang="cs-CZ" altLang="cs-CZ" sz="2000" dirty="0"/>
              <a:t>, </a:t>
            </a:r>
            <a:r>
              <a:rPr lang="de-DE" altLang="cs-CZ" sz="2000" dirty="0"/>
              <a:t>eine Perle des deutschen Rokoko vom Baumeister </a:t>
            </a:r>
            <a:r>
              <a:rPr lang="cs-CZ" altLang="cs-CZ" sz="2000" dirty="0"/>
              <a:t>Dominik Zimmermann </a:t>
            </a:r>
            <a:r>
              <a:rPr lang="de-DE" altLang="cs-CZ" sz="2000" dirty="0"/>
              <a:t>aus den Jahren </a:t>
            </a:r>
            <a:r>
              <a:rPr lang="cs-CZ" altLang="cs-CZ" sz="2000" dirty="0"/>
              <a:t>1745 – 1754;</a:t>
            </a:r>
          </a:p>
          <a:p>
            <a:pPr eaLnBrk="1" hangingPunct="1"/>
            <a:r>
              <a:rPr lang="de-DE" altLang="cs-CZ" sz="2000" dirty="0"/>
              <a:t>Bamberg – das barocke Stadtzentrum des alten fränkischen Kulturzentrums und tausendjährigen Bischofssitzes, gegründet vom Kaiser Heinrich </a:t>
            </a:r>
            <a:r>
              <a:rPr lang="cs-CZ" altLang="cs-CZ" sz="2000" dirty="0"/>
              <a:t>II. († 1024), </a:t>
            </a:r>
            <a:r>
              <a:rPr lang="de-DE" altLang="cs-CZ" sz="2000" dirty="0"/>
              <a:t>der aus Bamberg den Hauptsitz seines Reiches machte </a:t>
            </a:r>
            <a:r>
              <a:rPr lang="cs-CZ" altLang="cs-CZ" sz="2000" dirty="0"/>
              <a:t>(</a:t>
            </a:r>
            <a:r>
              <a:rPr lang="de-DE" altLang="cs-CZ" sz="2000" dirty="0"/>
              <a:t>ab</a:t>
            </a:r>
            <a:r>
              <a:rPr lang="cs-CZ" altLang="cs-CZ" sz="2000" dirty="0"/>
              <a:t> 1993);</a:t>
            </a:r>
          </a:p>
          <a:p>
            <a:pPr eaLnBrk="1" hangingPunct="1"/>
            <a:r>
              <a:rPr lang="cs-CZ" altLang="cs-CZ" sz="2000" dirty="0"/>
              <a:t>Limes – </a:t>
            </a:r>
            <a:r>
              <a:rPr lang="de-DE" altLang="cs-CZ" sz="2000" dirty="0"/>
              <a:t>obergermanisch-rätische Grenze des Römischen Reiches</a:t>
            </a:r>
            <a:r>
              <a:rPr lang="cs-CZ" altLang="cs-CZ" sz="2000" dirty="0"/>
              <a:t>, </a:t>
            </a:r>
            <a:r>
              <a:rPr lang="de-DE" altLang="cs-CZ" sz="2000" dirty="0"/>
              <a:t>ein antiker Grenzwall </a:t>
            </a:r>
            <a:r>
              <a:rPr lang="cs-CZ" altLang="cs-CZ" sz="2000" dirty="0"/>
              <a:t>(</a:t>
            </a:r>
            <a:r>
              <a:rPr lang="de-DE" altLang="cs-CZ" sz="2000" dirty="0"/>
              <a:t>ab</a:t>
            </a:r>
            <a:r>
              <a:rPr lang="cs-CZ" altLang="cs-CZ" sz="2000" dirty="0"/>
              <a:t> 2005);</a:t>
            </a:r>
          </a:p>
          <a:p>
            <a:pPr eaLnBrk="1" hangingPunct="1"/>
            <a:r>
              <a:rPr lang="de-DE" altLang="cs-CZ" sz="2000" dirty="0"/>
              <a:t>Regensburg </a:t>
            </a:r>
            <a:r>
              <a:rPr lang="cs-CZ" altLang="cs-CZ" sz="2000" dirty="0"/>
              <a:t>– </a:t>
            </a:r>
            <a:r>
              <a:rPr lang="de-DE" altLang="cs-CZ" sz="2000" dirty="0"/>
              <a:t>das Stadtzentrum mit der Klosterkirche und dem Dom </a:t>
            </a:r>
            <a:r>
              <a:rPr lang="cs-CZ" altLang="cs-CZ" sz="2000" dirty="0"/>
              <a:t>(</a:t>
            </a:r>
            <a:r>
              <a:rPr lang="de-DE" altLang="cs-CZ" sz="2000"/>
              <a:t>ab</a:t>
            </a:r>
            <a:r>
              <a:rPr lang="cs-CZ" altLang="cs-CZ" sz="2000"/>
              <a:t> </a:t>
            </a:r>
            <a:r>
              <a:rPr lang="cs-CZ" altLang="cs-CZ" sz="2000" dirty="0"/>
              <a:t>2006)</a:t>
            </a:r>
          </a:p>
          <a:p>
            <a:pPr eaLnBrk="1" hangingPunct="1"/>
            <a:endParaRPr lang="cs-CZ" alt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87128586-4850-4363-91C3-0CF2A9102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cs-CZ" sz="2800" dirty="0"/>
              <a:t>Freistaat Bayern (BY)</a:t>
            </a:r>
            <a:endParaRPr lang="cs-CZ" altLang="cs-CZ" sz="2800" dirty="0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2004ADF8-7471-4D11-A7D9-A45E24C35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de-DE" altLang="cs-CZ" sz="2800" dirty="0"/>
              <a:t>Fläche: 70 550 km</a:t>
            </a:r>
            <a:r>
              <a:rPr lang="de-DE" altLang="cs-CZ" sz="2800" baseline="30000" dirty="0"/>
              <a:t>2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Einwohner: 13,1 Mio.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Beitritt zum Bund: 1949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Landeshauptstadt: München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Landesparlament: Bayerischer Landtag (180 Mandate)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Prozentanzahl der Ausländer: 10,0%</a:t>
            </a:r>
          </a:p>
          <a:p>
            <a:pPr eaLnBrk="1" hangingPunct="1">
              <a:buFontTx/>
              <a:buChar char="-"/>
            </a:pPr>
            <a:r>
              <a:rPr lang="de-DE" altLang="cs-CZ" sz="2800" dirty="0"/>
              <a:t>BIP (2019 in Euro): 632.897 Mio. (pro Kopf: 48.323) – 18,4% der BRD</a:t>
            </a:r>
            <a:endParaRPr lang="cs-CZ" alt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536B7A1F-E177-4007-B1B8-4532F97C35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Bayern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E72E8C-5E9C-433A-A99C-58B8355F5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m</a:t>
            </a:r>
          </a:p>
        </p:txBody>
      </p:sp>
      <p:pic>
        <p:nvPicPr>
          <p:cNvPr id="4100" name="Picture 2" descr="C:\Users\Tvrdík\Documents\Bavorsko\440px-Germany_Laender_Bayern.png">
            <a:extLst>
              <a:ext uri="{FF2B5EF4-FFF2-40B4-BE49-F238E27FC236}">
                <a16:creationId xmlns:a16="http://schemas.microsoft.com/office/drawing/2014/main" id="{E09FC541-0917-44ED-B982-7780E2491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576264"/>
            <a:ext cx="4191000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AF36CF9A-9938-4E6F-A840-4F1CE66C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Bayern</a:t>
            </a:r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E7A75406-92BA-4A82-940F-4373D8CF2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dirty="0"/>
              <a:t>Offizielles Staatswappen</a:t>
            </a:r>
            <a:endParaRPr lang="cs-CZ" altLang="cs-CZ" dirty="0"/>
          </a:p>
        </p:txBody>
      </p:sp>
      <p:pic>
        <p:nvPicPr>
          <p:cNvPr id="5124" name="Picture 2" descr="C:\Users\Tvrdík\Documents\Bavorsko\300px-Coat_of_arms_of_Bavaria.svg.png">
            <a:extLst>
              <a:ext uri="{FF2B5EF4-FFF2-40B4-BE49-F238E27FC236}">
                <a16:creationId xmlns:a16="http://schemas.microsoft.com/office/drawing/2014/main" id="{D97A298E-CD2D-4D81-BB80-D9F469EA1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566989"/>
            <a:ext cx="28575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3FC13FDF-4E32-450F-9DF6-0AD82E05F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Bayern</a:t>
            </a:r>
          </a:p>
        </p:txBody>
      </p:sp>
      <p:pic>
        <p:nvPicPr>
          <p:cNvPr id="6147" name="Picture 2" descr="C:\Users\Tvrdík\Documents\Bavorsko\300px-Coat_of_arms_of_Bavaria.svg.png">
            <a:extLst>
              <a:ext uri="{FF2B5EF4-FFF2-40B4-BE49-F238E27FC236}">
                <a16:creationId xmlns:a16="http://schemas.microsoft.com/office/drawing/2014/main" id="{CAFA2D94-0A1E-4B30-8C45-D0C330F61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2566989"/>
            <a:ext cx="285750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3" descr="C:\Users\Tvrdík\Documents\Bavorsko\448px-Bayern_Wappen.svg.png">
            <a:extLst>
              <a:ext uri="{FF2B5EF4-FFF2-40B4-BE49-F238E27FC236}">
                <a16:creationId xmlns:a16="http://schemas.microsoft.com/office/drawing/2014/main" id="{0381411A-7E8C-4719-BC6F-F3C1E6C650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03725" y="1600201"/>
            <a:ext cx="3384550" cy="4525963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4" name="Rectangle 72">
            <a:extLst>
              <a:ext uri="{FF2B5EF4-FFF2-40B4-BE49-F238E27FC236}">
                <a16:creationId xmlns:a16="http://schemas.microsoft.com/office/drawing/2014/main" id="{022BDE4A-8A20-4A69-9C5A-581C82036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8625C1-BF03-4D11-8A11-0E4FD36A8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684" y="170412"/>
            <a:ext cx="10178934" cy="13287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defRPr/>
            </a:pP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Bayern</a:t>
            </a:r>
            <a:b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Staatsflagge</a:t>
            </a:r>
          </a:p>
        </p:txBody>
      </p:sp>
      <p:pic>
        <p:nvPicPr>
          <p:cNvPr id="7172" name="Picture 2" descr="C:\Users\Tvrdík\Documents\Bavorsko\800px-Flag_of_Bavaria_(lozengy).svg.png">
            <a:extLst>
              <a:ext uri="{FF2B5EF4-FFF2-40B4-BE49-F238E27FC236}">
                <a16:creationId xmlns:a16="http://schemas.microsoft.com/office/drawing/2014/main" id="{238D1679-3CAB-4A0B-94A2-194F734613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98" b="1"/>
          <a:stretch/>
        </p:blipFill>
        <p:spPr bwMode="auto">
          <a:xfrm>
            <a:off x="2707050" y="2286606"/>
            <a:ext cx="5803323" cy="3890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94C3D2-DCD9-421F-AF8F-C958F26CC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30CFF010-98EE-4998-AFFD-16A7E164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858962"/>
          </a:xfrm>
        </p:spPr>
        <p:txBody>
          <a:bodyPr/>
          <a:lstStyle/>
          <a:p>
            <a:pPr eaLnBrk="1" hangingPunct="1"/>
            <a:r>
              <a:rPr lang="de-DE" altLang="cs-CZ" dirty="0"/>
              <a:t>Bayernhymne</a:t>
            </a:r>
            <a:br>
              <a:rPr lang="cs-CZ" altLang="cs-CZ" sz="2200" dirty="0"/>
            </a:br>
            <a:r>
              <a:rPr lang="de-DE" altLang="cs-CZ" sz="2200" dirty="0"/>
              <a:t>Melodie</a:t>
            </a:r>
            <a:r>
              <a:rPr lang="cs-CZ" altLang="cs-CZ" sz="2200" dirty="0"/>
              <a:t>: Konrad Max Kunz (1860)</a:t>
            </a:r>
            <a:br>
              <a:rPr lang="cs-CZ" altLang="cs-CZ" sz="2200" dirty="0"/>
            </a:br>
            <a:r>
              <a:rPr lang="de-DE" altLang="cs-CZ" sz="2200" dirty="0"/>
              <a:t>T</a:t>
            </a:r>
            <a:r>
              <a:rPr lang="cs-CZ" altLang="cs-CZ" sz="2200" dirty="0" err="1"/>
              <a:t>ext</a:t>
            </a:r>
            <a:r>
              <a:rPr lang="cs-CZ" altLang="cs-CZ" sz="2200" dirty="0"/>
              <a:t>: </a:t>
            </a:r>
            <a:r>
              <a:rPr lang="de-DE" altLang="cs-CZ" sz="2200" dirty="0"/>
              <a:t>Michael </a:t>
            </a:r>
            <a:r>
              <a:rPr lang="de-DE" altLang="cs-CZ" sz="2200" dirty="0" err="1"/>
              <a:t>Öchsner</a:t>
            </a:r>
            <a:r>
              <a:rPr lang="de-DE" altLang="cs-CZ" sz="2200" dirty="0"/>
              <a:t> (1860), überarbeitet von </a:t>
            </a:r>
            <a:r>
              <a:rPr lang="cs-CZ" altLang="cs-CZ" sz="2200" dirty="0"/>
              <a:t>Joseph Maria Lutz (1948</a:t>
            </a:r>
            <a:r>
              <a:rPr lang="de-DE" altLang="cs-CZ" sz="2200" dirty="0"/>
              <a:t>)</a:t>
            </a:r>
            <a:endParaRPr lang="cs-CZ" alt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C70976-1387-4B3F-BEE8-37D19CE27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5189" y="2060576"/>
            <a:ext cx="8220075" cy="4492625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endParaRPr lang="cs-CZ" dirty="0"/>
          </a:p>
          <a:p>
            <a:pPr>
              <a:defRPr/>
            </a:pPr>
            <a:r>
              <a:rPr lang="de-DE" dirty="0"/>
              <a:t>1. Gott mit dir, du Land der Bayern,</a:t>
            </a:r>
            <a:br>
              <a:rPr lang="de-DE" dirty="0"/>
            </a:br>
            <a:r>
              <a:rPr lang="de-DE" dirty="0"/>
              <a:t>deutsche Erde, Vaterland!</a:t>
            </a:r>
            <a:br>
              <a:rPr lang="de-DE" dirty="0"/>
            </a:br>
            <a:r>
              <a:rPr lang="de-DE" dirty="0"/>
              <a:t>Über deinen weiten Gauen</a:t>
            </a:r>
            <a:br>
              <a:rPr lang="de-DE" dirty="0"/>
            </a:br>
            <a:r>
              <a:rPr lang="de-DE" dirty="0"/>
              <a:t>ruhe Seine Segenshand!</a:t>
            </a:r>
            <a:br>
              <a:rPr lang="de-DE" dirty="0"/>
            </a:br>
            <a:r>
              <a:rPr lang="de-DE" dirty="0"/>
              <a:t>|: Er behüte deine Fluren,</a:t>
            </a:r>
            <a:br>
              <a:rPr lang="de-DE" dirty="0"/>
            </a:br>
            <a:r>
              <a:rPr lang="de-DE" dirty="0"/>
              <a:t>schirme deiner Städte Bau</a:t>
            </a:r>
            <a:br>
              <a:rPr lang="de-DE" dirty="0"/>
            </a:br>
            <a:r>
              <a:rPr lang="de-DE" dirty="0"/>
              <a:t>Und erhalte dir die Farben</a:t>
            </a:r>
            <a:br>
              <a:rPr lang="de-DE" dirty="0"/>
            </a:br>
            <a:r>
              <a:rPr lang="de-DE" dirty="0"/>
              <a:t>Seines Himmels, weiß und blau! :|</a:t>
            </a:r>
            <a:br>
              <a:rPr lang="de-DE" dirty="0"/>
            </a:br>
            <a:endParaRPr lang="de-DE" dirty="0"/>
          </a:p>
          <a:p>
            <a:pPr>
              <a:defRPr/>
            </a:pPr>
            <a:r>
              <a:rPr lang="de-DE" dirty="0"/>
              <a:t>2. Gott mit dir, dem Bayernvolke,</a:t>
            </a:r>
            <a:br>
              <a:rPr lang="de-DE" dirty="0"/>
            </a:br>
            <a:r>
              <a:rPr lang="de-DE" dirty="0"/>
              <a:t>dass wir, </a:t>
            </a:r>
            <a:r>
              <a:rPr lang="de-DE" dirty="0" err="1"/>
              <a:t>uns’rer</a:t>
            </a:r>
            <a:r>
              <a:rPr lang="de-DE" dirty="0"/>
              <a:t> Väter wert,</a:t>
            </a:r>
            <a:br>
              <a:rPr lang="de-DE" dirty="0"/>
            </a:br>
            <a:r>
              <a:rPr lang="de-DE" dirty="0"/>
              <a:t>fest in Eintracht und in Frieden</a:t>
            </a:r>
            <a:br>
              <a:rPr lang="de-DE" dirty="0"/>
            </a:br>
            <a:r>
              <a:rPr lang="de-DE" dirty="0"/>
              <a:t>bauen </a:t>
            </a:r>
            <a:r>
              <a:rPr lang="de-DE" dirty="0" err="1"/>
              <a:t>uns’res</a:t>
            </a:r>
            <a:r>
              <a:rPr lang="de-DE" dirty="0"/>
              <a:t> Glückes Herd!</a:t>
            </a:r>
            <a:br>
              <a:rPr lang="de-DE" dirty="0"/>
            </a:br>
            <a:r>
              <a:rPr lang="de-DE" dirty="0"/>
              <a:t>|: Dass mit Deutschlands Bruderstämmen</a:t>
            </a:r>
            <a:br>
              <a:rPr lang="de-DE" dirty="0"/>
            </a:br>
            <a:r>
              <a:rPr lang="de-DE" dirty="0"/>
              <a:t>einig uns ein jeder schau</a:t>
            </a:r>
            <a:br>
              <a:rPr lang="de-DE" dirty="0"/>
            </a:br>
            <a:r>
              <a:rPr lang="de-DE" dirty="0"/>
              <a:t>und den alten Ruhm bewähre</a:t>
            </a:r>
            <a:br>
              <a:rPr lang="de-DE" dirty="0"/>
            </a:br>
            <a:r>
              <a:rPr lang="de-DE" dirty="0"/>
              <a:t>unser Banner, weiß und blau! :|</a:t>
            </a:r>
          </a:p>
          <a:p>
            <a:pPr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D34FAFE5-5B62-45A2-8EBE-5A12E967E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/>
              <a:t>Regierungsbezirke</a:t>
            </a:r>
            <a:endParaRPr lang="cs-CZ" altLang="cs-CZ" dirty="0"/>
          </a:p>
        </p:txBody>
      </p:sp>
      <p:pic>
        <p:nvPicPr>
          <p:cNvPr id="9219" name="Picture 2" descr="C:\Users\Tvrdík\Documents\Bavorsko\Bayern-regierungsbezirke_2-450x450.png">
            <a:extLst>
              <a:ext uri="{FF2B5EF4-FFF2-40B4-BE49-F238E27FC236}">
                <a16:creationId xmlns:a16="http://schemas.microsoft.com/office/drawing/2014/main" id="{13DAE60B-10E3-4B31-801D-DB197ED04EB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8" y="2420938"/>
            <a:ext cx="2925762" cy="2925762"/>
          </a:xfrm>
          <a:noFill/>
        </p:spPr>
      </p:pic>
      <p:sp>
        <p:nvSpPr>
          <p:cNvPr id="9220" name="Zástupný symbol pro obsah 6">
            <a:extLst>
              <a:ext uri="{FF2B5EF4-FFF2-40B4-BE49-F238E27FC236}">
                <a16:creationId xmlns:a16="http://schemas.microsoft.com/office/drawing/2014/main" id="{23C264C8-E675-4E50-BF6B-CD6EBBB04F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</a:t>
            </a:r>
            <a:r>
              <a:rPr lang="de-DE" altLang="cs-CZ"/>
              <a:t>erbayern (München)</a:t>
            </a:r>
          </a:p>
          <a:p>
            <a:pPr eaLnBrk="1" hangingPunct="1"/>
            <a:r>
              <a:rPr lang="de-DE" altLang="cs-CZ"/>
              <a:t>Niederbayern (Landshut)</a:t>
            </a:r>
          </a:p>
          <a:p>
            <a:pPr eaLnBrk="1" hangingPunct="1"/>
            <a:r>
              <a:rPr lang="de-DE" altLang="cs-CZ"/>
              <a:t>Oberpfalz (Regensburg)</a:t>
            </a:r>
          </a:p>
          <a:p>
            <a:pPr eaLnBrk="1" hangingPunct="1"/>
            <a:r>
              <a:rPr lang="de-DE" altLang="cs-CZ"/>
              <a:t>Oberfranken (Bayreuth)</a:t>
            </a:r>
          </a:p>
          <a:p>
            <a:pPr eaLnBrk="1" hangingPunct="1"/>
            <a:r>
              <a:rPr lang="de-DE" altLang="cs-CZ"/>
              <a:t>Unterfranken (Würzburg)</a:t>
            </a:r>
          </a:p>
          <a:p>
            <a:pPr eaLnBrk="1" hangingPunct="1"/>
            <a:r>
              <a:rPr lang="de-DE" altLang="cs-CZ"/>
              <a:t>Mittelfranken (Ansbach)</a:t>
            </a:r>
          </a:p>
          <a:p>
            <a:pPr eaLnBrk="1" hangingPunct="1"/>
            <a:r>
              <a:rPr lang="de-DE" altLang="cs-CZ"/>
              <a:t>Schwaben (Augsburg)</a:t>
            </a:r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82CD465B-C9FA-44EF-91AF-F4E6EDFB0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de-DE" altLang="cs-CZ" sz="3200" dirty="0"/>
              <a:t>Berühmte Firmen</a:t>
            </a:r>
            <a:endParaRPr lang="cs-CZ" alt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C3000E-36FE-4184-8383-88A537BF5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cs-CZ" sz="2400" b="1" dirty="0"/>
              <a:t>BMW </a:t>
            </a:r>
            <a:r>
              <a:rPr lang="de-DE" sz="2400" dirty="0"/>
              <a:t>(Bayerische Motoren Werke) – gegründet </a:t>
            </a:r>
            <a:r>
              <a:rPr lang="cs-CZ" sz="2400" dirty="0"/>
              <a:t>1913 </a:t>
            </a:r>
            <a:r>
              <a:rPr lang="de-DE" sz="2400" dirty="0"/>
              <a:t>als</a:t>
            </a:r>
            <a:r>
              <a:rPr lang="cs-CZ" sz="2400" dirty="0"/>
              <a:t> </a:t>
            </a:r>
            <a:r>
              <a:rPr lang="de-DE" sz="2400" dirty="0"/>
              <a:t>Rapp Motoren Werke</a:t>
            </a:r>
            <a:r>
              <a:rPr lang="cs-CZ" sz="2400" dirty="0"/>
              <a:t>, </a:t>
            </a:r>
            <a:r>
              <a:rPr lang="de-DE" sz="2400" dirty="0"/>
              <a:t>seit </a:t>
            </a:r>
            <a:r>
              <a:rPr lang="cs-CZ" sz="2400" dirty="0"/>
              <a:t>1917 BMW, </a:t>
            </a:r>
            <a:r>
              <a:rPr lang="de-DE" sz="2400" dirty="0"/>
              <a:t>Sitz</a:t>
            </a:r>
            <a:r>
              <a:rPr lang="cs-CZ" sz="2400" dirty="0"/>
              <a:t>: </a:t>
            </a:r>
            <a:r>
              <a:rPr lang="de-DE" sz="2400" dirty="0"/>
              <a:t>München</a:t>
            </a:r>
            <a:endParaRPr lang="cs-CZ" sz="2400" dirty="0"/>
          </a:p>
          <a:p>
            <a:pPr>
              <a:defRPr/>
            </a:pPr>
            <a:r>
              <a:rPr lang="de-DE" sz="2400" b="1" dirty="0"/>
              <a:t>Audi</a:t>
            </a:r>
            <a:r>
              <a:rPr lang="cs-CZ" sz="2400" b="1" dirty="0"/>
              <a:t> </a:t>
            </a:r>
            <a:r>
              <a:rPr lang="cs-CZ" sz="2400" dirty="0"/>
              <a:t>– </a:t>
            </a:r>
            <a:r>
              <a:rPr lang="de-DE" sz="2400" dirty="0"/>
              <a:t>gegründet </a:t>
            </a:r>
            <a:r>
              <a:rPr lang="cs-CZ" sz="2400" dirty="0"/>
              <a:t>1909 </a:t>
            </a:r>
            <a:r>
              <a:rPr lang="de-DE" sz="2400" dirty="0"/>
              <a:t>in Zwickau</a:t>
            </a:r>
            <a:r>
              <a:rPr lang="cs-CZ" sz="2400" dirty="0"/>
              <a:t>, </a:t>
            </a:r>
            <a:r>
              <a:rPr lang="de-DE" sz="2400" dirty="0"/>
              <a:t>nach dem 2. Weltkrieg in den Westzonen abgespalten</a:t>
            </a:r>
            <a:r>
              <a:rPr lang="cs-CZ" sz="2400" dirty="0"/>
              <a:t>, </a:t>
            </a:r>
            <a:r>
              <a:rPr lang="de-DE" sz="2400" dirty="0"/>
              <a:t>Sitz</a:t>
            </a:r>
            <a:r>
              <a:rPr lang="cs-CZ" sz="2400" dirty="0"/>
              <a:t>: Ingolstadt; </a:t>
            </a:r>
            <a:r>
              <a:rPr lang="de-DE" sz="2400" dirty="0"/>
              <a:t>Teil der </a:t>
            </a:r>
            <a:r>
              <a:rPr lang="cs-CZ" sz="2400" dirty="0"/>
              <a:t>Volkswagen Group, </a:t>
            </a:r>
            <a:r>
              <a:rPr lang="de-DE" sz="2400" dirty="0"/>
              <a:t>der Name stammt aus dem Lateinischen </a:t>
            </a:r>
            <a:r>
              <a:rPr lang="cs-CZ" sz="2400" dirty="0"/>
              <a:t>„</a:t>
            </a:r>
            <a:r>
              <a:rPr lang="cs-CZ" sz="2400" dirty="0" err="1"/>
              <a:t>audire</a:t>
            </a:r>
            <a:r>
              <a:rPr lang="cs-CZ" sz="2400" dirty="0"/>
              <a:t>“, </a:t>
            </a:r>
            <a:r>
              <a:rPr lang="de-DE" sz="2400" dirty="0"/>
              <a:t>Imperativ</a:t>
            </a:r>
            <a:r>
              <a:rPr lang="cs-CZ" sz="2400" dirty="0"/>
              <a:t>: „</a:t>
            </a:r>
            <a:r>
              <a:rPr lang="cs-CZ" sz="2400" dirty="0" err="1"/>
              <a:t>audi</a:t>
            </a:r>
            <a:r>
              <a:rPr lang="cs-CZ" sz="2400" dirty="0"/>
              <a:t>“ – </a:t>
            </a:r>
            <a:r>
              <a:rPr lang="de-DE" sz="2400" dirty="0"/>
              <a:t>höre, horche</a:t>
            </a:r>
            <a:r>
              <a:rPr lang="cs-CZ" sz="2400" dirty="0"/>
              <a:t>, lat. </a:t>
            </a:r>
            <a:r>
              <a:rPr lang="de-DE" sz="2400" dirty="0"/>
              <a:t>Übersetzung des Namens des Firmenbegründers </a:t>
            </a:r>
            <a:r>
              <a:rPr lang="cs-CZ" sz="2400" dirty="0"/>
              <a:t> </a:t>
            </a:r>
            <a:r>
              <a:rPr lang="de-DE" sz="2400" dirty="0"/>
              <a:t>Horch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Siemens </a:t>
            </a:r>
            <a:r>
              <a:rPr lang="cs-CZ" sz="2400" dirty="0"/>
              <a:t>– </a:t>
            </a:r>
            <a:r>
              <a:rPr lang="de-DE" sz="2400" dirty="0"/>
              <a:t>gegründet </a:t>
            </a:r>
            <a:r>
              <a:rPr lang="cs-CZ" sz="2400" dirty="0"/>
              <a:t>1847 </a:t>
            </a:r>
            <a:r>
              <a:rPr lang="de-DE" sz="2400" dirty="0"/>
              <a:t>in Berlin von</a:t>
            </a:r>
            <a:r>
              <a:rPr lang="cs-CZ" sz="2400" dirty="0"/>
              <a:t> Werner von Siemens </a:t>
            </a:r>
            <a:r>
              <a:rPr lang="de-DE" sz="2400" dirty="0"/>
              <a:t>als Telegraphen Bauanstalt</a:t>
            </a:r>
            <a:r>
              <a:rPr lang="cs-CZ" sz="2400" dirty="0"/>
              <a:t>, </a:t>
            </a:r>
            <a:r>
              <a:rPr lang="de-DE" sz="2400" dirty="0"/>
              <a:t>heute hat er zwei Sitze</a:t>
            </a:r>
            <a:r>
              <a:rPr lang="cs-CZ" sz="2400" dirty="0"/>
              <a:t>: </a:t>
            </a:r>
            <a:r>
              <a:rPr lang="de-DE" sz="2400" dirty="0"/>
              <a:t>Berlin-München</a:t>
            </a:r>
            <a:r>
              <a:rPr lang="cs-CZ" sz="2400" dirty="0"/>
              <a:t>, </a:t>
            </a:r>
            <a:r>
              <a:rPr lang="de-DE" sz="2400" dirty="0"/>
              <a:t>Weltkonzern mit </a:t>
            </a:r>
            <a:r>
              <a:rPr lang="cs-CZ" sz="2400" dirty="0"/>
              <a:t>125 </a:t>
            </a:r>
            <a:r>
              <a:rPr lang="de-DE" sz="2400" dirty="0"/>
              <a:t>Zweigstellen in der BRD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MAN </a:t>
            </a:r>
            <a:r>
              <a:rPr lang="cs-CZ" sz="2400" dirty="0"/>
              <a:t>(</a:t>
            </a:r>
            <a:r>
              <a:rPr lang="de-DE" sz="2400" dirty="0"/>
              <a:t>Maschinenfabrik Augsburg – Nürnberg) – entstand durch Vereinigung von Eisenwerken und Maschinenbauwerken bereits im </a:t>
            </a:r>
            <a:r>
              <a:rPr lang="cs-CZ" sz="2400" dirty="0"/>
              <a:t>18. </a:t>
            </a:r>
            <a:r>
              <a:rPr lang="de-DE" sz="2400" dirty="0"/>
              <a:t>Jahrhundert</a:t>
            </a:r>
            <a:r>
              <a:rPr lang="cs-CZ" sz="2400" dirty="0"/>
              <a:t>, </a:t>
            </a:r>
            <a:r>
              <a:rPr lang="de-DE" sz="2400" dirty="0"/>
              <a:t>die Gründungsfabriken in </a:t>
            </a:r>
            <a:r>
              <a:rPr lang="cs-CZ" sz="2400" dirty="0"/>
              <a:t>Augsburg </a:t>
            </a:r>
            <a:r>
              <a:rPr lang="de-DE" sz="2400" dirty="0"/>
              <a:t>(</a:t>
            </a:r>
            <a:r>
              <a:rPr lang="cs-CZ" sz="2400" dirty="0"/>
              <a:t>1840</a:t>
            </a:r>
            <a:r>
              <a:rPr lang="de-DE" sz="2400" dirty="0"/>
              <a:t>) und Nürnberg (</a:t>
            </a:r>
            <a:r>
              <a:rPr lang="cs-CZ" sz="2400" dirty="0"/>
              <a:t>1841</a:t>
            </a:r>
            <a:r>
              <a:rPr lang="de-DE" sz="2400" dirty="0"/>
              <a:t>)</a:t>
            </a:r>
            <a:r>
              <a:rPr lang="cs-CZ" sz="2400" dirty="0"/>
              <a:t>, M.A.N. </a:t>
            </a:r>
            <a:r>
              <a:rPr lang="de-DE" sz="2400" dirty="0"/>
              <a:t>seit </a:t>
            </a:r>
            <a:r>
              <a:rPr lang="cs-CZ" sz="2400" dirty="0"/>
              <a:t>1908</a:t>
            </a:r>
          </a:p>
          <a:p>
            <a:pPr>
              <a:defRPr/>
            </a:pPr>
            <a:r>
              <a:rPr lang="cs-CZ" sz="2400" b="1" dirty="0"/>
              <a:t>EADS</a:t>
            </a:r>
            <a:r>
              <a:rPr lang="cs-CZ" sz="2400" dirty="0"/>
              <a:t> (</a:t>
            </a: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Aeronautic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</a:t>
            </a:r>
            <a:r>
              <a:rPr lang="cs-CZ" sz="2400" dirty="0" err="1"/>
              <a:t>Space</a:t>
            </a:r>
            <a:r>
              <a:rPr lang="cs-CZ" sz="2400" dirty="0"/>
              <a:t> </a:t>
            </a:r>
            <a:r>
              <a:rPr lang="cs-CZ" sz="2400" dirty="0" err="1"/>
              <a:t>Company</a:t>
            </a:r>
            <a:r>
              <a:rPr lang="cs-CZ" sz="2400" dirty="0"/>
              <a:t>) – </a:t>
            </a:r>
            <a:r>
              <a:rPr lang="de-DE" sz="2400" dirty="0"/>
              <a:t>entstand durch die Fusion von drei europäischen Konzernen </a:t>
            </a:r>
            <a:r>
              <a:rPr lang="cs-CZ" sz="2400" dirty="0"/>
              <a:t>– </a:t>
            </a:r>
            <a:r>
              <a:rPr lang="de-DE" sz="2400" dirty="0"/>
              <a:t>deutschem</a:t>
            </a:r>
            <a:r>
              <a:rPr lang="cs-CZ" sz="2400" dirty="0"/>
              <a:t> DASA, </a:t>
            </a:r>
            <a:r>
              <a:rPr lang="de-DE" sz="2400" dirty="0"/>
              <a:t>französischem</a:t>
            </a:r>
            <a:r>
              <a:rPr lang="cs-CZ" sz="2400" dirty="0"/>
              <a:t> </a:t>
            </a:r>
            <a:r>
              <a:rPr lang="cs-CZ" sz="2400" dirty="0" err="1"/>
              <a:t>Aérospatiale</a:t>
            </a:r>
            <a:r>
              <a:rPr lang="cs-CZ" sz="2400" dirty="0"/>
              <a:t>-Matra </a:t>
            </a:r>
            <a:r>
              <a:rPr lang="de-DE" sz="2400" dirty="0"/>
              <a:t>und spanischem</a:t>
            </a:r>
            <a:r>
              <a:rPr lang="cs-CZ" sz="2400" dirty="0"/>
              <a:t> CASA – </a:t>
            </a:r>
            <a:r>
              <a:rPr lang="de-DE" sz="2400" dirty="0"/>
              <a:t>am </a:t>
            </a:r>
            <a:r>
              <a:rPr lang="cs-CZ" sz="2400" dirty="0"/>
              <a:t>10.07.2000; </a:t>
            </a:r>
            <a:r>
              <a:rPr lang="de-DE" sz="2400" dirty="0"/>
              <a:t>Sitz der deutschen Zentrale in Ottobrunn bei München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699</Words>
  <Application>Microsoft Office PowerPoint</Application>
  <PresentationFormat>Širokoúhlá obrazovka</PresentationFormat>
  <Paragraphs>63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Bayern</vt:lpstr>
      <vt:lpstr>Freistaat Bayern (BY)</vt:lpstr>
      <vt:lpstr>Bayern</vt:lpstr>
      <vt:lpstr>Bayern</vt:lpstr>
      <vt:lpstr>Bayern</vt:lpstr>
      <vt:lpstr>Bayern Staatsflagge</vt:lpstr>
      <vt:lpstr>Bayernhymne Melodie: Konrad Max Kunz (1860) Text: Michael Öchsner (1860), überarbeitet von Joseph Maria Lutz (1948)</vt:lpstr>
      <vt:lpstr>Regierungsbezirke</vt:lpstr>
      <vt:lpstr>Berühmte Firmen</vt:lpstr>
      <vt:lpstr>UNIVERSITÄTEN</vt:lpstr>
      <vt:lpstr>UKRAINISCHE FREIE UNIVERSITÄT MÜNCHEN</vt:lpstr>
      <vt:lpstr>DENKMÄLER UNTER DEM UNESCO-SCHUTZ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Bayern</dc:title>
  <dc:creator>Milan Tvrdík</dc:creator>
  <cp:lastModifiedBy>Milan Tvrdík</cp:lastModifiedBy>
  <cp:revision>7</cp:revision>
  <dcterms:created xsi:type="dcterms:W3CDTF">2020-11-01T17:15:07Z</dcterms:created>
  <dcterms:modified xsi:type="dcterms:W3CDTF">2020-11-28T15:20:28Z</dcterms:modified>
</cp:coreProperties>
</file>