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9" r:id="rId7"/>
    <p:sldId id="271" r:id="rId8"/>
    <p:sldId id="270" r:id="rId9"/>
    <p:sldId id="266" r:id="rId10"/>
    <p:sldId id="265" r:id="rId11"/>
    <p:sldId id="264" r:id="rId12"/>
    <p:sldId id="267" r:id="rId13"/>
    <p:sldId id="263" r:id="rId14"/>
    <p:sldId id="261" r:id="rId15"/>
    <p:sldId id="268" r:id="rId16"/>
    <p:sldId id="272" r:id="rId17"/>
    <p:sldId id="262" r:id="rId18"/>
    <p:sldId id="26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16" autoAdjust="0"/>
  </p:normalViewPr>
  <p:slideViewPr>
    <p:cSldViewPr>
      <p:cViewPr varScale="1">
        <p:scale>
          <a:sx n="81" d="100"/>
          <a:sy n="8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E7AB-E428-4688-89EE-D94666A0624A}" type="datetimeFigureOut">
              <a:rPr lang="cs-CZ" smtClean="0"/>
              <a:pPr/>
              <a:t>11.12.2021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2D407-D8BD-4E91-BFE7-94C0612D35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70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6B36C-7B75-4624-88EE-CA1F522C503F}" type="datetimeFigureOut">
              <a:rPr lang="cs-CZ" smtClean="0"/>
              <a:pPr/>
              <a:t>11.12.2021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50B-E813-4660-A9E7-2FCB1EA187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50B-E813-4660-A9E7-2FCB1EA1871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50B-E813-4660-A9E7-2FCB1EA1871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lanovém traverzu délky 80 m, </a:t>
            </a:r>
            <a:r>
              <a:rPr lang="cs-CZ" b="1" dirty="0"/>
              <a:t>hodně napnutém laně </a:t>
            </a:r>
            <a:r>
              <a:rPr lang="cs-CZ" dirty="0"/>
              <a:t>s průvěsem 4 m a zátěží 1 500 N (150 kg), je výsledná síla na každý kotevní bod 15 000 N (</a:t>
            </a:r>
            <a:r>
              <a:rPr lang="cs-CZ" b="1" dirty="0"/>
              <a:t>1 500 kg</a:t>
            </a:r>
            <a:r>
              <a:rPr lang="cs-CZ" dirty="0"/>
              <a:t>).</a:t>
            </a:r>
          </a:p>
          <a:p>
            <a:r>
              <a:rPr lang="cs-CZ" dirty="0"/>
              <a:t>Vstupují do toho jiné faktory: plošný odpor lana proti větru, hmotnost lana,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50B-E813-4660-A9E7-2FCB1EA1871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5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Zatížení KB je cca </a:t>
            </a:r>
            <a:r>
              <a:rPr lang="cs-CZ" b="1" dirty="0"/>
              <a:t>5t</a:t>
            </a:r>
            <a:r>
              <a:rPr lang="cs-CZ" dirty="0"/>
              <a:t> 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50B-E813-4660-A9E7-2FCB1EA1871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Dyneema</a:t>
            </a:r>
            <a:r>
              <a:rPr lang="cs-CZ" dirty="0"/>
              <a:t> praská</a:t>
            </a:r>
            <a:r>
              <a:rPr lang="cs-CZ" baseline="0" dirty="0"/>
              <a:t> už při 1. pádu a PF=1!!!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50B-E813-4660-A9E7-2FCB1EA1871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17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87489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58200" cy="122237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400" b="1">
                <a:solidFill>
                  <a:srgbClr val="351FD7"/>
                </a:solidFill>
                <a:latin typeface="Calibri" pitchFamily="34" charset="0"/>
              </a:defRPr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61048"/>
            <a:ext cx="8458200" cy="1296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>
                    <a:shade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dirty="0"/>
              <a:t>Klepnutím lze upravit styl předlohy podnadpisů.</a:t>
            </a:r>
            <a:endParaRPr kumimoji="0" lang="en-US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>
          <a:xfrm>
            <a:off x="26669" y="5949280"/>
            <a:ext cx="1938536" cy="288925"/>
          </a:xfrm>
          <a:prstGeom prst="rect">
            <a:avLst/>
          </a:prstGeom>
        </p:spPr>
        <p:txBody>
          <a:bodyPr/>
          <a:lstStyle/>
          <a:p>
            <a:fld id="{E6127BCC-433F-4370-8319-AC05FA74D150}" type="datetime1">
              <a:rPr lang="cs-CZ" smtClean="0"/>
              <a:pPr/>
              <a:t>11.12.2021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4572000" y="59492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/>
              <a:t>mjr. Vladimír</a:t>
            </a:r>
            <a:r>
              <a:rPr lang="cs-CZ" sz="2400" baseline="0" dirty="0"/>
              <a:t> MICHALIČKA</a:t>
            </a:r>
            <a:endParaRPr lang="cs-CZ" sz="2400" dirty="0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39"/>
            <a:ext cx="1001984" cy="134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Marek Heidingsfeld\Desktop\DSC_0040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18383" b="6433"/>
          <a:stretch/>
        </p:blipFill>
        <p:spPr bwMode="auto">
          <a:xfrm rot="5400000">
            <a:off x="198289" y="169863"/>
            <a:ext cx="1296144" cy="13336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 hasCustomPrompt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>
            <a:lvl1pPr marL="514350" indent="-514350">
              <a:spcBef>
                <a:spcPts val="600"/>
              </a:spcBef>
              <a:buClrTx/>
              <a:buFont typeface="+mj-lt"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spcBef>
                <a:spcPts val="600"/>
              </a:spcBef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>
              <a:spcBef>
                <a:spcPts val="0"/>
              </a:spcBef>
              <a:buClrTx/>
              <a:buFont typeface="+mj-lt"/>
              <a:buAutoNum type="arabicParenR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28800" indent="-457200">
              <a:spcBef>
                <a:spcPts val="0"/>
              </a:spcBef>
              <a:buClrTx/>
              <a:buFont typeface="+mj-lt"/>
              <a:buAutoNum type="arabicParenR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ts val="0"/>
              </a:spcBef>
              <a:buClrTx/>
              <a:buFont typeface="+mj-lt"/>
              <a:buAutoNum type="arabicParenR"/>
              <a:defRPr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cs-CZ" dirty="0"/>
              <a:t>1)	Klepnutím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Vojenské lezení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356992"/>
            <a:ext cx="8458200" cy="1296144"/>
          </a:xfrm>
        </p:spPr>
        <p:txBody>
          <a:bodyPr/>
          <a:lstStyle/>
          <a:p>
            <a:r>
              <a:rPr lang="cs-CZ" dirty="0"/>
              <a:t>Fyzikální jevy ve VL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8F67-4D5C-43D6-A890-9F36ABEA2009}" type="datetime1">
              <a:rPr lang="cs-CZ" smtClean="0"/>
              <a:pPr/>
              <a:t>11.12.2021</a:t>
            </a:fld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kladky Používané ve </a:t>
            </a:r>
            <a:r>
              <a:rPr lang="cs-CZ" dirty="0" err="1"/>
              <a:t>vl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1" t="40913" r="20457" b="18174"/>
          <a:stretch/>
        </p:blipFill>
        <p:spPr bwMode="auto">
          <a:xfrm>
            <a:off x="0" y="1157598"/>
            <a:ext cx="9144000" cy="57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1:2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03648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1:2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71800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1:3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23928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1:3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1:4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1:6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44408" y="126876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1:9</a:t>
            </a:r>
          </a:p>
        </p:txBody>
      </p:sp>
    </p:spTree>
    <p:extLst>
      <p:ext uri="{BB962C8B-B14F-4D97-AF65-F5344CB8AC3E}">
        <p14:creationId xmlns:p14="http://schemas.microsoft.com/office/powerpoint/2010/main" val="382456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Kladky ještě jednou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0" y="1524828"/>
            <a:ext cx="9157034" cy="4208428"/>
            <a:chOff x="0" y="801666"/>
            <a:chExt cx="9157034" cy="42084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1" r="2466" b="22557"/>
            <a:stretch/>
          </p:blipFill>
          <p:spPr bwMode="auto">
            <a:xfrm>
              <a:off x="0" y="801666"/>
              <a:ext cx="9157034" cy="399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28" r="23333" b="11096"/>
            <a:stretch/>
          </p:blipFill>
          <p:spPr bwMode="auto">
            <a:xfrm>
              <a:off x="0" y="4802847"/>
              <a:ext cx="9157034" cy="207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77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to?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Kotvení a vedení lan při lezení D vs. S lano</a:t>
            </a:r>
          </a:p>
          <a:p>
            <a:endParaRPr lang="cs-CZ" dirty="0"/>
          </a:p>
          <a:p>
            <a:r>
              <a:rPr lang="cs-CZ" dirty="0"/>
              <a:t>Napínání lan – silou </a:t>
            </a:r>
            <a:r>
              <a:rPr lang="cs-CZ" dirty="0" err="1"/>
              <a:t>trojmužnou</a:t>
            </a:r>
            <a:endParaRPr lang="cs-CZ" dirty="0"/>
          </a:p>
          <a:p>
            <a:endParaRPr lang="cs-CZ" dirty="0"/>
          </a:p>
          <a:p>
            <a:r>
              <a:rPr lang="cs-CZ" dirty="0"/>
              <a:t>Trhání lan a V3S</a:t>
            </a:r>
          </a:p>
          <a:p>
            <a:endParaRPr lang="cs-CZ" dirty="0"/>
          </a:p>
          <a:p>
            <a:r>
              <a:rPr lang="cs-CZ" dirty="0"/>
              <a:t>Pevnosti materiálu – vaše bezpečnost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02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8543" r="54540" b="34864"/>
          <a:stretch/>
        </p:blipFill>
        <p:spPr bwMode="auto">
          <a:xfrm>
            <a:off x="4102100" y="1866900"/>
            <a:ext cx="172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Pádovka 4. 12. 2016 Náchod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Dyneema</a:t>
            </a:r>
            <a:endParaRPr lang="cs-CZ" dirty="0"/>
          </a:p>
          <a:p>
            <a:r>
              <a:rPr lang="cs-CZ" dirty="0"/>
              <a:t>Plochá </a:t>
            </a:r>
            <a:r>
              <a:rPr lang="cs-CZ" dirty="0" err="1"/>
              <a:t>smyce</a:t>
            </a:r>
            <a:endParaRPr lang="cs-CZ" dirty="0"/>
          </a:p>
          <a:p>
            <a:r>
              <a:rPr lang="cs-CZ" dirty="0"/>
              <a:t>Kevlar</a:t>
            </a:r>
          </a:p>
          <a:p>
            <a:r>
              <a:rPr lang="cs-CZ" dirty="0"/>
              <a:t>Dynamické </a:t>
            </a:r>
            <a:r>
              <a:rPr lang="cs-CZ" dirty="0" err="1"/>
              <a:t>lanovice</a:t>
            </a:r>
            <a:endParaRPr lang="cs-CZ" dirty="0"/>
          </a:p>
          <a:p>
            <a:endParaRPr lang="cs-CZ" dirty="0"/>
          </a:p>
          <a:p>
            <a:r>
              <a:rPr lang="cs-CZ" dirty="0"/>
              <a:t>AUGE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7" t="28543" r="31573" b="30222"/>
          <a:stretch/>
        </p:blipFill>
        <p:spPr bwMode="auto">
          <a:xfrm>
            <a:off x="5940152" y="1866900"/>
            <a:ext cx="1768748" cy="326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45062" y="5153332"/>
            <a:ext cx="299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Kotvení V řadě/Rovnovážné</a:t>
            </a:r>
          </a:p>
        </p:txBody>
      </p:sp>
    </p:spTree>
    <p:extLst>
      <p:ext uri="{BB962C8B-B14F-4D97-AF65-F5344CB8AC3E}">
        <p14:creationId xmlns:p14="http://schemas.microsoft.com/office/powerpoint/2010/main" val="359530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Archimédův kladkostroj – 1:4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66804" b="14457"/>
          <a:stretch/>
        </p:blipFill>
        <p:spPr bwMode="auto">
          <a:xfrm>
            <a:off x="395536" y="1196752"/>
            <a:ext cx="3689115" cy="52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2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10681"/>
            <a:ext cx="8458200" cy="1222375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vysvětlení rázové síly, pádového faktoru, rozkladu sil a síly při napínání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Rázová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nás zajímá</a:t>
            </a:r>
          </a:p>
          <a:p>
            <a:endParaRPr lang="cs-CZ" dirty="0"/>
          </a:p>
          <a:p>
            <a:r>
              <a:rPr lang="cs-CZ" dirty="0"/>
              <a:t>Kde ji najdeme</a:t>
            </a:r>
          </a:p>
          <a:p>
            <a:endParaRPr lang="cs-CZ" dirty="0"/>
          </a:p>
          <a:p>
            <a:r>
              <a:rPr lang="cs-CZ" dirty="0"/>
              <a:t>Jak vypadá</a:t>
            </a:r>
          </a:p>
          <a:p>
            <a:endParaRPr lang="cs-CZ" dirty="0"/>
          </a:p>
          <a:p>
            <a:r>
              <a:rPr lang="cs-CZ" dirty="0"/>
              <a:t>15G ≈ 12kN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42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7926" r="59630" b="21629"/>
          <a:stretch/>
        </p:blipFill>
        <p:spPr bwMode="auto">
          <a:xfrm>
            <a:off x="323528" y="1196752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1852" r="60092" b="23556"/>
          <a:stretch/>
        </p:blipFill>
        <p:spPr bwMode="auto">
          <a:xfrm rot="16200000">
            <a:off x="3500580" y="2376122"/>
            <a:ext cx="5491154" cy="313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9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rázové síly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32000" r="44075" b="13481"/>
          <a:stretch/>
        </p:blipFill>
        <p:spPr bwMode="auto">
          <a:xfrm>
            <a:off x="323528" y="1196752"/>
            <a:ext cx="38626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51037" r="50186" b="24481"/>
          <a:stretch/>
        </p:blipFill>
        <p:spPr bwMode="auto">
          <a:xfrm>
            <a:off x="4229290" y="2492892"/>
            <a:ext cx="4553612" cy="39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jistících bodů při lezení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33481" r="35926" b="16148"/>
          <a:stretch/>
        </p:blipFill>
        <p:spPr bwMode="auto">
          <a:xfrm>
            <a:off x="1907704" y="1196752"/>
            <a:ext cx="54243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5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kotevního bodu - deviace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6889" r="71482" b="55111"/>
          <a:stretch/>
        </p:blipFill>
        <p:spPr bwMode="auto">
          <a:xfrm>
            <a:off x="1403648" y="1196752"/>
            <a:ext cx="6336704" cy="54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kotvících bodů - přemostění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56843" r="34271" b="20030"/>
          <a:stretch/>
        </p:blipFill>
        <p:spPr bwMode="auto">
          <a:xfrm>
            <a:off x="107504" y="1124744"/>
            <a:ext cx="9036496" cy="36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37170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68444" y="3789040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32517" r="65571" b="44282"/>
          <a:stretch/>
        </p:blipFill>
        <p:spPr bwMode="auto">
          <a:xfrm>
            <a:off x="74216" y="4869160"/>
            <a:ext cx="227121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8963" r="30370" b="58296"/>
          <a:stretch/>
        </p:blipFill>
        <p:spPr bwMode="auto">
          <a:xfrm>
            <a:off x="2771800" y="4869160"/>
            <a:ext cx="46355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9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světový rekord 2008 LADYK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511m</a:t>
            </a:r>
          </a:p>
          <a:p>
            <a:r>
              <a:rPr lang="cs-CZ" dirty="0"/>
              <a:t>Lano 12,5mm nosnost 6t</a:t>
            </a:r>
          </a:p>
          <a:p>
            <a:r>
              <a:rPr lang="cs-CZ" dirty="0"/>
              <a:t>Zatížení až 300kg</a:t>
            </a:r>
          </a:p>
          <a:p>
            <a:r>
              <a:rPr lang="cs-CZ" dirty="0"/>
              <a:t>Průvěs cca 15m</a:t>
            </a:r>
          </a:p>
          <a:p>
            <a:r>
              <a:rPr lang="cs-CZ" dirty="0"/>
              <a:t>Výše nad terénem až 80m</a:t>
            </a:r>
          </a:p>
          <a:p>
            <a:endParaRPr lang="cs-CZ" dirty="0"/>
          </a:p>
          <a:p>
            <a:r>
              <a:rPr lang="cs-CZ" dirty="0"/>
              <a:t>Zatížení kotevních bodů?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t="31852" r="39444" b="15259"/>
          <a:stretch/>
        </p:blipFill>
        <p:spPr bwMode="auto">
          <a:xfrm>
            <a:off x="5076056" y="1052736"/>
            <a:ext cx="4067944" cy="58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51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D6B104-A522-45C9-A635-293C161663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243D93-ACB2-4CB7-A6BB-9A7EB2371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B71CA-3167-434B-9368-B1B929B22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1313</TotalTime>
  <Words>243</Words>
  <Application>Microsoft Office PowerPoint</Application>
  <PresentationFormat>Předvádění na obrazovce (4:3)</PresentationFormat>
  <Paragraphs>78</Paragraphs>
  <Slides>15</Slides>
  <Notes>5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Times New Roman</vt:lpstr>
      <vt:lpstr>Wingdings</vt:lpstr>
      <vt:lpstr>Wingdings 2</vt:lpstr>
      <vt:lpstr>Cesta</vt:lpstr>
      <vt:lpstr>Vojenské lezení</vt:lpstr>
      <vt:lpstr>Obsah</vt:lpstr>
      <vt:lpstr>Rázová síla</vt:lpstr>
      <vt:lpstr>Prezentace aplikace PowerPoint</vt:lpstr>
      <vt:lpstr>průběh rázové síly</vt:lpstr>
      <vt:lpstr>Zatížení jistících bodů při lezení</vt:lpstr>
      <vt:lpstr>Zatížení kotevního bodu - deviace</vt:lpstr>
      <vt:lpstr>Zatížení kotvících bodů - přemostění</vt:lpstr>
      <vt:lpstr>světový rekord 2008 LADYK</vt:lpstr>
      <vt:lpstr>kladky Používané ve vl</vt:lpstr>
      <vt:lpstr>Kladky ještě jednou</vt:lpstr>
      <vt:lpstr>K čemu to?</vt:lpstr>
      <vt:lpstr>Testy Pádovka 4. 12. 2016 Náchod</vt:lpstr>
      <vt:lpstr>Archimédův kladkostroj – 1:4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Michal Vágner</cp:lastModifiedBy>
  <cp:revision>53</cp:revision>
  <dcterms:modified xsi:type="dcterms:W3CDTF">2021-12-11T19:46:46Z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