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4" r:id="rId1"/>
  </p:sldMasterIdLst>
  <p:sldIdLst>
    <p:sldId id="256" r:id="rId2"/>
    <p:sldId id="257" r:id="rId3"/>
    <p:sldId id="258" r:id="rId4"/>
    <p:sldId id="259" r:id="rId5"/>
    <p:sldId id="265" r:id="rId6"/>
    <p:sldId id="266" r:id="rId7"/>
    <p:sldId id="267" r:id="rId8"/>
    <p:sldId id="268" r:id="rId9"/>
    <p:sldId id="260" r:id="rId10"/>
    <p:sldId id="269" r:id="rId11"/>
    <p:sldId id="270" r:id="rId12"/>
    <p:sldId id="271" r:id="rId13"/>
    <p:sldId id="264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1" r:id="rId42"/>
    <p:sldId id="302" r:id="rId43"/>
    <p:sldId id="300" r:id="rId4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8CE81-5543-45DD-B555-29000DDAAED3}" type="datetimeFigureOut">
              <a:rPr lang="cs-CZ" smtClean="0"/>
              <a:t>30. 10. 2017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02672-401E-4FDF-B0BC-585EA7A6F2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0572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8CE81-5543-45DD-B555-29000DDAAED3}" type="datetimeFigureOut">
              <a:rPr lang="cs-CZ" smtClean="0"/>
              <a:t>30. 10. 2017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02672-401E-4FDF-B0BC-585EA7A6F2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6310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8CE81-5543-45DD-B555-29000DDAAED3}" type="datetimeFigureOut">
              <a:rPr lang="cs-CZ" smtClean="0"/>
              <a:t>30. 10. 2017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02672-401E-4FDF-B0BC-585EA7A6F2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7521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8CE81-5543-45DD-B555-29000DDAAED3}" type="datetimeFigureOut">
              <a:rPr lang="cs-CZ" smtClean="0"/>
              <a:t>30. 10. 2017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02672-401E-4FDF-B0BC-585EA7A6F2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1347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8CE81-5543-45DD-B555-29000DDAAED3}" type="datetimeFigureOut">
              <a:rPr lang="cs-CZ" smtClean="0"/>
              <a:t>30. 10. 2017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02672-401E-4FDF-B0BC-585EA7A6F2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3098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8CE81-5543-45DD-B555-29000DDAAED3}" type="datetimeFigureOut">
              <a:rPr lang="cs-CZ" smtClean="0"/>
              <a:t>30. 10. 2017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02672-401E-4FDF-B0BC-585EA7A6F2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4596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8CE81-5543-45DD-B555-29000DDAAED3}" type="datetimeFigureOut">
              <a:rPr lang="cs-CZ" smtClean="0"/>
              <a:t>30. 10. 2017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02672-401E-4FDF-B0BC-585EA7A6F2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025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8CE81-5543-45DD-B555-29000DDAAED3}" type="datetimeFigureOut">
              <a:rPr lang="cs-CZ" smtClean="0"/>
              <a:t>30. 10. 2017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02672-401E-4FDF-B0BC-585EA7A6F2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0379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8CE81-5543-45DD-B555-29000DDAAED3}" type="datetimeFigureOut">
              <a:rPr lang="cs-CZ" smtClean="0"/>
              <a:t>30. 10. 2017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02672-401E-4FDF-B0BC-585EA7A6F2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1635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8CE81-5543-45DD-B555-29000DDAAED3}" type="datetimeFigureOut">
              <a:rPr lang="cs-CZ" smtClean="0"/>
              <a:t>30. 10. 2017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02672-401E-4FDF-B0BC-585EA7A6F2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2748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8CE81-5543-45DD-B555-29000DDAAED3}" type="datetimeFigureOut">
              <a:rPr lang="cs-CZ" smtClean="0"/>
              <a:t>30. 10. 2017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02672-401E-4FDF-B0BC-585EA7A6F2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4387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8CE81-5543-45DD-B555-29000DDAAED3}" type="datetimeFigureOut">
              <a:rPr lang="cs-CZ" smtClean="0"/>
              <a:t>30. 10. 2017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02672-401E-4FDF-B0BC-585EA7A6F2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6579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Didaktické anotace </a:t>
            </a:r>
            <a:br>
              <a:rPr lang="cs-CZ" dirty="0" smtClean="0"/>
            </a:br>
            <a:r>
              <a:rPr lang="cs-CZ" dirty="0" smtClean="0"/>
              <a:t>učebních materiálů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</a:t>
            </a:r>
            <a:r>
              <a:rPr lang="cs-CZ" dirty="0" smtClean="0"/>
              <a:t>ro výuku předmětu Český jazyk a literatura </a:t>
            </a:r>
          </a:p>
          <a:p>
            <a:r>
              <a:rPr lang="cs-CZ" dirty="0" smtClean="0"/>
              <a:t>u žáků se sluchovým postižením</a:t>
            </a:r>
          </a:p>
          <a:p>
            <a:endParaRPr lang="cs-CZ" dirty="0"/>
          </a:p>
          <a:p>
            <a:r>
              <a:rPr lang="cs-CZ" dirty="0" smtClean="0"/>
              <a:t>Andrea Hudáková – Radka Zbořilová</a:t>
            </a:r>
          </a:p>
          <a:p>
            <a:r>
              <a:rPr lang="cs-CZ" dirty="0" smtClean="0"/>
              <a:t>Ústav jazyků a komunikace neslyšících FF UK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50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Vize do budoucna = Úložiště…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anchor="ctr">
            <a:normAutofit/>
          </a:bodyPr>
          <a:lstStyle/>
          <a:p>
            <a:pPr marL="0" indent="0">
              <a:buNone/>
            </a:pPr>
            <a:r>
              <a:rPr lang="cs-CZ" dirty="0" smtClean="0"/>
              <a:t>… trvalé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868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Vize do budoucna = Úložiště…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anchor="ctr">
            <a:normAutofit/>
          </a:bodyPr>
          <a:lstStyle/>
          <a:p>
            <a:pPr marL="0" indent="0">
              <a:buNone/>
            </a:pPr>
            <a:r>
              <a:rPr lang="cs-CZ" dirty="0" smtClean="0"/>
              <a:t>… trvalé</a:t>
            </a:r>
          </a:p>
          <a:p>
            <a:pPr marL="0" indent="0">
              <a:buNone/>
            </a:pPr>
            <a:r>
              <a:rPr lang="cs-CZ" dirty="0" smtClean="0"/>
              <a:t>… otevřené</a:t>
            </a:r>
          </a:p>
          <a:p>
            <a:pPr marL="0" indent="0">
              <a:buNone/>
            </a:pPr>
            <a:r>
              <a:rPr lang="cs-CZ" dirty="0" smtClean="0"/>
              <a:t>	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948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Vize do budoucna = Úložiště…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anchor="ctr">
            <a:normAutofit/>
          </a:bodyPr>
          <a:lstStyle/>
          <a:p>
            <a:pPr marL="0" indent="0">
              <a:buNone/>
            </a:pPr>
            <a:r>
              <a:rPr lang="cs-CZ" dirty="0" smtClean="0"/>
              <a:t>… trvalé</a:t>
            </a:r>
          </a:p>
          <a:p>
            <a:pPr marL="0" indent="0">
              <a:buNone/>
            </a:pPr>
            <a:r>
              <a:rPr lang="cs-CZ" dirty="0" smtClean="0"/>
              <a:t>… otevřené</a:t>
            </a:r>
          </a:p>
          <a:p>
            <a:pPr marL="0" indent="0">
              <a:buNone/>
            </a:pPr>
            <a:r>
              <a:rPr lang="cs-CZ" b="1" dirty="0" smtClean="0"/>
              <a:t>… interaktivní – didakticky anotované</a:t>
            </a:r>
            <a:endParaRPr lang="cs-CZ" b="1" dirty="0"/>
          </a:p>
          <a:p>
            <a:pPr marL="0" indent="0">
              <a:buNone/>
            </a:pPr>
            <a:r>
              <a:rPr lang="cs-CZ" dirty="0" smtClean="0"/>
              <a:t>	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610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Didakticky anotované učební materiály - ???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66261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Didakticky anotované učební materiály - ???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anotace </a:t>
            </a:r>
            <a:r>
              <a:rPr lang="cs-CZ" dirty="0"/>
              <a:t>/ recenze / doporučení / zkušenosti </a:t>
            </a:r>
            <a:endParaRPr lang="cs-CZ" dirty="0" smtClean="0"/>
          </a:p>
          <a:p>
            <a:pPr lvl="1">
              <a:buFontTx/>
              <a:buChar char="-"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581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Didakticky anotované učební materiály - ???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anotace </a:t>
            </a:r>
            <a:r>
              <a:rPr lang="cs-CZ" dirty="0"/>
              <a:t>/ recenze / doporučení / zkušenosti </a:t>
            </a:r>
            <a:endParaRPr lang="cs-CZ" dirty="0" smtClean="0"/>
          </a:p>
          <a:p>
            <a:pPr lvl="1">
              <a:buFontTx/>
              <a:buChar char="-"/>
            </a:pPr>
            <a:endParaRPr lang="cs-CZ" dirty="0" smtClean="0"/>
          </a:p>
          <a:p>
            <a:pPr lvl="1">
              <a:buFontTx/>
              <a:buChar char="-"/>
            </a:pPr>
            <a:r>
              <a:rPr lang="cs-CZ" dirty="0" smtClean="0"/>
              <a:t>u materiálů </a:t>
            </a:r>
            <a:r>
              <a:rPr lang="cs-CZ" dirty="0"/>
              <a:t>jako </a:t>
            </a:r>
            <a:r>
              <a:rPr lang="cs-CZ" dirty="0" smtClean="0"/>
              <a:t>celku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73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Didakticky anotované učební materiály - ???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anotace </a:t>
            </a:r>
            <a:r>
              <a:rPr lang="cs-CZ" dirty="0"/>
              <a:t>/ recenze / doporučení / zkušenosti </a:t>
            </a:r>
            <a:endParaRPr lang="cs-CZ" dirty="0" smtClean="0"/>
          </a:p>
          <a:p>
            <a:pPr lvl="1">
              <a:buFontTx/>
              <a:buChar char="-"/>
            </a:pPr>
            <a:endParaRPr lang="cs-CZ" dirty="0" smtClean="0"/>
          </a:p>
          <a:p>
            <a:pPr lvl="1">
              <a:buFontTx/>
              <a:buChar char="-"/>
            </a:pPr>
            <a:r>
              <a:rPr lang="cs-CZ" dirty="0" smtClean="0"/>
              <a:t>u materiálů </a:t>
            </a:r>
            <a:r>
              <a:rPr lang="cs-CZ" dirty="0"/>
              <a:t>jako </a:t>
            </a:r>
            <a:r>
              <a:rPr lang="cs-CZ" dirty="0" smtClean="0"/>
              <a:t>celku</a:t>
            </a:r>
            <a:endParaRPr lang="cs-CZ" dirty="0"/>
          </a:p>
          <a:p>
            <a:pPr marL="457200" lvl="1" indent="0">
              <a:buNone/>
            </a:pPr>
            <a:r>
              <a:rPr lang="cs-CZ" dirty="0" smtClean="0"/>
              <a:t>- </a:t>
            </a:r>
            <a:r>
              <a:rPr lang="cs-CZ" dirty="0"/>
              <a:t>mohou vkládat různí uživatelé</a:t>
            </a:r>
          </a:p>
          <a:p>
            <a:pPr marL="0" indent="0">
              <a:buNone/>
            </a:pPr>
            <a:endParaRPr lang="cs-CZ" dirty="0" smtClean="0"/>
          </a:p>
          <a:p>
            <a:pPr lvl="1">
              <a:buFontTx/>
              <a:buChar char="-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18398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Didakticky anotované učební materiály - ???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anotace </a:t>
            </a:r>
            <a:r>
              <a:rPr lang="cs-CZ" dirty="0"/>
              <a:t>/ recenze / doporučení / zkušenosti </a:t>
            </a:r>
            <a:endParaRPr lang="cs-CZ" dirty="0" smtClean="0"/>
          </a:p>
          <a:p>
            <a:pPr lvl="1">
              <a:buFontTx/>
              <a:buChar char="-"/>
            </a:pPr>
            <a:endParaRPr lang="cs-CZ" dirty="0" smtClean="0"/>
          </a:p>
          <a:p>
            <a:pPr lvl="1">
              <a:buFontTx/>
              <a:buChar char="-"/>
            </a:pPr>
            <a:r>
              <a:rPr lang="cs-CZ" dirty="0" smtClean="0"/>
              <a:t>u materiálů </a:t>
            </a:r>
            <a:r>
              <a:rPr lang="cs-CZ" dirty="0"/>
              <a:t>jako </a:t>
            </a:r>
            <a:r>
              <a:rPr lang="cs-CZ" dirty="0" smtClean="0"/>
              <a:t>celku</a:t>
            </a:r>
            <a:endParaRPr lang="cs-CZ" dirty="0"/>
          </a:p>
          <a:p>
            <a:pPr marL="457200" lvl="1" indent="0">
              <a:buNone/>
            </a:pPr>
            <a:r>
              <a:rPr lang="cs-CZ" dirty="0" smtClean="0"/>
              <a:t>- </a:t>
            </a:r>
            <a:r>
              <a:rPr lang="cs-CZ" dirty="0"/>
              <a:t>mohou vkládat různí uživatelé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„</a:t>
            </a:r>
            <a:r>
              <a:rPr lang="cs-CZ" dirty="0"/>
              <a:t>vyhledávací“ štítky = kritéria/kategorie </a:t>
            </a:r>
            <a:endParaRPr lang="cs-CZ" dirty="0" smtClean="0"/>
          </a:p>
          <a:p>
            <a:pPr lvl="1">
              <a:buFontTx/>
              <a:buChar char="-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44774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Didakticky anotované učební materiály - ???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 smtClean="0"/>
              <a:t>anotace </a:t>
            </a:r>
            <a:r>
              <a:rPr lang="cs-CZ" dirty="0"/>
              <a:t>/ recenze / doporučení / zkušenosti </a:t>
            </a:r>
            <a:endParaRPr lang="cs-CZ" dirty="0" smtClean="0"/>
          </a:p>
          <a:p>
            <a:pPr lvl="1">
              <a:buFontTx/>
              <a:buChar char="-"/>
            </a:pPr>
            <a:endParaRPr lang="cs-CZ" dirty="0" smtClean="0"/>
          </a:p>
          <a:p>
            <a:pPr lvl="1">
              <a:buFontTx/>
              <a:buChar char="-"/>
            </a:pPr>
            <a:r>
              <a:rPr lang="cs-CZ" dirty="0" smtClean="0"/>
              <a:t>u materiálů </a:t>
            </a:r>
            <a:r>
              <a:rPr lang="cs-CZ" dirty="0"/>
              <a:t>jako </a:t>
            </a:r>
            <a:r>
              <a:rPr lang="cs-CZ" dirty="0" smtClean="0"/>
              <a:t>celku</a:t>
            </a:r>
            <a:endParaRPr lang="cs-CZ" dirty="0"/>
          </a:p>
          <a:p>
            <a:pPr marL="457200" lvl="1" indent="0">
              <a:buNone/>
            </a:pPr>
            <a:r>
              <a:rPr lang="cs-CZ" dirty="0" smtClean="0"/>
              <a:t>- </a:t>
            </a:r>
            <a:r>
              <a:rPr lang="cs-CZ" dirty="0"/>
              <a:t>mohou vkládat různí uživatelé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„</a:t>
            </a:r>
            <a:r>
              <a:rPr lang="cs-CZ" dirty="0"/>
              <a:t>vyhledávací“ štítky = kritéria/kategorie </a:t>
            </a:r>
            <a:endParaRPr lang="cs-CZ" dirty="0" smtClean="0"/>
          </a:p>
          <a:p>
            <a:pPr lvl="1">
              <a:buFontTx/>
              <a:buChar char="-"/>
            </a:pPr>
            <a:endParaRPr lang="cs-CZ" dirty="0" smtClean="0"/>
          </a:p>
          <a:p>
            <a:pPr lvl="1">
              <a:buFontTx/>
              <a:buChar char="-"/>
            </a:pPr>
            <a:r>
              <a:rPr lang="cs-CZ" dirty="0" smtClean="0"/>
              <a:t>u </a:t>
            </a:r>
            <a:r>
              <a:rPr lang="cs-CZ" dirty="0"/>
              <a:t>materiálů jako celku 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742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Didakticky anotované učební materiály - ???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 smtClean="0"/>
              <a:t>anotace </a:t>
            </a:r>
            <a:r>
              <a:rPr lang="cs-CZ" dirty="0"/>
              <a:t>/ recenze / doporučení / zkušenosti </a:t>
            </a:r>
            <a:endParaRPr lang="cs-CZ" dirty="0" smtClean="0"/>
          </a:p>
          <a:p>
            <a:pPr lvl="1">
              <a:buFontTx/>
              <a:buChar char="-"/>
            </a:pPr>
            <a:endParaRPr lang="cs-CZ" dirty="0" smtClean="0"/>
          </a:p>
          <a:p>
            <a:pPr lvl="1">
              <a:buFontTx/>
              <a:buChar char="-"/>
            </a:pPr>
            <a:r>
              <a:rPr lang="cs-CZ" dirty="0" smtClean="0"/>
              <a:t>u materiálů </a:t>
            </a:r>
            <a:r>
              <a:rPr lang="cs-CZ" dirty="0"/>
              <a:t>jako </a:t>
            </a:r>
            <a:r>
              <a:rPr lang="cs-CZ" dirty="0" smtClean="0"/>
              <a:t>celku</a:t>
            </a:r>
            <a:endParaRPr lang="cs-CZ" dirty="0"/>
          </a:p>
          <a:p>
            <a:pPr marL="457200" lvl="1" indent="0">
              <a:buNone/>
            </a:pPr>
            <a:r>
              <a:rPr lang="cs-CZ" dirty="0" smtClean="0"/>
              <a:t>- </a:t>
            </a:r>
            <a:r>
              <a:rPr lang="cs-CZ" dirty="0"/>
              <a:t>mohou vkládat různí uživatelé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„</a:t>
            </a:r>
            <a:r>
              <a:rPr lang="cs-CZ" dirty="0"/>
              <a:t>vyhledávací“ štítky = kritéria/kategorie </a:t>
            </a:r>
            <a:endParaRPr lang="cs-CZ" dirty="0" smtClean="0"/>
          </a:p>
          <a:p>
            <a:pPr lvl="1">
              <a:buFontTx/>
              <a:buChar char="-"/>
            </a:pPr>
            <a:endParaRPr lang="cs-CZ" dirty="0" smtClean="0"/>
          </a:p>
          <a:p>
            <a:pPr lvl="1">
              <a:buFontTx/>
              <a:buChar char="-"/>
            </a:pPr>
            <a:r>
              <a:rPr lang="cs-CZ" dirty="0" smtClean="0"/>
              <a:t>u </a:t>
            </a:r>
            <a:r>
              <a:rPr lang="cs-CZ" dirty="0"/>
              <a:t>materiálů jako celku </a:t>
            </a:r>
            <a:endParaRPr lang="cs-CZ" dirty="0" smtClean="0"/>
          </a:p>
          <a:p>
            <a:pPr lvl="1">
              <a:buFontTx/>
              <a:buChar char="-"/>
            </a:pPr>
            <a:r>
              <a:rPr lang="cs-CZ" dirty="0" smtClean="0"/>
              <a:t>u </a:t>
            </a:r>
            <a:r>
              <a:rPr lang="cs-CZ" dirty="0"/>
              <a:t>konkrétního obsahu materiálů </a:t>
            </a:r>
            <a:r>
              <a:rPr lang="cs-CZ" sz="2000" dirty="0" smtClean="0"/>
              <a:t>(</a:t>
            </a:r>
            <a:r>
              <a:rPr lang="cs-CZ" sz="2000" dirty="0"/>
              <a:t>tj. např. u lekcí, výkladových částí, cvičení, textů…)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815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Proč a pro koho?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926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cs-CZ" sz="4400" b="1" dirty="0" smtClean="0"/>
              <a:t>Návrh systému štítků učebních materiálů </a:t>
            </a:r>
            <a:br>
              <a:rPr lang="cs-CZ" sz="4400" b="1" dirty="0" smtClean="0"/>
            </a:br>
            <a:r>
              <a:rPr lang="cs-CZ" sz="4400" b="1" dirty="0" smtClean="0"/>
              <a:t>pro výuku předmětu Český jazyk a literatura </a:t>
            </a:r>
            <a:br>
              <a:rPr lang="cs-CZ" sz="4400" b="1" dirty="0" smtClean="0"/>
            </a:br>
            <a:r>
              <a:rPr lang="cs-CZ" sz="4400" b="1" dirty="0" smtClean="0"/>
              <a:t>u žáků se sluchovým postižením</a:t>
            </a:r>
            <a:endParaRPr lang="cs-CZ" sz="4400" b="1" dirty="0"/>
          </a:p>
        </p:txBody>
      </p:sp>
    </p:spTree>
    <p:extLst>
      <p:ext uri="{BB962C8B-B14F-4D97-AF65-F5344CB8AC3E}">
        <p14:creationId xmlns:p14="http://schemas.microsoft.com/office/powerpoint/2010/main" val="9527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Malý úkol č. 1 </a:t>
            </a:r>
            <a:r>
              <a:rPr lang="cs-CZ" b="1" dirty="0" smtClean="0">
                <a:sym typeface="Wingdings" panose="05000000000000000000" pitchFamily="2" charset="2"/>
              </a:rPr>
              <a:t>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10020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Malý úkol č. 1 </a:t>
            </a:r>
            <a:r>
              <a:rPr lang="cs-CZ" b="1" dirty="0" smtClean="0">
                <a:sym typeface="Wingdings" panose="05000000000000000000" pitchFamily="2" charset="2"/>
              </a:rPr>
              <a:t>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3200" i="1" dirty="0" smtClean="0"/>
              <a:t>Vytvořte malé pracovní skupinky.</a:t>
            </a:r>
          </a:p>
          <a:p>
            <a:pPr marL="0" indent="0">
              <a:lnSpc>
                <a:spcPct val="150000"/>
              </a:lnSpc>
              <a:buNone/>
            </a:pPr>
            <a:endParaRPr lang="cs-CZ" sz="3200" i="1" dirty="0" smtClean="0"/>
          </a:p>
        </p:txBody>
      </p:sp>
    </p:spTree>
    <p:extLst>
      <p:ext uri="{BB962C8B-B14F-4D97-AF65-F5344CB8AC3E}">
        <p14:creationId xmlns:p14="http://schemas.microsoft.com/office/powerpoint/2010/main" val="205412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Malý úkol č. 1 </a:t>
            </a:r>
            <a:r>
              <a:rPr lang="cs-CZ" b="1" dirty="0" smtClean="0">
                <a:sym typeface="Wingdings" panose="05000000000000000000" pitchFamily="2" charset="2"/>
              </a:rPr>
              <a:t>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3200" i="1" dirty="0" smtClean="0"/>
              <a:t>Vytvořte malé pracovní skupinky.</a:t>
            </a:r>
          </a:p>
          <a:p>
            <a:pPr marL="0" indent="0">
              <a:lnSpc>
                <a:spcPct val="150000"/>
              </a:lnSpc>
              <a:buNone/>
            </a:pPr>
            <a:endParaRPr lang="cs-CZ" sz="3200" i="1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cs-CZ" sz="3200" i="1" dirty="0" smtClean="0"/>
              <a:t>Zkuste </a:t>
            </a:r>
            <a:r>
              <a:rPr lang="cs-CZ" sz="3200" i="1" dirty="0"/>
              <a:t>navrhnout štítky/kategorie, které by mohl hledat předpokládaný uživatel </a:t>
            </a:r>
            <a:r>
              <a:rPr lang="cs-CZ" sz="3200" i="1" dirty="0" smtClean="0"/>
              <a:t>(</a:t>
            </a:r>
            <a:r>
              <a:rPr lang="cs-CZ" sz="3200" i="1" dirty="0"/>
              <a:t>pedagog </a:t>
            </a:r>
            <a:r>
              <a:rPr lang="cs-CZ" sz="3200" i="1" dirty="0" smtClean="0"/>
              <a:t>– rodič </a:t>
            </a:r>
            <a:r>
              <a:rPr lang="cs-CZ" sz="3200" i="1" dirty="0"/>
              <a:t>– </a:t>
            </a:r>
            <a:r>
              <a:rPr lang="cs-CZ" sz="3200" i="1" dirty="0" smtClean="0"/>
              <a:t>případně žák).</a:t>
            </a:r>
          </a:p>
          <a:p>
            <a:pPr marL="0" indent="0">
              <a:lnSpc>
                <a:spcPct val="150000"/>
              </a:lnSpc>
              <a:buNone/>
            </a:pPr>
            <a:endParaRPr lang="cs-CZ" sz="3200" i="1" dirty="0" smtClean="0"/>
          </a:p>
          <a:p>
            <a:pPr marL="0" indent="0">
              <a:lnSpc>
                <a:spcPct val="150000"/>
              </a:lnSpc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71541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Malý úkol č. 1 </a:t>
            </a:r>
            <a:r>
              <a:rPr lang="cs-CZ" b="1" dirty="0" smtClean="0">
                <a:sym typeface="Wingdings" panose="05000000000000000000" pitchFamily="2" charset="2"/>
              </a:rPr>
              <a:t>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3200" i="1" dirty="0" smtClean="0"/>
              <a:t>Vytvořte malé pracovní skupinky.</a:t>
            </a:r>
          </a:p>
          <a:p>
            <a:pPr marL="0" indent="0">
              <a:lnSpc>
                <a:spcPct val="150000"/>
              </a:lnSpc>
              <a:buNone/>
            </a:pPr>
            <a:endParaRPr lang="cs-CZ" sz="3200" i="1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cs-CZ" sz="3200" i="1" dirty="0" smtClean="0"/>
              <a:t>Zkuste </a:t>
            </a:r>
            <a:r>
              <a:rPr lang="cs-CZ" sz="3200" i="1" dirty="0"/>
              <a:t>navrhnout štítky/kategorie, které by mohl hledat předpokládaný uživatel </a:t>
            </a:r>
            <a:r>
              <a:rPr lang="cs-CZ" sz="3200" i="1" dirty="0" smtClean="0"/>
              <a:t>(</a:t>
            </a:r>
            <a:r>
              <a:rPr lang="cs-CZ" sz="3200" i="1" dirty="0"/>
              <a:t>pedagog </a:t>
            </a:r>
            <a:r>
              <a:rPr lang="cs-CZ" sz="3200" i="1" dirty="0" smtClean="0"/>
              <a:t>– rodič </a:t>
            </a:r>
            <a:r>
              <a:rPr lang="cs-CZ" sz="3200" i="1" dirty="0"/>
              <a:t>– </a:t>
            </a:r>
            <a:r>
              <a:rPr lang="cs-CZ" sz="3200" i="1" dirty="0" smtClean="0"/>
              <a:t>případně žák).</a:t>
            </a:r>
          </a:p>
          <a:p>
            <a:pPr marL="0" indent="0">
              <a:lnSpc>
                <a:spcPct val="150000"/>
              </a:lnSpc>
              <a:buNone/>
            </a:pPr>
            <a:endParaRPr lang="cs-CZ" sz="3200" i="1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cs-CZ" sz="3200" i="1" dirty="0" smtClean="0">
                <a:solidFill>
                  <a:srgbClr val="FF0000"/>
                </a:solidFill>
              </a:rPr>
              <a:t>Porovnejte…</a:t>
            </a:r>
            <a:endParaRPr lang="cs-CZ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90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Obecné zásady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6116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Obecné zásady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Náležitě vyškolený </a:t>
            </a:r>
            <a:r>
              <a:rPr lang="cs-CZ" b="1" dirty="0"/>
              <a:t>štítkovatel</a:t>
            </a:r>
            <a:r>
              <a:rPr lang="cs-CZ" dirty="0"/>
              <a:t> označuje všechny vložené materiály štítky (</a:t>
            </a:r>
            <a:r>
              <a:rPr lang="cs-CZ" i="1" dirty="0"/>
              <a:t>viz </a:t>
            </a:r>
            <a:r>
              <a:rPr lang="cs-CZ" i="1" dirty="0" smtClean="0"/>
              <a:t>handout</a:t>
            </a:r>
            <a:r>
              <a:rPr lang="cs-CZ" dirty="0" smtClean="0"/>
              <a:t>). </a:t>
            </a:r>
            <a:r>
              <a:rPr lang="cs-CZ" dirty="0"/>
              <a:t>Může připojit i své </a:t>
            </a:r>
            <a:r>
              <a:rPr lang="cs-CZ" dirty="0" smtClean="0"/>
              <a:t>vlastní </a:t>
            </a:r>
            <a:r>
              <a:rPr lang="cs-CZ" dirty="0"/>
              <a:t>poznámky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653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Obecné zásady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Náležitě vyškolený </a:t>
            </a:r>
            <a:r>
              <a:rPr lang="cs-CZ" b="1" dirty="0"/>
              <a:t>štítkovatel</a:t>
            </a:r>
            <a:r>
              <a:rPr lang="cs-CZ" dirty="0"/>
              <a:t> označuje všechny vložené materiály štítky (</a:t>
            </a:r>
            <a:r>
              <a:rPr lang="cs-CZ" i="1" dirty="0"/>
              <a:t>viz </a:t>
            </a:r>
            <a:r>
              <a:rPr lang="cs-CZ" i="1" dirty="0" smtClean="0"/>
              <a:t>handout</a:t>
            </a:r>
            <a:r>
              <a:rPr lang="cs-CZ" dirty="0" smtClean="0"/>
              <a:t>). </a:t>
            </a:r>
            <a:r>
              <a:rPr lang="cs-CZ" dirty="0"/>
              <a:t>Může připojit i své </a:t>
            </a:r>
            <a:r>
              <a:rPr lang="cs-CZ" dirty="0" smtClean="0"/>
              <a:t>vlastní </a:t>
            </a:r>
            <a:r>
              <a:rPr lang="cs-CZ" dirty="0"/>
              <a:t>poznámky.</a:t>
            </a:r>
          </a:p>
          <a:p>
            <a:pPr lvl="0"/>
            <a:r>
              <a:rPr lang="cs-CZ" b="1" dirty="0"/>
              <a:t>Uživatel</a:t>
            </a:r>
            <a:r>
              <a:rPr lang="cs-CZ" dirty="0"/>
              <a:t> pracuje s interaktivním rozhraním, v němž se mu jednotlivá kritéria k výběru nabízejí postupně (zaškrtávaní, výběr z měnu apod.). </a:t>
            </a:r>
            <a:r>
              <a:rPr lang="cs-CZ" b="1" dirty="0"/>
              <a:t>Výsledkem je vygeneralizovaný seznam materiálů odpovídající zadaným kritériím.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554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Obecné zásady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Náležitě vyškolený </a:t>
            </a:r>
            <a:r>
              <a:rPr lang="cs-CZ" b="1" dirty="0"/>
              <a:t>štítkovatel</a:t>
            </a:r>
            <a:r>
              <a:rPr lang="cs-CZ" dirty="0"/>
              <a:t> označuje všechny vložené materiály štítky (</a:t>
            </a:r>
            <a:r>
              <a:rPr lang="cs-CZ" i="1" dirty="0"/>
              <a:t>viz </a:t>
            </a:r>
            <a:r>
              <a:rPr lang="cs-CZ" i="1" dirty="0" smtClean="0"/>
              <a:t>handout</a:t>
            </a:r>
            <a:r>
              <a:rPr lang="cs-CZ" dirty="0" smtClean="0"/>
              <a:t>). </a:t>
            </a:r>
            <a:r>
              <a:rPr lang="cs-CZ" dirty="0"/>
              <a:t>Může připojit i své </a:t>
            </a:r>
            <a:r>
              <a:rPr lang="cs-CZ" dirty="0" smtClean="0"/>
              <a:t>vlastní </a:t>
            </a:r>
            <a:r>
              <a:rPr lang="cs-CZ" dirty="0"/>
              <a:t>poznámky.</a:t>
            </a:r>
          </a:p>
          <a:p>
            <a:pPr lvl="0"/>
            <a:r>
              <a:rPr lang="cs-CZ" b="1" dirty="0"/>
              <a:t>Uživatel</a:t>
            </a:r>
            <a:r>
              <a:rPr lang="cs-CZ" dirty="0"/>
              <a:t> pracuje s interaktivním rozhraním, v němž se mu jednotlivá kritéria k výběru nabízejí postupně (zaškrtávaní, výběr z měnu apod.). </a:t>
            </a:r>
            <a:r>
              <a:rPr lang="cs-CZ" b="1" dirty="0"/>
              <a:t>Výsledkem je vygeneralizovaný seznam materiálů odpovídající zadaným kritériím.</a:t>
            </a:r>
          </a:p>
          <a:p>
            <a:pPr lvl="0"/>
            <a:r>
              <a:rPr lang="cs-CZ" dirty="0"/>
              <a:t>Návrh pracuje s </a:t>
            </a:r>
            <a:r>
              <a:rPr lang="cs-CZ" u="sng" dirty="0"/>
              <a:t>co nejmenším počtem podúrovní</a:t>
            </a:r>
            <a:r>
              <a:rPr lang="cs-CZ" dirty="0"/>
              <a:t>, aby bylo možno v jeden okamžik nabídnout uživateli </a:t>
            </a:r>
            <a:r>
              <a:rPr lang="cs-CZ" u="sng" dirty="0"/>
              <a:t>co nejvíce kritérií</a:t>
            </a:r>
            <a:r>
              <a:rPr lang="cs-CZ" dirty="0"/>
              <a:t>. Uživatel může zároveň zvolit </a:t>
            </a:r>
            <a:r>
              <a:rPr lang="cs-CZ" u="sng" dirty="0"/>
              <a:t>libovolný počet kritérií/možností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044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Hlavní kategorie = první úroveň štítků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Jazyk</a:t>
            </a:r>
          </a:p>
          <a:p>
            <a:r>
              <a:rPr lang="cs-CZ" dirty="0" smtClean="0"/>
              <a:t>Literatura</a:t>
            </a:r>
          </a:p>
          <a:p>
            <a:r>
              <a:rPr lang="cs-CZ" dirty="0" smtClean="0"/>
              <a:t>Sloh</a:t>
            </a:r>
          </a:p>
          <a:p>
            <a:r>
              <a:rPr lang="cs-CZ" dirty="0" smtClean="0"/>
              <a:t>Psaní prvopočáteční</a:t>
            </a:r>
          </a:p>
          <a:p>
            <a:r>
              <a:rPr lang="cs-CZ" dirty="0" smtClean="0"/>
              <a:t>Čtení prvopočáteční</a:t>
            </a:r>
          </a:p>
          <a:p>
            <a:r>
              <a:rPr lang="cs-CZ" dirty="0" smtClean="0"/>
              <a:t>Porozumění textu</a:t>
            </a:r>
          </a:p>
          <a:p>
            <a:r>
              <a:rPr lang="cs-CZ" dirty="0" smtClean="0"/>
              <a:t>Logopedické činnosti</a:t>
            </a:r>
          </a:p>
          <a:p>
            <a:r>
              <a:rPr lang="cs-CZ" dirty="0" smtClean="0"/>
              <a:t>Čeština jako… </a:t>
            </a:r>
            <a:r>
              <a:rPr lang="cs-CZ" sz="2400" dirty="0" smtClean="0"/>
              <a:t>(L1 / L2)</a:t>
            </a:r>
          </a:p>
          <a:p>
            <a:r>
              <a:rPr lang="cs-CZ" dirty="0" smtClean="0"/>
              <a:t>Materiály </a:t>
            </a:r>
            <a:r>
              <a:rPr lang="cs-CZ" sz="2400" dirty="0" smtClean="0"/>
              <a:t>(povaha materiálů, uživatel, cílová skupina…)</a:t>
            </a:r>
          </a:p>
          <a:p>
            <a:r>
              <a:rPr lang="cs-CZ" dirty="0" smtClean="0"/>
              <a:t>Tematická oblast</a:t>
            </a:r>
          </a:p>
          <a:p>
            <a:r>
              <a:rPr lang="cs-CZ" dirty="0" smtClean="0"/>
              <a:t>Struktura hodiny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855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Proč a pro koho?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 smtClean="0"/>
              <a:t>učební materiály na jednom místě</a:t>
            </a:r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828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Příklady vyhledávání dle štítků více úrovní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2837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Příklady vyhledávání dle štítků více úrovní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Jazyk</a:t>
            </a:r>
          </a:p>
        </p:txBody>
      </p:sp>
    </p:spTree>
    <p:extLst>
      <p:ext uri="{BB962C8B-B14F-4D97-AF65-F5344CB8AC3E}">
        <p14:creationId xmlns:p14="http://schemas.microsoft.com/office/powerpoint/2010/main" val="39356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Příklady vyhledávání dle štítků více úrovní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Jazyk</a:t>
            </a:r>
          </a:p>
          <a:p>
            <a:pPr lvl="1"/>
            <a:r>
              <a:rPr lang="cs-CZ" sz="3200" dirty="0" smtClean="0"/>
              <a:t>Gramatika</a:t>
            </a:r>
          </a:p>
        </p:txBody>
      </p:sp>
    </p:spTree>
    <p:extLst>
      <p:ext uri="{BB962C8B-B14F-4D97-AF65-F5344CB8AC3E}">
        <p14:creationId xmlns:p14="http://schemas.microsoft.com/office/powerpoint/2010/main" val="91229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Příklady vyhledávání dle štítků více úrovní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Jazyk</a:t>
            </a:r>
          </a:p>
          <a:p>
            <a:pPr lvl="1"/>
            <a:r>
              <a:rPr lang="cs-CZ" sz="3200" dirty="0" smtClean="0"/>
              <a:t>Gramatika</a:t>
            </a:r>
          </a:p>
          <a:p>
            <a:pPr lvl="2"/>
            <a:r>
              <a:rPr lang="cs-CZ" sz="3200" dirty="0" smtClean="0"/>
              <a:t>Syntax</a:t>
            </a:r>
          </a:p>
        </p:txBody>
      </p:sp>
    </p:spTree>
    <p:extLst>
      <p:ext uri="{BB962C8B-B14F-4D97-AF65-F5344CB8AC3E}">
        <p14:creationId xmlns:p14="http://schemas.microsoft.com/office/powerpoint/2010/main" val="62738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Příklady vyhledávání dle štítků více úrovní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Jazyk</a:t>
            </a:r>
          </a:p>
          <a:p>
            <a:pPr lvl="1"/>
            <a:r>
              <a:rPr lang="cs-CZ" sz="3200" dirty="0" smtClean="0"/>
              <a:t>Gramatika</a:t>
            </a:r>
          </a:p>
          <a:p>
            <a:pPr lvl="2"/>
            <a:r>
              <a:rPr lang="cs-CZ" sz="3200" dirty="0" smtClean="0"/>
              <a:t>Syntax</a:t>
            </a:r>
          </a:p>
          <a:p>
            <a:pPr lvl="3"/>
            <a:r>
              <a:rPr lang="cs-CZ" sz="3200" dirty="0" smtClean="0"/>
              <a:t>Valence</a:t>
            </a:r>
          </a:p>
        </p:txBody>
      </p:sp>
    </p:spTree>
    <p:extLst>
      <p:ext uri="{BB962C8B-B14F-4D97-AF65-F5344CB8AC3E}">
        <p14:creationId xmlns:p14="http://schemas.microsoft.com/office/powerpoint/2010/main" val="134079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Příklady vyhledávání dle štítků více úrovní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Jazyk</a:t>
            </a:r>
          </a:p>
          <a:p>
            <a:pPr lvl="1"/>
            <a:r>
              <a:rPr lang="cs-CZ" sz="3200" dirty="0" smtClean="0"/>
              <a:t>Gramatika</a:t>
            </a:r>
          </a:p>
          <a:p>
            <a:pPr lvl="2"/>
            <a:r>
              <a:rPr lang="cs-CZ" sz="3200" dirty="0" smtClean="0"/>
              <a:t>Syntax</a:t>
            </a:r>
          </a:p>
          <a:p>
            <a:pPr lvl="3"/>
            <a:r>
              <a:rPr lang="cs-CZ" sz="3200" dirty="0" smtClean="0"/>
              <a:t>Valence</a:t>
            </a:r>
          </a:p>
          <a:p>
            <a:pPr lvl="4"/>
            <a:r>
              <a:rPr lang="cs-CZ" sz="3200" dirty="0" smtClean="0"/>
              <a:t>Valence slovesná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78462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Příklady vyhledávání dle štítků více úrovní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Jazyk</a:t>
            </a:r>
          </a:p>
          <a:p>
            <a:pPr lvl="1"/>
            <a:r>
              <a:rPr lang="cs-CZ" sz="3200" dirty="0" smtClean="0"/>
              <a:t>Gramatika</a:t>
            </a:r>
          </a:p>
          <a:p>
            <a:pPr lvl="2"/>
            <a:r>
              <a:rPr lang="cs-CZ" sz="3200" dirty="0" smtClean="0"/>
              <a:t>Syntax</a:t>
            </a:r>
          </a:p>
          <a:p>
            <a:pPr lvl="3"/>
            <a:r>
              <a:rPr lang="cs-CZ" sz="3200" dirty="0" smtClean="0"/>
              <a:t>Valence</a:t>
            </a:r>
          </a:p>
          <a:p>
            <a:pPr lvl="4"/>
            <a:r>
              <a:rPr lang="cs-CZ" sz="3200" dirty="0" smtClean="0"/>
              <a:t>Valence slovesná</a:t>
            </a:r>
            <a:endParaRPr lang="cs-CZ" sz="32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Struktura hodiny</a:t>
            </a:r>
          </a:p>
          <a:p>
            <a:pPr lvl="1"/>
            <a:r>
              <a:rPr lang="cs-CZ" sz="3200" dirty="0" smtClean="0"/>
              <a:t>Procvičování</a:t>
            </a:r>
          </a:p>
          <a:p>
            <a:pPr lvl="2"/>
            <a:r>
              <a:rPr lang="cs-CZ" sz="3200" dirty="0" smtClean="0"/>
              <a:t>Cvičení s uzavřenou odpovědí</a:t>
            </a:r>
          </a:p>
          <a:p>
            <a:pPr lvl="3"/>
            <a:r>
              <a:rPr lang="cs-CZ" sz="3200" dirty="0" smtClean="0"/>
              <a:t>Přiřazovací cvičení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70804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Malý úkol č. 2 </a:t>
            </a:r>
            <a:r>
              <a:rPr lang="cs-CZ" b="1" dirty="0" smtClean="0">
                <a:sym typeface="Wingdings" panose="05000000000000000000" pitchFamily="2" charset="2"/>
              </a:rPr>
              <a:t>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50997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Malý úkol č. 2 </a:t>
            </a:r>
            <a:r>
              <a:rPr lang="cs-CZ" b="1" dirty="0" smtClean="0">
                <a:sym typeface="Wingdings" panose="05000000000000000000" pitchFamily="2" charset="2"/>
              </a:rPr>
              <a:t>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3200" i="1" dirty="0" smtClean="0"/>
              <a:t>Pracujte znovu ve skupinkách.</a:t>
            </a:r>
          </a:p>
          <a:p>
            <a:pPr marL="0" indent="0">
              <a:lnSpc>
                <a:spcPct val="150000"/>
              </a:lnSpc>
              <a:buNone/>
            </a:pPr>
            <a:endParaRPr lang="cs-CZ" sz="3200" i="1" dirty="0" smtClean="0"/>
          </a:p>
        </p:txBody>
      </p:sp>
    </p:spTree>
    <p:extLst>
      <p:ext uri="{BB962C8B-B14F-4D97-AF65-F5344CB8AC3E}">
        <p14:creationId xmlns:p14="http://schemas.microsoft.com/office/powerpoint/2010/main" val="233668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Malý úkol č. 2 </a:t>
            </a:r>
            <a:r>
              <a:rPr lang="cs-CZ" b="1" dirty="0" smtClean="0">
                <a:sym typeface="Wingdings" panose="05000000000000000000" pitchFamily="2" charset="2"/>
              </a:rPr>
              <a:t>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3200" i="1" dirty="0" smtClean="0"/>
              <a:t>Pracujte znovu ve skupinkách.</a:t>
            </a:r>
          </a:p>
          <a:p>
            <a:pPr marL="0" indent="0">
              <a:lnSpc>
                <a:spcPct val="150000"/>
              </a:lnSpc>
              <a:buNone/>
            </a:pPr>
            <a:endParaRPr lang="cs-CZ" sz="3200" i="1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cs-CZ" sz="3200" i="1" dirty="0" smtClean="0"/>
              <a:t>Zkuste </a:t>
            </a:r>
            <a:r>
              <a:rPr lang="cs-CZ" sz="3200" i="1" dirty="0"/>
              <a:t>za pomoci navrhovaného systému oštítkovat </a:t>
            </a:r>
            <a:r>
              <a:rPr lang="cs-CZ" sz="3200" i="1" dirty="0" smtClean="0"/>
              <a:t>vybranou část </a:t>
            </a:r>
            <a:r>
              <a:rPr lang="cs-CZ" sz="3200" i="1" dirty="0"/>
              <a:t>učebního materiálu </a:t>
            </a:r>
            <a:r>
              <a:rPr lang="cs-CZ" sz="3200" i="1" dirty="0" smtClean="0"/>
              <a:t>„Učíme </a:t>
            </a:r>
            <a:r>
              <a:rPr lang="cs-CZ" sz="3200" i="1" dirty="0"/>
              <a:t>se (nejen) </a:t>
            </a:r>
            <a:r>
              <a:rPr lang="cs-CZ" sz="3200" i="1" dirty="0" smtClean="0"/>
              <a:t>česky“.</a:t>
            </a:r>
          </a:p>
          <a:p>
            <a:pPr marL="0" indent="0">
              <a:lnSpc>
                <a:spcPct val="150000"/>
              </a:lnSpc>
              <a:buNone/>
            </a:pPr>
            <a:endParaRPr lang="cs-CZ" sz="3200" i="1" dirty="0" smtClean="0"/>
          </a:p>
        </p:txBody>
      </p:sp>
    </p:spTree>
    <p:extLst>
      <p:ext uri="{BB962C8B-B14F-4D97-AF65-F5344CB8AC3E}">
        <p14:creationId xmlns:p14="http://schemas.microsoft.com/office/powerpoint/2010/main" val="250933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Proč a pro koho?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 smtClean="0"/>
              <a:t>učební materiály na jednom místě</a:t>
            </a:r>
          </a:p>
          <a:p>
            <a:pPr>
              <a:buFontTx/>
              <a:buChar char="-"/>
            </a:pPr>
            <a:r>
              <a:rPr lang="cs-CZ" dirty="0"/>
              <a:t>s</a:t>
            </a:r>
            <a:r>
              <a:rPr lang="cs-CZ" dirty="0" smtClean="0"/>
              <a:t>nadno prohledávatelné</a:t>
            </a:r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846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Malý úkol č. 2 </a:t>
            </a:r>
            <a:r>
              <a:rPr lang="cs-CZ" b="1" dirty="0" smtClean="0">
                <a:sym typeface="Wingdings" panose="05000000000000000000" pitchFamily="2" charset="2"/>
              </a:rPr>
              <a:t>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3200" i="1" dirty="0" smtClean="0"/>
              <a:t>Pracujte znovu ve skupinkách.</a:t>
            </a:r>
          </a:p>
          <a:p>
            <a:pPr marL="0" indent="0">
              <a:lnSpc>
                <a:spcPct val="150000"/>
              </a:lnSpc>
              <a:buNone/>
            </a:pPr>
            <a:endParaRPr lang="cs-CZ" sz="3200" i="1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cs-CZ" sz="3200" i="1" dirty="0" smtClean="0"/>
              <a:t>Zkuste </a:t>
            </a:r>
            <a:r>
              <a:rPr lang="cs-CZ" sz="3200" i="1" dirty="0"/>
              <a:t>za pomoci navrhovaného systému oštítkovat </a:t>
            </a:r>
            <a:r>
              <a:rPr lang="cs-CZ" sz="3200" i="1" dirty="0" smtClean="0"/>
              <a:t>vybranou část </a:t>
            </a:r>
            <a:r>
              <a:rPr lang="cs-CZ" sz="3200" i="1" dirty="0"/>
              <a:t>učebního materiálu </a:t>
            </a:r>
            <a:r>
              <a:rPr lang="cs-CZ" sz="3200" i="1" dirty="0" smtClean="0"/>
              <a:t>„Učíme </a:t>
            </a:r>
            <a:r>
              <a:rPr lang="cs-CZ" sz="3200" i="1" dirty="0"/>
              <a:t>se (nejen) </a:t>
            </a:r>
            <a:r>
              <a:rPr lang="cs-CZ" sz="3200" i="1" dirty="0" smtClean="0"/>
              <a:t>česky“.</a:t>
            </a:r>
          </a:p>
          <a:p>
            <a:pPr marL="0" indent="0">
              <a:lnSpc>
                <a:spcPct val="150000"/>
              </a:lnSpc>
              <a:buNone/>
            </a:pPr>
            <a:endParaRPr lang="cs-CZ" sz="3200" i="1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cs-CZ" sz="3200" i="1" dirty="0" smtClean="0">
                <a:solidFill>
                  <a:srgbClr val="FF0000"/>
                </a:solidFill>
              </a:rPr>
              <a:t>Porovnejte…</a:t>
            </a:r>
            <a:endParaRPr lang="cs-CZ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73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603682"/>
            <a:ext cx="5181600" cy="55732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u="sng" dirty="0" smtClean="0"/>
              <a:t>L1, </a:t>
            </a:r>
            <a:r>
              <a:rPr lang="cs-CZ" sz="2400" u="sng" dirty="0" err="1" smtClean="0"/>
              <a:t>cv</a:t>
            </a:r>
            <a:r>
              <a:rPr lang="cs-CZ" sz="2400" u="sng" dirty="0" smtClean="0"/>
              <a:t>. 6a: Spoj, co k sobě patří</a:t>
            </a:r>
          </a:p>
          <a:p>
            <a:pPr marL="0" indent="0">
              <a:buNone/>
            </a:pPr>
            <a:endParaRPr lang="cs-CZ" sz="2000" u="sng" dirty="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603682"/>
            <a:ext cx="5181600" cy="55732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u="sng" dirty="0" smtClean="0"/>
              <a:t>L4, </a:t>
            </a:r>
            <a:r>
              <a:rPr lang="cs-CZ" sz="2400" u="sng" dirty="0" err="1" smtClean="0"/>
              <a:t>cv</a:t>
            </a:r>
            <a:r>
              <a:rPr lang="cs-CZ" sz="2400" u="sng" dirty="0" smtClean="0"/>
              <a:t>. 10: Pomoz Sandře doplnit správnou předložku</a:t>
            </a:r>
          </a:p>
        </p:txBody>
      </p:sp>
    </p:spTree>
    <p:extLst>
      <p:ext uri="{BB962C8B-B14F-4D97-AF65-F5344CB8AC3E}">
        <p14:creationId xmlns:p14="http://schemas.microsoft.com/office/powerpoint/2010/main" val="43740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603682"/>
            <a:ext cx="5181600" cy="557328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u="sng" dirty="0" smtClean="0"/>
              <a:t>L1, </a:t>
            </a:r>
            <a:r>
              <a:rPr lang="cs-CZ" sz="2400" u="sng" dirty="0" err="1" smtClean="0"/>
              <a:t>cv</a:t>
            </a:r>
            <a:r>
              <a:rPr lang="cs-CZ" sz="2400" u="sng" dirty="0" smtClean="0"/>
              <a:t>. 6a: Spoj, co k sobě patří</a:t>
            </a:r>
          </a:p>
          <a:p>
            <a:pPr marL="0" indent="0">
              <a:buNone/>
            </a:pPr>
            <a:endParaRPr lang="cs-CZ" sz="2000" u="sng" dirty="0" smtClean="0"/>
          </a:p>
          <a:p>
            <a:r>
              <a:rPr lang="cs-CZ" sz="2400" dirty="0"/>
              <a:t>Jazyk</a:t>
            </a:r>
          </a:p>
          <a:p>
            <a:pPr lvl="1"/>
            <a:r>
              <a:rPr lang="cs-CZ" dirty="0"/>
              <a:t>Gramatika</a:t>
            </a:r>
          </a:p>
          <a:p>
            <a:pPr lvl="2"/>
            <a:r>
              <a:rPr lang="cs-CZ" sz="2400" dirty="0"/>
              <a:t>Morfologie</a:t>
            </a:r>
          </a:p>
          <a:p>
            <a:pPr lvl="3"/>
            <a:r>
              <a:rPr lang="cs-CZ" sz="2400" dirty="0" smtClean="0"/>
              <a:t>Slovesa</a:t>
            </a:r>
            <a:endParaRPr lang="cs-CZ" sz="2400" dirty="0"/>
          </a:p>
          <a:p>
            <a:r>
              <a:rPr lang="cs-CZ" sz="2400" dirty="0"/>
              <a:t>Materiály</a:t>
            </a:r>
          </a:p>
          <a:p>
            <a:pPr lvl="1"/>
            <a:r>
              <a:rPr lang="cs-CZ" dirty="0"/>
              <a:t>Určeno pro žáka</a:t>
            </a:r>
          </a:p>
          <a:p>
            <a:pPr lvl="1"/>
            <a:r>
              <a:rPr lang="cs-CZ" dirty="0" smtClean="0"/>
              <a:t>(Neinteraktivní)</a:t>
            </a:r>
            <a:endParaRPr lang="cs-CZ" dirty="0"/>
          </a:p>
          <a:p>
            <a:pPr lvl="1"/>
            <a:r>
              <a:rPr lang="cs-CZ" dirty="0"/>
              <a:t>Materiál určen pro 1</a:t>
            </a:r>
            <a:r>
              <a:rPr lang="cs-CZ" dirty="0" smtClean="0"/>
              <a:t>./2. </a:t>
            </a:r>
            <a:r>
              <a:rPr lang="cs-CZ" dirty="0"/>
              <a:t>stupeň ZŠ</a:t>
            </a:r>
          </a:p>
          <a:p>
            <a:r>
              <a:rPr lang="cs-CZ" sz="2400" dirty="0"/>
              <a:t>Struktura hodiny</a:t>
            </a:r>
          </a:p>
          <a:p>
            <a:pPr lvl="1"/>
            <a:r>
              <a:rPr lang="cs-CZ" dirty="0"/>
              <a:t>Procvičování </a:t>
            </a:r>
          </a:p>
          <a:p>
            <a:pPr lvl="2"/>
            <a:r>
              <a:rPr lang="cs-CZ" sz="2400" dirty="0"/>
              <a:t>Cvičení s uzavřenou odpovědí</a:t>
            </a:r>
          </a:p>
          <a:p>
            <a:pPr lvl="3"/>
            <a:r>
              <a:rPr lang="cs-CZ" sz="2400" dirty="0"/>
              <a:t>Přiřazovací </a:t>
            </a:r>
            <a:r>
              <a:rPr lang="cs-CZ" sz="2400" dirty="0" smtClean="0"/>
              <a:t>cvičení</a:t>
            </a:r>
            <a:endParaRPr lang="cs-CZ" sz="2400" u="sng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603682"/>
            <a:ext cx="5181600" cy="55732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u="sng" dirty="0" smtClean="0"/>
              <a:t>L4, </a:t>
            </a:r>
            <a:r>
              <a:rPr lang="cs-CZ" sz="2400" u="sng" dirty="0" err="1" smtClean="0"/>
              <a:t>cv</a:t>
            </a:r>
            <a:r>
              <a:rPr lang="cs-CZ" sz="2400" u="sng" dirty="0" smtClean="0"/>
              <a:t>. 10: Pomoz Sandře doplnit správnou předložku</a:t>
            </a:r>
          </a:p>
          <a:p>
            <a:r>
              <a:rPr lang="cs-CZ" sz="2400" dirty="0"/>
              <a:t>Jazyk</a:t>
            </a:r>
          </a:p>
          <a:p>
            <a:pPr lvl="1"/>
            <a:r>
              <a:rPr lang="cs-CZ" dirty="0"/>
              <a:t>Gramatika</a:t>
            </a:r>
          </a:p>
          <a:p>
            <a:pPr lvl="2"/>
            <a:r>
              <a:rPr lang="cs-CZ" sz="2400" dirty="0"/>
              <a:t>Morfologie</a:t>
            </a:r>
          </a:p>
          <a:p>
            <a:pPr lvl="3"/>
            <a:r>
              <a:rPr lang="cs-CZ" sz="2400" dirty="0" smtClean="0"/>
              <a:t>Předložky</a:t>
            </a:r>
            <a:endParaRPr lang="cs-CZ" sz="2400" dirty="0"/>
          </a:p>
          <a:p>
            <a:r>
              <a:rPr lang="cs-CZ" sz="2400" dirty="0"/>
              <a:t>Materiály</a:t>
            </a:r>
          </a:p>
          <a:p>
            <a:pPr lvl="1"/>
            <a:r>
              <a:rPr lang="cs-CZ" dirty="0"/>
              <a:t>Určeno pro žáka</a:t>
            </a:r>
          </a:p>
          <a:p>
            <a:pPr lvl="1"/>
            <a:r>
              <a:rPr lang="cs-CZ" dirty="0" smtClean="0"/>
              <a:t>(Interaktivní)</a:t>
            </a:r>
            <a:endParaRPr lang="cs-CZ" dirty="0"/>
          </a:p>
          <a:p>
            <a:pPr lvl="1"/>
            <a:r>
              <a:rPr lang="cs-CZ" dirty="0"/>
              <a:t>Materiál určen pro 1</a:t>
            </a:r>
            <a:r>
              <a:rPr lang="cs-CZ" dirty="0" smtClean="0"/>
              <a:t>./2. </a:t>
            </a:r>
            <a:r>
              <a:rPr lang="cs-CZ" dirty="0"/>
              <a:t>stupeň ZŠ</a:t>
            </a:r>
          </a:p>
          <a:p>
            <a:r>
              <a:rPr lang="cs-CZ" sz="2400" dirty="0"/>
              <a:t>Struktura hodiny</a:t>
            </a:r>
          </a:p>
          <a:p>
            <a:pPr lvl="1"/>
            <a:r>
              <a:rPr lang="cs-CZ" dirty="0"/>
              <a:t>Procvičování </a:t>
            </a:r>
          </a:p>
          <a:p>
            <a:pPr lvl="2"/>
            <a:r>
              <a:rPr lang="cs-CZ" sz="2400" dirty="0"/>
              <a:t>Cvičení s otevřenou odpovědí</a:t>
            </a:r>
          </a:p>
          <a:p>
            <a:pPr lvl="3"/>
            <a:r>
              <a:rPr lang="cs-CZ" sz="2400" dirty="0" smtClean="0"/>
              <a:t>Doplňovací cvičení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0479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cs-CZ" dirty="0" smtClean="0"/>
              <a:t>Děkujeme za pozornost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pPr algn="ctr"/>
            <a:r>
              <a:rPr lang="cs-CZ" dirty="0" smtClean="0"/>
              <a:t>OTÁZKY – DISKUSE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032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Proč a pro koho?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 smtClean="0"/>
              <a:t>učební materiály na jednom místě</a:t>
            </a:r>
          </a:p>
          <a:p>
            <a:pPr>
              <a:buFontTx/>
              <a:buChar char="-"/>
            </a:pPr>
            <a:r>
              <a:rPr lang="cs-CZ" dirty="0"/>
              <a:t>s</a:t>
            </a:r>
            <a:r>
              <a:rPr lang="cs-CZ" dirty="0" smtClean="0"/>
              <a:t>nadno prohledávatelné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pro učitele ve školách pro žáky se sluchovým postižením i ve školách hlavního vzdělávacího proudu</a:t>
            </a:r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542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Proč a pro koho?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 smtClean="0"/>
              <a:t>učební materiály na jednom místě</a:t>
            </a:r>
          </a:p>
          <a:p>
            <a:pPr>
              <a:buFontTx/>
              <a:buChar char="-"/>
            </a:pPr>
            <a:r>
              <a:rPr lang="cs-CZ" dirty="0"/>
              <a:t>s</a:t>
            </a:r>
            <a:r>
              <a:rPr lang="cs-CZ" dirty="0" smtClean="0"/>
              <a:t>nadno prohledávatelné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pro učitele ve školách pro žáky se sluchovým postižením i ve školách hlavního vzdělávacího proudu</a:t>
            </a:r>
          </a:p>
          <a:p>
            <a:pPr>
              <a:buFontTx/>
              <a:buChar char="-"/>
            </a:pPr>
            <a:r>
              <a:rPr lang="cs-CZ" dirty="0" smtClean="0"/>
              <a:t>pro další profesionály</a:t>
            </a:r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812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Proč a pro koho?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 smtClean="0"/>
              <a:t>učební materiály na jednom místě</a:t>
            </a:r>
          </a:p>
          <a:p>
            <a:pPr>
              <a:buFontTx/>
              <a:buChar char="-"/>
            </a:pPr>
            <a:r>
              <a:rPr lang="cs-CZ" dirty="0"/>
              <a:t>s</a:t>
            </a:r>
            <a:r>
              <a:rPr lang="cs-CZ" dirty="0" smtClean="0"/>
              <a:t>nadno prohledávatelné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pro učitele ve školách pro žáky se sluchovým postižením i ve školách hlavního vzdělávacího proudu</a:t>
            </a:r>
          </a:p>
          <a:p>
            <a:pPr>
              <a:buFontTx/>
              <a:buChar char="-"/>
            </a:pPr>
            <a:r>
              <a:rPr lang="cs-CZ" dirty="0" smtClean="0"/>
              <a:t>pro další profesionály</a:t>
            </a:r>
          </a:p>
          <a:p>
            <a:pPr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ro rodiče</a:t>
            </a:r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094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Proč a pro koho?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 smtClean="0"/>
              <a:t>učební materiály na jednom místě</a:t>
            </a:r>
          </a:p>
          <a:p>
            <a:pPr>
              <a:buFontTx/>
              <a:buChar char="-"/>
            </a:pPr>
            <a:r>
              <a:rPr lang="cs-CZ" dirty="0"/>
              <a:t>s</a:t>
            </a:r>
            <a:r>
              <a:rPr lang="cs-CZ" dirty="0" smtClean="0"/>
              <a:t>nadno prohledávatelné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pro učitele ve školách pro žáky se sluchovým postižením i ve školách hlavního vzdělávacího proudu</a:t>
            </a:r>
          </a:p>
          <a:p>
            <a:pPr>
              <a:buFontTx/>
              <a:buChar char="-"/>
            </a:pPr>
            <a:r>
              <a:rPr lang="cs-CZ" dirty="0" smtClean="0"/>
              <a:t>pro další profesionály</a:t>
            </a:r>
          </a:p>
          <a:p>
            <a:pPr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ro rodiče</a:t>
            </a:r>
          </a:p>
          <a:p>
            <a:pPr>
              <a:buFontTx/>
              <a:buChar char="-"/>
            </a:pPr>
            <a:r>
              <a:rPr lang="cs-CZ" dirty="0" smtClean="0"/>
              <a:t>(pro žáky)</a:t>
            </a:r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994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Vize do budoucna = Úložiště…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anchor="ctr">
            <a:normAutofit/>
          </a:bodyPr>
          <a:lstStyle/>
          <a:p>
            <a:pPr marL="0" indent="0">
              <a:buNone/>
            </a:pPr>
            <a:r>
              <a:rPr lang="cs-CZ" dirty="0" smtClean="0"/>
              <a:t>	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332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</TotalTime>
  <Words>839</Words>
  <Application>Microsoft Office PowerPoint</Application>
  <PresentationFormat>Širokoúhlá obrazovka</PresentationFormat>
  <Paragraphs>206</Paragraphs>
  <Slides>43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43</vt:i4>
      </vt:variant>
    </vt:vector>
  </HeadingPairs>
  <TitlesOfParts>
    <vt:vector size="48" baseType="lpstr">
      <vt:lpstr>Arial</vt:lpstr>
      <vt:lpstr>Calibri</vt:lpstr>
      <vt:lpstr>Calibri Light</vt:lpstr>
      <vt:lpstr>Wingdings</vt:lpstr>
      <vt:lpstr>Motiv Office</vt:lpstr>
      <vt:lpstr>Didaktické anotace  učebních materiálů</vt:lpstr>
      <vt:lpstr>Proč a pro koho?</vt:lpstr>
      <vt:lpstr>Proč a pro koho?</vt:lpstr>
      <vt:lpstr>Proč a pro koho?</vt:lpstr>
      <vt:lpstr>Proč a pro koho?</vt:lpstr>
      <vt:lpstr>Proč a pro koho?</vt:lpstr>
      <vt:lpstr>Proč a pro koho?</vt:lpstr>
      <vt:lpstr>Proč a pro koho?</vt:lpstr>
      <vt:lpstr>Vize do budoucna = Úložiště…</vt:lpstr>
      <vt:lpstr>Vize do budoucna = Úložiště…</vt:lpstr>
      <vt:lpstr>Vize do budoucna = Úložiště…</vt:lpstr>
      <vt:lpstr>Vize do budoucna = Úložiště…</vt:lpstr>
      <vt:lpstr>Didakticky anotované učební materiály - ???</vt:lpstr>
      <vt:lpstr>Didakticky anotované učební materiály - ???</vt:lpstr>
      <vt:lpstr>Didakticky anotované učební materiály - ???</vt:lpstr>
      <vt:lpstr>Didakticky anotované učební materiály - ???</vt:lpstr>
      <vt:lpstr>Didakticky anotované učební materiály - ???</vt:lpstr>
      <vt:lpstr>Didakticky anotované učební materiály - ???</vt:lpstr>
      <vt:lpstr>Didakticky anotované učební materiály - ???</vt:lpstr>
      <vt:lpstr>Návrh systému štítků učebních materiálů  pro výuku předmětu Český jazyk a literatura  u žáků se sluchovým postižením</vt:lpstr>
      <vt:lpstr>Malý úkol č. 1 </vt:lpstr>
      <vt:lpstr>Malý úkol č. 1 </vt:lpstr>
      <vt:lpstr>Malý úkol č. 1 </vt:lpstr>
      <vt:lpstr>Malý úkol č. 1 </vt:lpstr>
      <vt:lpstr>Obecné zásady</vt:lpstr>
      <vt:lpstr>Obecné zásady</vt:lpstr>
      <vt:lpstr>Obecné zásady</vt:lpstr>
      <vt:lpstr>Obecné zásady</vt:lpstr>
      <vt:lpstr>Hlavní kategorie = první úroveň štítků</vt:lpstr>
      <vt:lpstr>Příklady vyhledávání dle štítků více úrovní</vt:lpstr>
      <vt:lpstr>Příklady vyhledávání dle štítků více úrovní</vt:lpstr>
      <vt:lpstr>Příklady vyhledávání dle štítků více úrovní</vt:lpstr>
      <vt:lpstr>Příklady vyhledávání dle štítků více úrovní</vt:lpstr>
      <vt:lpstr>Příklady vyhledávání dle štítků více úrovní</vt:lpstr>
      <vt:lpstr>Příklady vyhledávání dle štítků více úrovní</vt:lpstr>
      <vt:lpstr>Příklady vyhledávání dle štítků více úrovní</vt:lpstr>
      <vt:lpstr>Malý úkol č. 2 </vt:lpstr>
      <vt:lpstr>Malý úkol č. 2 </vt:lpstr>
      <vt:lpstr>Malý úkol č. 2 </vt:lpstr>
      <vt:lpstr>Malý úkol č. 2 </vt:lpstr>
      <vt:lpstr>Prezentace aplikace PowerPoint</vt:lpstr>
      <vt:lpstr>Prezentace aplikace PowerPoint</vt:lpstr>
      <vt:lpstr>Děkujeme za pozornost 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Didaktické anotace  učebních materiálů</dc:title>
  <dc:creator>RZ</dc:creator>
  <cp:lastModifiedBy>Andrea Hudáková</cp:lastModifiedBy>
  <cp:revision>21</cp:revision>
  <dcterms:created xsi:type="dcterms:W3CDTF">2016-10-11T18:52:49Z</dcterms:created>
  <dcterms:modified xsi:type="dcterms:W3CDTF">2017-10-30T20:52:51Z</dcterms:modified>
</cp:coreProperties>
</file>