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6/24/2022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6/24/2022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6/24/2022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6/24/2022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6/24/2022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6/24/2022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6/24/2022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6/24/2022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6/24/2022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cs-CZ"/>
              <a:t>Kliknutím lze upravit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p>
            <a:fld id="{1CF131DD-A141-4471-BCF9-C6073EDD7E20}" type="datetimeFigureOut">
              <a:rPr lang="en-US" dirty="0"/>
              <a:t>6/24/2022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6/24/2022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6/24/2022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2DCC7B-8DBE-C5AC-8146-C75A20AE70A6}"/>
              </a:ext>
            </a:extLst>
          </p:cNvPr>
          <p:cNvSpPr>
            <a:spLocks noGrp="1"/>
          </p:cNvSpPr>
          <p:nvPr>
            <p:ph type="ctrTitle"/>
          </p:nvPr>
        </p:nvSpPr>
        <p:spPr/>
        <p:txBody>
          <a:bodyPr/>
          <a:lstStyle/>
          <a:p>
            <a:r>
              <a:rPr lang="ru-RU" sz="4800" dirty="0"/>
              <a:t>Освоение космоса</a:t>
            </a:r>
            <a:endParaRPr lang="cs-CZ" sz="4800" dirty="0"/>
          </a:p>
        </p:txBody>
      </p:sp>
    </p:spTree>
    <p:extLst>
      <p:ext uri="{BB962C8B-B14F-4D97-AF65-F5344CB8AC3E}">
        <p14:creationId xmlns:p14="http://schemas.microsoft.com/office/powerpoint/2010/main" val="84257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93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480588B-CE88-16FE-8BA1-63A9D6FE428E}"/>
              </a:ext>
            </a:extLst>
          </p:cNvPr>
          <p:cNvPicPr>
            <a:picLocks noChangeAspect="1"/>
          </p:cNvPicPr>
          <p:nvPr/>
        </p:nvPicPr>
        <p:blipFill rotWithShape="1">
          <a:blip r:embed="rId2"/>
          <a:srcRect l="6574" b="67107"/>
          <a:stretch/>
        </p:blipFill>
        <p:spPr>
          <a:xfrm>
            <a:off x="-1" y="-1"/>
            <a:ext cx="8000583" cy="5971593"/>
          </a:xfrm>
          <a:prstGeom prst="rect">
            <a:avLst/>
          </a:prstGeom>
        </p:spPr>
      </p:pic>
      <p:pic>
        <p:nvPicPr>
          <p:cNvPr id="5" name="Obrázek 4">
            <a:extLst>
              <a:ext uri="{FF2B5EF4-FFF2-40B4-BE49-F238E27FC236}">
                <a16:creationId xmlns:a16="http://schemas.microsoft.com/office/drawing/2014/main" id="{BD7D4660-4E39-1EA5-456A-6BD4865D0C5B}"/>
              </a:ext>
            </a:extLst>
          </p:cNvPr>
          <p:cNvPicPr>
            <a:picLocks noChangeAspect="1"/>
          </p:cNvPicPr>
          <p:nvPr/>
        </p:nvPicPr>
        <p:blipFill rotWithShape="1">
          <a:blip r:embed="rId3"/>
          <a:srcRect l="24988" t="46939" r="5482"/>
          <a:stretch/>
        </p:blipFill>
        <p:spPr>
          <a:xfrm>
            <a:off x="6008914" y="-29158"/>
            <a:ext cx="6183086" cy="6887158"/>
          </a:xfrm>
          <a:prstGeom prst="rect">
            <a:avLst/>
          </a:prstGeom>
        </p:spPr>
      </p:pic>
    </p:spTree>
    <p:extLst>
      <p:ext uri="{BB962C8B-B14F-4D97-AF65-F5344CB8AC3E}">
        <p14:creationId xmlns:p14="http://schemas.microsoft.com/office/powerpoint/2010/main" val="29732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E0B0C95-62B0-3B4D-0BFE-E5977F1C7D4B}"/>
              </a:ext>
            </a:extLst>
          </p:cNvPr>
          <p:cNvSpPr txBox="1"/>
          <p:nvPr/>
        </p:nvSpPr>
        <p:spPr>
          <a:xfrm>
            <a:off x="184557" y="159841"/>
            <a:ext cx="11694253" cy="6740307"/>
          </a:xfrm>
          <a:prstGeom prst="rect">
            <a:avLst/>
          </a:prstGeom>
          <a:noFill/>
        </p:spPr>
        <p:txBody>
          <a:bodyPr wrap="square">
            <a:spAutoFit/>
          </a:bodyPr>
          <a:lstStyle/>
          <a:p>
            <a:r>
              <a:rPr lang="ru-RU" dirty="0"/>
              <a:t>1. </a:t>
            </a:r>
            <a:r>
              <a:rPr lang="ru-RU" b="1" dirty="0"/>
              <a:t>Защита от разрушительного астероида. </a:t>
            </a:r>
            <a:r>
              <a:rPr lang="ru-RU" dirty="0"/>
              <a:t>Если мы не хотим однажды встретить судьбу динозавров, нам нужно защитить себя от угрозы попадания большого астероида. Мудро финансируемая космическая программа позволила бы нам обнаружить опасный объект задолго до того, как он поразит Землю, и отправить космический аппарат, который смог бы с помощью направленного взрыва направить астероид на другой курс.</a:t>
            </a:r>
          </a:p>
          <a:p>
            <a:endParaRPr lang="ru-RU" dirty="0"/>
          </a:p>
          <a:p>
            <a:r>
              <a:rPr lang="ru-RU" dirty="0"/>
              <a:t>2. </a:t>
            </a:r>
            <a:r>
              <a:rPr lang="ru-RU" b="1" dirty="0"/>
              <a:t>Оно приведет к великим изобретениям. </a:t>
            </a:r>
            <a:r>
              <a:rPr lang="ru-RU" dirty="0"/>
              <a:t>Очень много устройств, материалов и процессов, изначально разработанных для космической программы, нашли применение на Земле — их было так много, что у NASA появился офис, который ищет способы перепрофилирования космических технологий в продукты.</a:t>
            </a:r>
          </a:p>
          <a:p>
            <a:r>
              <a:rPr lang="ru-RU" dirty="0"/>
              <a:t>3. </a:t>
            </a:r>
            <a:r>
              <a:rPr lang="ru-RU" b="1" dirty="0"/>
              <a:t>Космос полезен для здоровья. </a:t>
            </a:r>
            <a:r>
              <a:rPr lang="ru-RU" dirty="0"/>
              <a:t>Международная космическая станция породила множество медицинских инноваций, которые нашли применение на Земле, например, способ доставки противораковых лекарств непосредственно к опухоли; устройство, которое позволяет медсестре проводить УЗИ и передавать результаты врачу за тысячи километров; роботизированный манипулятор, который может выполнять сложную операцию внутри аппарата МРТ.</a:t>
            </a:r>
          </a:p>
          <a:p>
            <a:endParaRPr lang="ru-RU" dirty="0"/>
          </a:p>
          <a:p>
            <a:r>
              <a:rPr lang="ru-RU" dirty="0"/>
              <a:t>4. </a:t>
            </a:r>
            <a:r>
              <a:rPr lang="ru-RU" b="1" dirty="0"/>
              <a:t>Исследование космоса — источник вдохновения. </a:t>
            </a:r>
            <a:r>
              <a:rPr lang="ru-RU" dirty="0"/>
              <a:t>Если мы хотим, чтобы наши дети в этом мире стремились стать великими учеными и инженерами, а не рэперами, ведущими реалити-шоу или финансовыми магнатами, очень важно вдохновить их на правильную деятельность.</a:t>
            </a:r>
          </a:p>
          <a:p>
            <a:r>
              <a:rPr lang="ru-RU" dirty="0"/>
              <a:t>5. Это важно для государственной безопасности. Ведущие мировые страны должны обнаруживать и предотвращать враждебные намерения или террористические группы, которые могут развернуть оружие в космосе или атаковать навигационные, коммуникационные спутники и спутники наблюдения. </a:t>
            </a:r>
          </a:p>
          <a:p>
            <a:endParaRPr lang="cs-CZ" dirty="0"/>
          </a:p>
        </p:txBody>
      </p:sp>
    </p:spTree>
    <p:extLst>
      <p:ext uri="{BB962C8B-B14F-4D97-AF65-F5344CB8AC3E}">
        <p14:creationId xmlns:p14="http://schemas.microsoft.com/office/powerpoint/2010/main" val="1745796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6B83C2A-7D45-A91E-320C-3D68651847D7}"/>
              </a:ext>
            </a:extLst>
          </p:cNvPr>
          <p:cNvSpPr txBox="1"/>
          <p:nvPr/>
        </p:nvSpPr>
        <p:spPr>
          <a:xfrm>
            <a:off x="257262" y="58846"/>
            <a:ext cx="11677475" cy="6740307"/>
          </a:xfrm>
          <a:prstGeom prst="rect">
            <a:avLst/>
          </a:prstGeom>
          <a:noFill/>
        </p:spPr>
        <p:txBody>
          <a:bodyPr wrap="square">
            <a:spAutoFit/>
          </a:bodyPr>
          <a:lstStyle/>
          <a:p>
            <a:pPr algn="just"/>
            <a:r>
              <a:rPr lang="ru-RU" dirty="0"/>
              <a:t>6. </a:t>
            </a:r>
            <a:r>
              <a:rPr lang="ru-RU" b="1" dirty="0"/>
              <a:t>Нам нужно космическое сырье. </a:t>
            </a:r>
            <a:r>
              <a:rPr lang="ru-RU" dirty="0"/>
              <a:t>В космосе есть золото, серебро, платина и другие ценные вещества. Много внимания привлекли мероприятия частных компаний, которые предусматривают добычу полезных ископаемых на астероидах, но космическим шахтерам не придется далеко ходить, чтобы найти богатые ресурсы.</a:t>
            </a:r>
          </a:p>
          <a:p>
            <a:pPr algn="just"/>
            <a:endParaRPr lang="ru-RU" dirty="0"/>
          </a:p>
          <a:p>
            <a:pPr algn="just"/>
            <a:r>
              <a:rPr lang="ru-RU" dirty="0"/>
              <a:t>7. </a:t>
            </a:r>
            <a:r>
              <a:rPr lang="ru-RU" b="1" dirty="0"/>
              <a:t>Государства могут мирно работать вместе. </a:t>
            </a:r>
            <a:r>
              <a:rPr lang="ru-RU" dirty="0"/>
              <a:t>Международное сотрудничество на поле космоса будет исключительно взаимовыгодным. С одной стороны, большие расходы были бы распределены на всех. С другой — это помогло бы установить тесные дипломатические отношения между странами и создать новые рабочие места для обеих сторон.</a:t>
            </a:r>
          </a:p>
          <a:p>
            <a:pPr algn="just"/>
            <a:r>
              <a:rPr lang="ru-RU" dirty="0"/>
              <a:t>8. </a:t>
            </a:r>
            <a:r>
              <a:rPr lang="ru-RU" b="1" dirty="0"/>
              <a:t>Есть ли жизнь в космосе? </a:t>
            </a:r>
            <a:r>
              <a:rPr lang="ru-RU" dirty="0"/>
              <a:t>Почти половина людей на Земле считает, что где-то в космосе есть жизнь. Четверть из них думает, что инопланетяне уже посещали нашу планету.</a:t>
            </a:r>
          </a:p>
          <a:p>
            <a:pPr algn="just"/>
            <a:endParaRPr lang="ru-RU" dirty="0"/>
          </a:p>
          <a:p>
            <a:pPr algn="just"/>
            <a:r>
              <a:rPr lang="ru-RU" dirty="0"/>
              <a:t>9. </a:t>
            </a:r>
            <a:r>
              <a:rPr lang="ru-RU" b="1" dirty="0"/>
              <a:t>Людям нужно утолять жажду исследований. </a:t>
            </a:r>
            <a:r>
              <a:rPr lang="ru-RU" dirty="0"/>
              <a:t>Наши первобытные предки распространились из Восточной Африки по всей планете, и с тех пор мы не останавливаем движением. Мы ищем свежие территории за пределами Земли, поэтому единственный способ утолить это первобытное желание — отправиться в межзвездное путешествие на несколько поколений.</a:t>
            </a:r>
          </a:p>
          <a:p>
            <a:pPr algn="just"/>
            <a:endParaRPr lang="ru-RU" dirty="0"/>
          </a:p>
          <a:p>
            <a:pPr algn="just"/>
            <a:r>
              <a:rPr lang="ru-RU" dirty="0"/>
              <a:t>10. </a:t>
            </a:r>
            <a:r>
              <a:rPr lang="ru-RU" b="1" dirty="0"/>
              <a:t>Нам нужно колонизировать космос, чтобы выжить</a:t>
            </a:r>
            <a:r>
              <a:rPr lang="ru-RU" dirty="0"/>
              <a:t>. Наша способность выводить спутники в космос помогает нам наблюдать и бороться с насущными проблемами на Земле, от лесных пожаров и разливов нефти до истощения водоносных горизонтов, которые нужны людям для снабжения питьевой водой. Но рост населения, жадность и легкомыслие приводят к серьезным экологическим последствиям и повреждениям нашей планеты. Земля сможет выдержать от 8 до 16 миллиардов человек — а ее население уже перешагнуло отметку в 7 миллиардов. Возможно, нам нужно быть готовыми к колонизации другой планеты, и чем быстрее, тем лучше.</a:t>
            </a:r>
            <a:endParaRPr lang="cs-CZ" dirty="0"/>
          </a:p>
        </p:txBody>
      </p:sp>
    </p:spTree>
    <p:extLst>
      <p:ext uri="{BB962C8B-B14F-4D97-AF65-F5344CB8AC3E}">
        <p14:creationId xmlns:p14="http://schemas.microsoft.com/office/powerpoint/2010/main" val="256899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6969F95-BCD5-C30B-928A-C427641DC98C}"/>
              </a:ext>
            </a:extLst>
          </p:cNvPr>
          <p:cNvSpPr txBox="1"/>
          <p:nvPr/>
        </p:nvSpPr>
        <p:spPr>
          <a:xfrm>
            <a:off x="206929" y="58846"/>
            <a:ext cx="11778141" cy="6740307"/>
          </a:xfrm>
          <a:prstGeom prst="rect">
            <a:avLst/>
          </a:prstGeom>
          <a:noFill/>
        </p:spPr>
        <p:txBody>
          <a:bodyPr wrap="square">
            <a:spAutoFit/>
          </a:bodyPr>
          <a:lstStyle/>
          <a:p>
            <a:pPr algn="just"/>
            <a:r>
              <a:rPr lang="ru-RU" sz="1800" b="1" u="sng" dirty="0">
                <a:effectLst/>
                <a:latin typeface="Times New Roman" panose="02020603050405020304" pitchFamily="18" charset="0"/>
                <a:ea typeface="Times New Roman" panose="02020603050405020304" pitchFamily="18" charset="0"/>
              </a:rPr>
              <a:t>Вселенская тайна: 10 мифов о космосе, в которые надо перестать верить</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 </a:t>
            </a:r>
            <a:r>
              <a:rPr lang="ru-RU" sz="1800" b="1" dirty="0">
                <a:effectLst/>
                <a:latin typeface="Times New Roman" panose="02020603050405020304" pitchFamily="18" charset="0"/>
                <a:ea typeface="Times New Roman" panose="02020603050405020304" pitchFamily="18" charset="0"/>
              </a:rPr>
              <a:t>Мы взрываемся в космосе</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Как многие мифы, которым верят, эта идея была практически создана с нуля Голливудом. Зачастую кинематографисты не шибко беспокоятся о подлинности фактов. Они с готовностью представят реальность в любом нужном свете, лишь бы снять сцену поинтереснее. Из кино мы знаем, что, стоит человеку появиться в открытом космосе без защитного костюма, он покойник: спустя мгновение он, скорее всего, взорвется и превратится в фонтан из крови и кишок (в зависимости от возрастного ограничения фильма). </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r>
              <a:rPr lang="ru-RU" sz="1800" b="1" dirty="0">
                <a:effectLst/>
                <a:latin typeface="Times New Roman" panose="02020603050405020304" pitchFamily="18" charset="0"/>
                <a:ea typeface="Times New Roman" panose="02020603050405020304" pitchFamily="18" charset="0"/>
              </a:rPr>
              <a:t>Венера и Земля идентичны</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Венеру часто называют нашим близнецом, но это не значит, будто она такая же как Земля. Эта идея появилась, когда у нас не было представления о том, как именно выглядит поверхность планеты. Из-за ее невероятно плотной атмосферы мы не могли этого понять до того, как отправили туда летательный аппарат, который обнаружил, насколько на самом деле недружелюбна и бесплодна поверхность Венеры.</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r>
              <a:rPr lang="ru-RU" sz="1800" b="1" dirty="0">
                <a:effectLst/>
                <a:latin typeface="Times New Roman" panose="02020603050405020304" pitchFamily="18" charset="0"/>
                <a:ea typeface="Times New Roman" panose="02020603050405020304" pitchFamily="18" charset="0"/>
              </a:rPr>
              <a:t>Солнце — это огненный шар</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Вообще-то Солнце светится, а не горит. Среднестатистический человек не увидит в этом сколь бы то ни было значимой разницей, но жар, выделяемый Солнцем, — результат ядерной реакции, а не химической (а горение — химическая реакция).</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r>
              <a:rPr lang="ru-RU" sz="1800" b="1" dirty="0">
                <a:effectLst/>
                <a:latin typeface="Times New Roman" panose="02020603050405020304" pitchFamily="18" charset="0"/>
                <a:ea typeface="Times New Roman" panose="02020603050405020304" pitchFamily="18" charset="0"/>
              </a:rPr>
              <a:t>Солнце желтого цвета</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Попросите кого угодно нарисовать Солнце — и он немедленно возьмется за желтый карандаш. Тем не менее Солнце мы видим желтым только благодаря нашей атмосфере, настоящий цвет Солнца — белый. Если вы когда-нибудь встретите астронавта или кого-нибудь, кто был в космосе, спросите у него об этом непременно.</a:t>
            </a:r>
            <a:endParaRPr lang="cs-CZ"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657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7D6CD17-1C21-6465-DBA4-56AF44FE373A}"/>
              </a:ext>
            </a:extLst>
          </p:cNvPr>
          <p:cNvSpPr txBox="1"/>
          <p:nvPr/>
        </p:nvSpPr>
        <p:spPr>
          <a:xfrm>
            <a:off x="227901" y="291073"/>
            <a:ext cx="11736198" cy="5632311"/>
          </a:xfrm>
          <a:prstGeom prst="rect">
            <a:avLst/>
          </a:prstGeom>
          <a:noFill/>
        </p:spPr>
        <p:txBody>
          <a:bodyPr wrap="square">
            <a:spAutoFit/>
          </a:bodyPr>
          <a:lstStyle/>
          <a:p>
            <a:pPr algn="just"/>
            <a:r>
              <a:rPr lang="ru-RU" sz="1800" b="1" dirty="0">
                <a:effectLst/>
                <a:latin typeface="Times New Roman" panose="02020603050405020304" pitchFamily="18" charset="0"/>
                <a:ea typeface="Times New Roman" panose="02020603050405020304" pitchFamily="18" charset="0"/>
              </a:rPr>
              <a:t>Земля ближе к солнцу летом</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На первый взгляд это утверждение кажется довольно логичным. Наша планета максимально нагревается, когда она ближе всего к источнику тепла. Как бы то ни было, эта идея появилась из-за недопонимания того, что такое смена сезонов. Это не расположение относительно Солнца, это наклон нашей орбитальной оси. Ось, вокруг которой вращается наша планета, накренена в одну сторону. Когда эта ось наклонена в сторону Солнца, в том полушарии, которое как бы указывает на Солнце, лето. Когда оно «смотрит» в другую сторону, в нем зима. Но то, что Земля иногда ближе, а иногда дальше к Солнцу, — не миф. Наша планета движется по орбите, имеющей форму эллипса (как и большая часть других планет). </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r>
              <a:rPr lang="ru-RU" sz="1800" b="1" dirty="0">
                <a:effectLst/>
                <a:latin typeface="Times New Roman" panose="02020603050405020304" pitchFamily="18" charset="0"/>
                <a:ea typeface="Times New Roman" panose="02020603050405020304" pitchFamily="18" charset="0"/>
              </a:rPr>
              <a:t>У Луны есть темная сторона</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Мысль о том, что у Луны есть сторона, постоянно пребывающая в сумраке, неправильна. Луна синхронно вращается с Землей, а это значит, что одна и та же сторона обращена в нашу сторону, а не в сторону Солнца. Все стороны Луны постоянно получают солнечный свет в различных точках. </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r>
              <a:rPr lang="ru-RU" sz="1800" b="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r>
              <a:rPr lang="ru-RU" sz="1800" b="1" dirty="0">
                <a:effectLst/>
                <a:latin typeface="Times New Roman" panose="02020603050405020304" pitchFamily="18" charset="0"/>
                <a:ea typeface="Times New Roman" panose="02020603050405020304" pitchFamily="18" charset="0"/>
              </a:rPr>
              <a:t>Звук в космосе</a:t>
            </a:r>
            <a:endParaRPr lang="cs-CZ"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В кино изредка случается услышать звук в космосе. Думаю, если вам выпал шанс снять взрыв или драматическую смерть, вы непременно захотите, чтобы аудитория это услышала. Но в космосе нет атмосферы, а значит, нет ничего, через что могли бы проходить звуковые волны. </a:t>
            </a:r>
            <a:endParaRPr lang="cs-CZ"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6020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0A240C6-75C6-D9CD-DF23-E7694E37578D}"/>
              </a:ext>
            </a:extLst>
          </p:cNvPr>
          <p:cNvSpPr txBox="1"/>
          <p:nvPr/>
        </p:nvSpPr>
        <p:spPr>
          <a:xfrm>
            <a:off x="253068" y="546856"/>
            <a:ext cx="11685864" cy="5632311"/>
          </a:xfrm>
          <a:prstGeom prst="rect">
            <a:avLst/>
          </a:prstGeom>
          <a:noFill/>
        </p:spPr>
        <p:txBody>
          <a:bodyPr wrap="square">
            <a:spAutoFit/>
          </a:bodyPr>
          <a:lstStyle/>
          <a:p>
            <a:r>
              <a:rPr lang="ru-RU" sz="1800" b="1" dirty="0">
                <a:effectLst/>
                <a:latin typeface="Times New Roman" panose="02020603050405020304" pitchFamily="18" charset="0"/>
                <a:ea typeface="Times New Roman" panose="02020603050405020304" pitchFamily="18" charset="0"/>
              </a:rPr>
              <a:t>Вы не можете пролететь через пояс астероидов</a:t>
            </a:r>
            <a:endParaRPr lang="cs-CZ"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Об этом мы все узнали из «Звездных войн». Одна из тех деталей, в которых кинематографисты обычно путаются, когда речь заходит о космосе, — точная передача размеров. Это не их вина: если бы они показывали все в истинном размере, мы бы просто смотрели на черный экран с маленькими точками здесь и там (планеты или другие космические объекты). Космос — очень, очень, очень большой. Даже если пояс астероидов состоит из многих миллионов астероидов, вам нужно быть самым большим неудачником во Вселенной, чтобы задеть один из них. Это не невозможно, но шансы минимальны. </a:t>
            </a:r>
            <a:endParaRPr lang="cs-CZ"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r>
              <a:rPr lang="ru-RU" sz="1800" b="1" dirty="0">
                <a:effectLst/>
                <a:latin typeface="Times New Roman" panose="02020603050405020304" pitchFamily="18" charset="0"/>
                <a:ea typeface="Times New Roman" panose="02020603050405020304" pitchFamily="18" charset="0"/>
              </a:rPr>
              <a:t>Великая Китайская стена видна из космоса</a:t>
            </a:r>
            <a:endParaRPr lang="cs-CZ"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Ответ — нет. Об этом «факте» в интернете прочитали уже, кажется, все. Странно, что он все еще числится среди достоверных фактов.</a:t>
            </a:r>
            <a:endParaRPr lang="cs-CZ"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r>
              <a:rPr lang="ru-RU" sz="1800" b="1" dirty="0">
                <a:effectLst/>
                <a:latin typeface="Times New Roman" panose="02020603050405020304" pitchFamily="18" charset="0"/>
                <a:ea typeface="Times New Roman" panose="02020603050405020304" pitchFamily="18" charset="0"/>
              </a:rPr>
              <a:t>NASA получает почти четверть государственного бюджета</a:t>
            </a:r>
            <a:endParaRPr lang="cs-CZ"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Несомненно, США больше, чем кто-либо еще, потратили на исследование космического пространства, но, к сожалению, эти траты были относительно незначительными в последние годы, поскольку NASA понемногу теряет общественную поддержку. Опросы регулярно показывают, что среднестатистический житель США считает, будто ведомство получает значительный кусок федерального бюджета, подчас 25%. Но дело в том, что NASA даже близко не получает таких денег. По сути, на протяжении почти всего времени существования NASA их бюджет всегда был в пределах одного процента. </a:t>
            </a:r>
            <a:endParaRPr lang="cs-CZ"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346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995FE8DB-B43D-9911-34C4-8758FCB654AF}"/>
              </a:ext>
            </a:extLst>
          </p:cNvPr>
          <p:cNvPicPr>
            <a:picLocks noChangeAspect="1"/>
          </p:cNvPicPr>
          <p:nvPr/>
        </p:nvPicPr>
        <p:blipFill rotWithShape="1">
          <a:blip r:embed="rId2"/>
          <a:srcRect l="27326" t="54588" r="29718" b="1799"/>
          <a:stretch/>
        </p:blipFill>
        <p:spPr>
          <a:xfrm rot="5400000">
            <a:off x="1086505" y="-1074134"/>
            <a:ext cx="4006085" cy="6201883"/>
          </a:xfrm>
          <a:prstGeom prst="rect">
            <a:avLst/>
          </a:prstGeom>
        </p:spPr>
      </p:pic>
      <p:pic>
        <p:nvPicPr>
          <p:cNvPr id="3" name="Obrázek 2">
            <a:extLst>
              <a:ext uri="{FF2B5EF4-FFF2-40B4-BE49-F238E27FC236}">
                <a16:creationId xmlns:a16="http://schemas.microsoft.com/office/drawing/2014/main" id="{EA3121C4-F355-07E6-4EFC-3F5A67514749}"/>
              </a:ext>
            </a:extLst>
          </p:cNvPr>
          <p:cNvPicPr>
            <a:picLocks noChangeAspect="1"/>
          </p:cNvPicPr>
          <p:nvPr/>
        </p:nvPicPr>
        <p:blipFill rotWithShape="1">
          <a:blip r:embed="rId3"/>
          <a:srcRect l="54924" t="3942" r="1473" b="46322"/>
          <a:stretch/>
        </p:blipFill>
        <p:spPr>
          <a:xfrm>
            <a:off x="6190489" y="0"/>
            <a:ext cx="6001511" cy="4561155"/>
          </a:xfrm>
          <a:prstGeom prst="rect">
            <a:avLst/>
          </a:prstGeom>
        </p:spPr>
      </p:pic>
      <p:pic>
        <p:nvPicPr>
          <p:cNvPr id="4" name="Obrázek 3">
            <a:extLst>
              <a:ext uri="{FF2B5EF4-FFF2-40B4-BE49-F238E27FC236}">
                <a16:creationId xmlns:a16="http://schemas.microsoft.com/office/drawing/2014/main" id="{4211E92E-1A40-2C45-D266-2540F000F24B}"/>
              </a:ext>
            </a:extLst>
          </p:cNvPr>
          <p:cNvPicPr>
            <a:picLocks noChangeAspect="1"/>
          </p:cNvPicPr>
          <p:nvPr/>
        </p:nvPicPr>
        <p:blipFill rotWithShape="1">
          <a:blip r:embed="rId3"/>
          <a:srcRect l="1110" t="82564" r="53747" b="745"/>
          <a:stretch/>
        </p:blipFill>
        <p:spPr>
          <a:xfrm>
            <a:off x="18515" y="4029850"/>
            <a:ext cx="6171973" cy="1478422"/>
          </a:xfrm>
          <a:prstGeom prst="rect">
            <a:avLst/>
          </a:prstGeom>
        </p:spPr>
      </p:pic>
      <p:sp>
        <p:nvSpPr>
          <p:cNvPr id="6" name="TextovéPole 5">
            <a:extLst>
              <a:ext uri="{FF2B5EF4-FFF2-40B4-BE49-F238E27FC236}">
                <a16:creationId xmlns:a16="http://schemas.microsoft.com/office/drawing/2014/main" id="{10942FA4-8550-E4B6-649F-D2B602961D38}"/>
              </a:ext>
            </a:extLst>
          </p:cNvPr>
          <p:cNvSpPr txBox="1"/>
          <p:nvPr/>
        </p:nvSpPr>
        <p:spPr>
          <a:xfrm>
            <a:off x="6417892" y="4561155"/>
            <a:ext cx="5868600" cy="2246769"/>
          </a:xfrm>
          <a:prstGeom prst="rect">
            <a:avLst/>
          </a:prstGeom>
          <a:noFill/>
        </p:spPr>
        <p:txBody>
          <a:bodyPr wrap="square">
            <a:spAutoFit/>
          </a:bodyPr>
          <a:lstStyle/>
          <a:p>
            <a:r>
              <a:rPr lang="ru-RU" sz="1400" b="1" dirty="0">
                <a:latin typeface="Times New Roman" panose="02020603050405020304" pitchFamily="18" charset="0"/>
                <a:cs typeface="Times New Roman" panose="02020603050405020304" pitchFamily="18" charset="0"/>
              </a:rPr>
              <a:t>Вертулин И.К.</a:t>
            </a:r>
            <a:r>
              <a:rPr lang="cs-CZ"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Верно подмечо, что развитие планеты в последние века молниеносными темпами</a:t>
            </a:r>
            <a:r>
              <a:rPr lang="cs-CZ"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просто не дает человечеству возможности остановиться и не развиваться никак. Вместе</a:t>
            </a:r>
            <a:r>
              <a:rPr lang="cs-CZ"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 тем, развитие технологий привело уже к самому страшному последствию, о котором</a:t>
            </a:r>
            <a:r>
              <a:rPr lang="cs-CZ"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предупреждали великие умы прошлого. Это я</a:t>
            </a:r>
            <a:r>
              <a:rPr lang="cs-CZ"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имею ввиду угасание тяги к обучению и</a:t>
            </a:r>
            <a:r>
              <a:rPr lang="cs-CZ"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физическому развитию, желание легкой жизни и утрата ценностей, кровосмешение и</a:t>
            </a:r>
            <a:r>
              <a:rPr lang="cs-CZ"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разрушение института здоровой семьи.</a:t>
            </a:r>
            <a:r>
              <a:rPr lang="cs-CZ"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Слава богу это не касается всех)))</a:t>
            </a:r>
            <a:r>
              <a:rPr lang="cs-CZ"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Поэтому я ничего не вижу плохого в том, что деньги впустую тратятся на освоение</a:t>
            </a:r>
            <a:r>
              <a:rPr lang="cs-CZ"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того же Марса.</a:t>
            </a:r>
            <a:r>
              <a:rPr lang="cs-CZ"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А куда их тратить? Это просто бумажки, которые дают все на земле и власть</a:t>
            </a:r>
            <a:r>
              <a:rPr lang="cs-CZ" sz="1400" dirty="0">
                <a:latin typeface="Times New Roman" panose="02020603050405020304" pitchFamily="18" charset="0"/>
                <a:cs typeface="Times New Roman" panose="02020603050405020304" pitchFamily="18" charset="0"/>
              </a:rPr>
              <a:t>.</a:t>
            </a:r>
          </a:p>
        </p:txBody>
      </p:sp>
      <p:sp>
        <p:nvSpPr>
          <p:cNvPr id="8" name="TextovéPole 7">
            <a:extLst>
              <a:ext uri="{FF2B5EF4-FFF2-40B4-BE49-F238E27FC236}">
                <a16:creationId xmlns:a16="http://schemas.microsoft.com/office/drawing/2014/main" id="{CB30719F-87D5-4253-20B4-B739F4CFA2FA}"/>
              </a:ext>
            </a:extLst>
          </p:cNvPr>
          <p:cNvSpPr txBox="1"/>
          <p:nvPr/>
        </p:nvSpPr>
        <p:spPr>
          <a:xfrm>
            <a:off x="-14956" y="5311731"/>
            <a:ext cx="6432847" cy="1600438"/>
          </a:xfrm>
          <a:prstGeom prst="rect">
            <a:avLst/>
          </a:prstGeom>
          <a:noFill/>
        </p:spPr>
        <p:txBody>
          <a:bodyPr wrap="square">
            <a:spAutoFit/>
          </a:bodyPr>
          <a:lstStyle/>
          <a:p>
            <a:pPr algn="just"/>
            <a:r>
              <a:rPr lang="ru-RU" sz="1400" dirty="0">
                <a:effectLst/>
                <a:latin typeface="Times New Roman" panose="02020603050405020304" pitchFamily="18" charset="0"/>
                <a:ea typeface="Times New Roman" panose="02020603050405020304" pitchFamily="18" charset="0"/>
              </a:rPr>
              <a:t>По мнению вице-президента РАН, научного руководителя Института медико-биологических проблем РАН </a:t>
            </a:r>
            <a:r>
              <a:rPr lang="ru-RU" sz="1400" b="1" dirty="0">
                <a:effectLst/>
                <a:latin typeface="Times New Roman" panose="02020603050405020304" pitchFamily="18" charset="0"/>
                <a:ea typeface="Times New Roman" panose="02020603050405020304" pitchFamily="18" charset="0"/>
              </a:rPr>
              <a:t>Анатолия Григорьева</a:t>
            </a:r>
            <a:r>
              <a:rPr lang="ru-RU" sz="1400" dirty="0">
                <a:effectLst/>
                <a:latin typeface="Times New Roman" panose="02020603050405020304" pitchFamily="18" charset="0"/>
                <a:ea typeface="Times New Roman" panose="02020603050405020304" pitchFamily="18" charset="0"/>
              </a:rPr>
              <a:t>, освоение космического пространства дает уникальные сведения о человеке. «Узнать лучше человека, его резервные возможности, узнать, каким образом он адаптируется к этим необычным условиям. И не только для того, чтобы летать дольше и дальше, но и чтобы понять, как эффективнее ему жить на Земле. Мы хотели бы сделать полезное для многих и многих людей, которые живут на Земле»</a:t>
            </a:r>
            <a:r>
              <a:rPr lang="cs-CZ" sz="1400" dirty="0">
                <a:latin typeface="Times New Roman" panose="02020603050405020304" pitchFamily="18" charset="0"/>
                <a:ea typeface="Times New Roman" panose="02020603050405020304" pitchFamily="18" charset="0"/>
              </a:rPr>
              <a:t>.</a:t>
            </a:r>
            <a:endParaRPr lang="ru-RU" sz="1400" dirty="0"/>
          </a:p>
        </p:txBody>
      </p:sp>
    </p:spTree>
    <p:extLst>
      <p:ext uri="{BB962C8B-B14F-4D97-AF65-F5344CB8AC3E}">
        <p14:creationId xmlns:p14="http://schemas.microsoft.com/office/powerpoint/2010/main" val="963347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Modrá">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{6A665B17-4DDC-413C-8E57-1C4A899E5DA5}tf03457510</Template>
  <TotalTime>87</TotalTime>
  <Words>1523</Words>
  <Application>Microsoft Office PowerPoint</Application>
  <PresentationFormat>Širokoúhlá obrazovka</PresentationFormat>
  <Paragraphs>50</Paragraphs>
  <Slides>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vt:i4>
      </vt:variant>
    </vt:vector>
  </HeadingPairs>
  <TitlesOfParts>
    <vt:vector size="13" baseType="lpstr">
      <vt:lpstr>Century Gothic</vt:lpstr>
      <vt:lpstr>Garamond</vt:lpstr>
      <vt:lpstr>Times New Roman</vt:lpstr>
      <vt:lpstr>Savon</vt:lpstr>
      <vt:lpstr>Освоение космоса</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Освоение космоса</dc:title>
  <dc:creator>Stranz-Nikitina, Veronika</dc:creator>
  <cp:lastModifiedBy>Stranz-Nikitina, Veronika</cp:lastModifiedBy>
  <cp:revision>1</cp:revision>
  <dcterms:created xsi:type="dcterms:W3CDTF">2022-06-24T08:03:29Z</dcterms:created>
  <dcterms:modified xsi:type="dcterms:W3CDTF">2022-06-24T09:31:20Z</dcterms:modified>
</cp:coreProperties>
</file>