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  <p:sldMasterId id="2147483759" r:id="rId2"/>
  </p:sldMasterIdLst>
  <p:sldIdLst>
    <p:sldId id="256" r:id="rId3"/>
    <p:sldId id="260" r:id="rId4"/>
    <p:sldId id="261" r:id="rId5"/>
    <p:sldId id="262" r:id="rId6"/>
    <p:sldId id="263" r:id="rId7"/>
    <p:sldId id="265" r:id="rId8"/>
    <p:sldId id="266" r:id="rId9"/>
    <p:sldId id="264" r:id="rId10"/>
    <p:sldId id="267" r:id="rId11"/>
    <p:sldId id="271" r:id="rId12"/>
    <p:sldId id="272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4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21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90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31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86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65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65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21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53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2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4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16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36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3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3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6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2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2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5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3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90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  <p:sldLayoutId id="2147483895" r:id="rId3"/>
    <p:sldLayoutId id="2147483894" r:id="rId4"/>
    <p:sldLayoutId id="2147483893" r:id="rId5"/>
    <p:sldLayoutId id="2147483892" r:id="rId6"/>
    <p:sldLayoutId id="2147483891" r:id="rId7"/>
    <p:sldLayoutId id="2147483890" r:id="rId8"/>
    <p:sldLayoutId id="2147483889" r:id="rId9"/>
    <p:sldLayoutId id="2147483888" r:id="rId10"/>
    <p:sldLayoutId id="2147483887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0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2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0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2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E82730F-DB0C-4766-BE68-5D3FDA9C8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1524001"/>
            <a:ext cx="3412067" cy="34783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500">
                <a:solidFill>
                  <a:srgbClr val="FFFFFF"/>
                </a:solidFill>
              </a:rPr>
              <a:t>Srovnání vzdělávání tlumočníků do znakového jazyka působících na vysokých školách v České republice a ve Finsku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D7868C-4228-4D2B-957F-9A19460B7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7388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>
                    <a:alpha val="75000"/>
                  </a:srgbClr>
                </a:solidFill>
              </a:rPr>
              <a:t>Hana Haľamová, Eva Radilová</a:t>
            </a:r>
          </a:p>
        </p:txBody>
      </p:sp>
      <p:pic>
        <p:nvPicPr>
          <p:cNvPr id="16" name="Picture 3" descr="Obsah obrázku déšť&#10;&#10;Popis byl vytvořen automaticky">
            <a:extLst>
              <a:ext uri="{FF2B5EF4-FFF2-40B4-BE49-F238E27FC236}">
                <a16:creationId xmlns:a16="http://schemas.microsoft.com/office/drawing/2014/main" id="{0D12A366-0206-4722-A6C2-A6B29CAE1A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11809" b="2"/>
          <a:stretch/>
        </p:blipFill>
        <p:spPr>
          <a:xfrm>
            <a:off x="4765053" y="741180"/>
            <a:ext cx="6764864" cy="535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7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3E0BD-1A4D-4CA7-9C41-0C66F3393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773A9-9CC5-441A-867C-0F376077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Poslední částí práce je výzkum, v němž dochází k porovnávání 13 tlumočníků z Finska a 1O z ČR</a:t>
            </a:r>
          </a:p>
          <a:p>
            <a:r>
              <a:rPr lang="cs-CZ" dirty="0"/>
              <a:t>Mezi zkoumané oblasti patří: obecné informace, dosažené (obecné, tlumočnické) vzdělání, oblast profesního působení, hodnocení situace tlumočníků v zemi</a:t>
            </a:r>
          </a:p>
          <a:p>
            <a:r>
              <a:rPr lang="cs-CZ" dirty="0"/>
              <a:t>Ze závěru vyplývá, že situace tlumočníků ve Finsku je, co se týká počtu, kvalifikace a let praxe lepší než v Česku – naopak ze vzorku respondentů se dá předpokládat, že v této oblasti pracují jak v Česku, tak ve Finsku spíše ženy </a:t>
            </a:r>
          </a:p>
          <a:p>
            <a:r>
              <a:rPr lang="cs-CZ" dirty="0"/>
              <a:t>Tlumočníci ve Finsku dosahují vyššího vzdělání (mnohem častěji vysokoškolského vzdělání) oproti tlumočníkům ZJ v Česku, také hodnotí tlumočnickou situace ve své zemi pozitivněji a jsou spokojenější s platovým ohodnocením</a:t>
            </a:r>
          </a:p>
        </p:txBody>
      </p:sp>
    </p:spTree>
    <p:extLst>
      <p:ext uri="{BB962C8B-B14F-4D97-AF65-F5344CB8AC3E}">
        <p14:creationId xmlns:p14="http://schemas.microsoft.com/office/powerpoint/2010/main" val="231699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9BEFC-D86D-4212-ACC7-F80CE802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B0394-C34F-4072-8F22-97F140047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Příklad z dotazníku, otázky na dosažené vzdělání:</a:t>
            </a:r>
          </a:p>
          <a:p>
            <a:r>
              <a:rPr lang="cs-CZ" dirty="0"/>
              <a:t>České tlumočnice dosáhly vzdělání středního s maturitou (2) vysokoškolského bakalářského (4), magisterského (3) a doktorandského (1)</a:t>
            </a:r>
          </a:p>
          <a:p>
            <a:r>
              <a:rPr lang="cs-CZ" dirty="0"/>
              <a:t>Finské tlumočnice dosáhly vysokoškolského bakalářského (3) a magisterského (8), jedna odpověď vynechala a poslední si dokončovala magisterský titul během tvorby této bakalářské práce</a:t>
            </a:r>
          </a:p>
          <a:p>
            <a:r>
              <a:rPr lang="cs-CZ" dirty="0"/>
              <a:t>Jiné než tlumočnické vzdělání mají české tlumočnice z těchto oblastí: speciální pedagogika, surdopedie, francouzština pro překlad a tlumočení, VOŠ zdravotní sestra pro ARO, JIP, OP sály, </a:t>
            </a:r>
            <a:r>
              <a:rPr lang="cs-CZ"/>
              <a:t>VŠ speciální pedagogika (logopedie, surdopedie), fonetika </a:t>
            </a:r>
            <a:r>
              <a:rPr lang="cs-CZ" dirty="0"/>
              <a:t>na FF UK, pedagogika</a:t>
            </a:r>
          </a:p>
          <a:p>
            <a:r>
              <a:rPr lang="cs-CZ" dirty="0"/>
              <a:t>Tlumočnice z Finska dosáhly dalšího vzdělání z oblastí: VOŠ, instruktor tělesné výchovy, umění, zahradnictví, překladatelství anglického jazyka, magisterský obor filozofie, politologie, magisterský obor pedagogik</a:t>
            </a:r>
          </a:p>
          <a:p>
            <a:r>
              <a:rPr lang="cs-CZ" dirty="0" err="1"/>
              <a:t>Netlumočnické</a:t>
            </a:r>
            <a:r>
              <a:rPr lang="cs-CZ" dirty="0"/>
              <a:t> vzdělání českých tlumočnic často souvisí s lingvistikou či </a:t>
            </a:r>
            <a:r>
              <a:rPr lang="cs-CZ" dirty="0" err="1"/>
              <a:t>suropedií</a:t>
            </a:r>
            <a:r>
              <a:rPr lang="cs-CZ" dirty="0"/>
              <a:t>, u finských tlumočnic jsou obory různorodější a vzdálenější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71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B6B45-8FF9-4D8B-9899-8A119F3DA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Posudek vedoucího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132984-41B6-4853-AD94-B273271B5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vedoucí práce: Mgr. Naďa Hynková </a:t>
            </a:r>
            <a:r>
              <a:rPr lang="cs-CZ" dirty="0" err="1"/>
              <a:t>Dingová</a:t>
            </a:r>
            <a:r>
              <a:rPr lang="cs-CZ" dirty="0"/>
              <a:t>, Ph.D. </a:t>
            </a:r>
          </a:p>
          <a:p>
            <a:r>
              <a:rPr lang="cs-CZ" dirty="0"/>
              <a:t>Posudek hodnotí práci jako velmi dobrou, doporučuje ji k obhajobě</a:t>
            </a:r>
          </a:p>
          <a:p>
            <a:r>
              <a:rPr lang="cs-CZ" dirty="0"/>
              <a:t>Formální stránka podle něj patří k průměru, práce s citacemi a parafrázemi je zvládnuta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50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763C6-92E6-413E-ABCD-D23E2C09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Posudek oponenta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8D4A9-550E-4CDC-9B2B-226CD02C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Oponent:  Mgr. Lenka </a:t>
            </a:r>
            <a:r>
              <a:rPr lang="cs-CZ" dirty="0" err="1"/>
              <a:t>Okrouhlíková</a:t>
            </a:r>
            <a:r>
              <a:rPr lang="cs-CZ" dirty="0"/>
              <a:t>, Ph.D. </a:t>
            </a:r>
          </a:p>
          <a:p>
            <a:r>
              <a:rPr lang="cs-CZ" dirty="0"/>
              <a:t>Přepracovanou verzi původně neobhájené práce hodnotí velmi dobře, doporučuje k obhajobě</a:t>
            </a:r>
          </a:p>
          <a:p>
            <a:r>
              <a:rPr lang="cs-CZ" dirty="0"/>
              <a:t>Doporučení pro příště směruje k lepšímu designu práce a jasnějšímu určení cíle práce </a:t>
            </a:r>
          </a:p>
        </p:txBody>
      </p:sp>
    </p:spTree>
    <p:extLst>
      <p:ext uri="{BB962C8B-B14F-4D97-AF65-F5344CB8AC3E}">
        <p14:creationId xmlns:p14="http://schemas.microsoft.com/office/powerpoint/2010/main" val="367306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5CD41-39B8-453D-AEBB-33EFF5DDB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Náš názor na práci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FE24BB-6EA0-4DD7-81E3-04416B659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byla rozsáhlá a mapovala hodně oblastí spojených s profesí tlumočníka</a:t>
            </a:r>
          </a:p>
          <a:p>
            <a:r>
              <a:rPr lang="cs-CZ" dirty="0"/>
              <a:t>Čtení o rozdílných situacích a přístupech ve dvou zemích pro nás bylo přínosné a zajímavé</a:t>
            </a:r>
          </a:p>
          <a:p>
            <a:r>
              <a:rPr lang="cs-CZ" dirty="0"/>
              <a:t>Práci doporučujeme k přečtení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97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47FAD-33B1-4622-BF85-5BB9514B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4CE09-9576-42F2-A73C-C525CB357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Autor: Barbora </a:t>
            </a:r>
            <a:r>
              <a:rPr lang="cs-CZ" dirty="0" err="1"/>
              <a:t>Báštěcká</a:t>
            </a:r>
            <a:r>
              <a:rPr lang="cs-CZ" dirty="0"/>
              <a:t> </a:t>
            </a:r>
          </a:p>
          <a:p>
            <a:r>
              <a:rPr lang="cs-CZ" dirty="0"/>
              <a:t>Vedoucí: Mgr. Naďa Hynková </a:t>
            </a:r>
            <a:r>
              <a:rPr lang="cs-CZ" dirty="0" err="1"/>
              <a:t>Dingová</a:t>
            </a:r>
            <a:r>
              <a:rPr lang="cs-CZ" dirty="0"/>
              <a:t> </a:t>
            </a:r>
          </a:p>
          <a:p>
            <a:r>
              <a:rPr lang="cs-CZ" dirty="0"/>
              <a:t>Oponent: Mgr. Lenka </a:t>
            </a:r>
            <a:r>
              <a:rPr lang="cs-CZ" dirty="0" err="1"/>
              <a:t>Okrouhlíková</a:t>
            </a:r>
            <a:r>
              <a:rPr lang="cs-CZ" dirty="0"/>
              <a:t>, Ph.D. </a:t>
            </a:r>
          </a:p>
          <a:p>
            <a:r>
              <a:rPr lang="cs-CZ" dirty="0"/>
              <a:t>Rok obhajoby: 2019</a:t>
            </a:r>
          </a:p>
          <a:p>
            <a:r>
              <a:rPr lang="cs-CZ" dirty="0"/>
              <a:t>Počet stran: 133</a:t>
            </a:r>
          </a:p>
          <a:p>
            <a:r>
              <a:rPr lang="cs-CZ" dirty="0"/>
              <a:t>Práce je členěna do šesti kapitol, z nichž každá má od jedné do čtyř podkapitol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56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E5B30-D8CF-491A-8EBF-DBB46F10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71B8BC-5A90-486F-A7A6-C41CD2499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Zjistit, popsat a porovnat situaci s tlumočením na VŠ v obou zemích</a:t>
            </a:r>
          </a:p>
          <a:p>
            <a:r>
              <a:rPr lang="cs-CZ" dirty="0"/>
              <a:t>Zjistit jakého (obecného, tlumočnického) vzdělání dosahují sami tlumočníci ZJ </a:t>
            </a:r>
          </a:p>
          <a:p>
            <a:r>
              <a:rPr lang="cs-CZ" dirty="0"/>
              <a:t>Zjistit, jak situaci hodnotí sami tlumočníci působící na vysokých školách </a:t>
            </a:r>
          </a:p>
        </p:txBody>
      </p:sp>
    </p:spTree>
    <p:extLst>
      <p:ext uri="{BB962C8B-B14F-4D97-AF65-F5344CB8AC3E}">
        <p14:creationId xmlns:p14="http://schemas.microsoft.com/office/powerpoint/2010/main" val="50896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AB727-0067-4E31-BB51-C91436B3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090A57-BB09-4F4B-9D2E-37D24FD3B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Teoretická a praktická část</a:t>
            </a:r>
          </a:p>
          <a:p>
            <a:r>
              <a:rPr lang="cs-CZ" dirty="0"/>
              <a:t>Práce pokrývá témata specifik tlumočení na VŠ, tlumočení a legislativy, zajišťování tlumočnických služeb, aktuální tlumočnické situace, vzdělávání tlumočníků</a:t>
            </a:r>
          </a:p>
        </p:txBody>
      </p:sp>
    </p:spTree>
    <p:extLst>
      <p:ext uri="{BB962C8B-B14F-4D97-AF65-F5344CB8AC3E}">
        <p14:creationId xmlns:p14="http://schemas.microsoft.com/office/powerpoint/2010/main" val="343823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DC91F-29D6-417E-B982-0A4D59DB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tlumočení na vysokých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A1ECA-C753-46BA-B15C-EB23DCAD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Tlumočník musí na vysoké úrovni ovládat jak jazyk mluvený, tak znakový a musí zároveň znát kulturní pozadí jazyků </a:t>
            </a:r>
          </a:p>
          <a:p>
            <a:r>
              <a:rPr lang="cs-CZ" dirty="0"/>
              <a:t>Tlumočník musí mít dobré interpersonální cítění a veřejný projev </a:t>
            </a:r>
          </a:p>
          <a:p>
            <a:r>
              <a:rPr lang="cs-CZ" dirty="0"/>
              <a:t>Tlumočník musí dbát etiky při 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66D82-F05F-415B-812C-97F199AD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Tlumočení a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E706E-28FC-4D4E-8A20-6024AC1BB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Všeobecné deklarace práv a svobod se rodí všichni lidé sobě rovni bez ohledu na rasu, původ, barvu pleti či náboženství</a:t>
            </a:r>
          </a:p>
          <a:p>
            <a:r>
              <a:rPr lang="cs-CZ" dirty="0"/>
              <a:t>Podle Úmluvy Organizace spojených národů o právech osob se zdravotním postižením mají všichni lidé také mít rovný přístup ke vzdělání, v případě uživatelů ZJ to znamená zajištění tlumočníků na školách </a:t>
            </a:r>
          </a:p>
          <a:p>
            <a:r>
              <a:rPr lang="cs-CZ" dirty="0"/>
              <a:t>Krom ukotvení v zákoně ošetřuje specifické potřeby studentu s postižením často i nějaký dokument dané školy, který si ona sama vydala</a:t>
            </a:r>
          </a:p>
        </p:txBody>
      </p:sp>
    </p:spTree>
    <p:extLst>
      <p:ext uri="{BB962C8B-B14F-4D97-AF65-F5344CB8AC3E}">
        <p14:creationId xmlns:p14="http://schemas.microsoft.com/office/powerpoint/2010/main" val="172345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B57A5-81B5-49BB-A055-03251F6BD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1069904"/>
            <a:ext cx="11029616" cy="118872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ZajišŤování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tlumočení na vysokých školách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C177E-E62E-45B4-B1CA-074197E73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ČR každá vysoká škola zajišťuje tlumočení pro své studenty sama, jeho pravidla a podmínky ošetřují vnitřní předpisy</a:t>
            </a:r>
          </a:p>
          <a:p>
            <a:r>
              <a:rPr lang="cs-CZ" dirty="0"/>
              <a:t>Na UK jej má na starost Kancelář pro studenty a zaměstnance se speciálními potřebami ISPC RUK, na jednotlivých fakultách poté kontaktní osoby</a:t>
            </a:r>
          </a:p>
          <a:p>
            <a:r>
              <a:rPr lang="cs-CZ" dirty="0"/>
              <a:t>Na MUNI to je např. Středisko pro pomoc studentům se specifickými nároky </a:t>
            </a:r>
            <a:r>
              <a:rPr lang="cs-CZ" dirty="0" err="1"/>
              <a:t>Teiresiás</a:t>
            </a:r>
            <a:endParaRPr lang="cs-CZ" dirty="0"/>
          </a:p>
          <a:p>
            <a:r>
              <a:rPr lang="cs-CZ" dirty="0"/>
              <a:t>Systém zajišťování tlumočnických služeb ve Finsku je oproti tomu českému jednotnější, řídí se centrálně a má ho na starost Instituce 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8634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4BF2D-918A-44E0-8616-0F138EED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tlumočnická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CBDC4-2589-4A69-9D5A-5C203224E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Evropské fórum tlumočníků znakového jazyka a jeho výsledky uvádí, že v roce 2013 bylo v ČR  nad 7000 uživatelů ZJ a pouze 44 tlumočníků – zatímco ve Finsku se počet uživatelů pohybuje kolem 5000 a tlumočníků zde působí kolem 700</a:t>
            </a:r>
          </a:p>
          <a:p>
            <a:r>
              <a:rPr lang="cs-CZ" dirty="0"/>
              <a:t>Tito tlumočníci působí v ČR na sedmi vysokých veřejných školách, ať už jako zaměstnanci, či externě</a:t>
            </a:r>
          </a:p>
          <a:p>
            <a:r>
              <a:rPr lang="cs-CZ" dirty="0"/>
              <a:t>V Česku byl na konci roku 2018 průměrný hrubý měsíční plat 33 840 korun. Minimální zaručená mzda českých tlumočníků je tudíž podprůměrná. (Český statistický úřad). </a:t>
            </a:r>
          </a:p>
          <a:p>
            <a:r>
              <a:rPr lang="cs-CZ" dirty="0"/>
              <a:t>Oproti tomu ve Finsku v roce 2018 </a:t>
            </a:r>
            <a:r>
              <a:rPr lang="cs-CZ" dirty="0" err="1"/>
              <a:t>Kela</a:t>
            </a:r>
            <a:r>
              <a:rPr lang="cs-CZ" dirty="0"/>
              <a:t> zprostředkovala tlumočení 527 tlumočníky pro přibližně 232 </a:t>
            </a:r>
            <a:r>
              <a:rPr lang="cs-CZ" dirty="0" err="1"/>
              <a:t>klientŮ</a:t>
            </a:r>
            <a:r>
              <a:rPr lang="cs-CZ" dirty="0"/>
              <a:t> středních a vysokých škol.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jišťování platového ohodnocení finských tlumočníků najdeme tato čísla - průměrný plat absolventa bakalářského oboru je 2424 euro (cca 67 872,-) měsíčně, plat absolventa magisterského oboru pak činí 4160 euro (cca 116 480,-)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45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BFE20-B8F3-4B2A-9562-E16BE69C0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tlumočníků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D768-6C9D-45B6-A1D3-E0E31E34E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lze v České republice dosáhnout tlumočnického vzdělání dvěma způsoby – na Univerzitě Karlově v Praze a na Vyšší odborné škole v Hradci Králové</a:t>
            </a:r>
          </a:p>
          <a:p>
            <a:r>
              <a:rPr lang="cs-CZ" dirty="0"/>
              <a:t>Ve Finsku lze bakalářský titul tlumočníka ZJ získat na dvou univerzitách ve třech městech</a:t>
            </a:r>
          </a:p>
          <a:p>
            <a:r>
              <a:rPr lang="cs-CZ" dirty="0"/>
              <a:t>Historicky je vzdělávání tlumočníků ve Finsku delší, i když bakalářský obor, který připravuje tlumočníky znakového jazyka, byl v obou zemích otevřen ve stejném roce, v roce 1998</a:t>
            </a:r>
          </a:p>
          <a:p>
            <a:r>
              <a:rPr lang="cs-CZ" dirty="0"/>
              <a:t>Dalším rozdílem ve vzdělávání je testování tlumočníku – ve Finsku mohou, ale nemusí tlumočníci podstoupit testování, jehož výsledek doloží jejich jazykové kompetence, v Česku žádný takový jazykový rámec neexistuje </a:t>
            </a:r>
          </a:p>
        </p:txBody>
      </p:sp>
    </p:spTree>
    <p:extLst>
      <p:ext uri="{BB962C8B-B14F-4D97-AF65-F5344CB8AC3E}">
        <p14:creationId xmlns:p14="http://schemas.microsoft.com/office/powerpoint/2010/main" val="130322522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33E34"/>
      </a:dk2>
      <a:lt2>
        <a:srgbClr val="E9E7E4"/>
      </a:lt2>
      <a:accent1>
        <a:srgbClr val="8EA3CF"/>
      </a:accent1>
      <a:accent2>
        <a:srgbClr val="6EACC1"/>
      </a:accent2>
      <a:accent3>
        <a:srgbClr val="76ACA4"/>
      </a:accent3>
      <a:accent4>
        <a:srgbClr val="6AB389"/>
      </a:accent4>
      <a:accent5>
        <a:srgbClr val="73B274"/>
      </a:accent5>
      <a:accent6>
        <a:srgbClr val="84AE67"/>
      </a:accent6>
      <a:hlink>
        <a:srgbClr val="938059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</TotalTime>
  <Words>960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Arial</vt:lpstr>
      <vt:lpstr>Calibri</vt:lpstr>
      <vt:lpstr>Century Gothic</vt:lpstr>
      <vt:lpstr>Elephant</vt:lpstr>
      <vt:lpstr>Franklin Gothic Book</vt:lpstr>
      <vt:lpstr>Franklin Gothic Demi</vt:lpstr>
      <vt:lpstr>Times New Roman</vt:lpstr>
      <vt:lpstr>Wingdings</vt:lpstr>
      <vt:lpstr>Wingdings 2</vt:lpstr>
      <vt:lpstr>DividendVTI</vt:lpstr>
      <vt:lpstr>BrushVTI</vt:lpstr>
      <vt:lpstr>Srovnání vzdělávání tlumočníků do znakového jazyka působících na vysokých školách v České republice a ve Finsku </vt:lpstr>
      <vt:lpstr>Popis bakalářské práce</vt:lpstr>
      <vt:lpstr>Cíl práce</vt:lpstr>
      <vt:lpstr>Obsah práce</vt:lpstr>
      <vt:lpstr>Specifika tlumočení na vysokých školách</vt:lpstr>
      <vt:lpstr>Tlumočení a legislativa</vt:lpstr>
      <vt:lpstr>    ZajišŤování tlumočení na vysokých školách  </vt:lpstr>
      <vt:lpstr>Aktuální tlumočnická situace</vt:lpstr>
      <vt:lpstr>Vzdělávání tlumočníků</vt:lpstr>
      <vt:lpstr>výzkum</vt:lpstr>
      <vt:lpstr>Prezentace aplikace PowerPoint</vt:lpstr>
      <vt:lpstr>Posudek vedoucího</vt:lpstr>
      <vt:lpstr>Posudek oponenta </vt:lpstr>
      <vt:lpstr>Náš názor na práci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Srovnání vzdělávání tlumočníků do znakového jazyka působících na vysokých školách v České republice a ve Finsku</dc:title>
  <dc:creator>Haľamová, Hana</dc:creator>
  <cp:lastModifiedBy>Irena Vaňková</cp:lastModifiedBy>
  <cp:revision>15</cp:revision>
  <dcterms:created xsi:type="dcterms:W3CDTF">2020-04-19T11:27:33Z</dcterms:created>
  <dcterms:modified xsi:type="dcterms:W3CDTF">2020-05-05T19:45:47Z</dcterms:modified>
</cp:coreProperties>
</file>