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handoutMasterIdLst>
    <p:handoutMasterId r:id="rId24"/>
  </p:handoutMasterIdLst>
  <p:sldIdLst>
    <p:sldId id="256" r:id="rId2"/>
    <p:sldId id="287" r:id="rId3"/>
    <p:sldId id="269" r:id="rId4"/>
    <p:sldId id="270" r:id="rId5"/>
    <p:sldId id="271" r:id="rId6"/>
    <p:sldId id="272" r:id="rId7"/>
    <p:sldId id="273" r:id="rId8"/>
    <p:sldId id="288" r:id="rId9"/>
    <p:sldId id="274" r:id="rId10"/>
    <p:sldId id="277" r:id="rId11"/>
    <p:sldId id="289" r:id="rId12"/>
    <p:sldId id="290" r:id="rId13"/>
    <p:sldId id="278" r:id="rId14"/>
    <p:sldId id="279" r:id="rId15"/>
    <p:sldId id="286" r:id="rId16"/>
    <p:sldId id="280" r:id="rId17"/>
    <p:sldId id="283" r:id="rId18"/>
    <p:sldId id="291" r:id="rId19"/>
    <p:sldId id="281" r:id="rId20"/>
    <p:sldId id="285" r:id="rId21"/>
    <p:sldId id="282" r:id="rId22"/>
    <p:sldId id="268" r:id="rId23"/>
  </p:sldIdLst>
  <p:sldSz cx="12192000" cy="6858000"/>
  <p:notesSz cx="6889750"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6404" autoAdjust="0"/>
  </p:normalViewPr>
  <p:slideViewPr>
    <p:cSldViewPr snapToGrid="0">
      <p:cViewPr varScale="1">
        <p:scale>
          <a:sx n="106" d="100"/>
          <a:sy n="106" d="100"/>
        </p:scale>
        <p:origin x="744" y="114"/>
      </p:cViewPr>
      <p:guideLst/>
    </p:cSldViewPr>
  </p:slideViewPr>
  <p:outlineViewPr>
    <p:cViewPr>
      <p:scale>
        <a:sx n="33" d="100"/>
        <a:sy n="33" d="100"/>
      </p:scale>
      <p:origin x="0" y="-129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cs-CZ"/>
          </a:p>
        </p:txBody>
      </p:sp>
      <p:sp>
        <p:nvSpPr>
          <p:cNvPr id="3" name="Zástupný symbol pro datum 2"/>
          <p:cNvSpPr>
            <a:spLocks noGrp="1"/>
          </p:cNvSpPr>
          <p:nvPr>
            <p:ph type="dt" sz="quarter" idx="1"/>
          </p:nvPr>
        </p:nvSpPr>
        <p:spPr>
          <a:xfrm>
            <a:off x="3902597" y="0"/>
            <a:ext cx="2985558" cy="502676"/>
          </a:xfrm>
          <a:prstGeom prst="rect">
            <a:avLst/>
          </a:prstGeom>
        </p:spPr>
        <p:txBody>
          <a:bodyPr vert="horz" lIns="96616" tIns="48308" rIns="96616" bIns="48308" rtlCol="0"/>
          <a:lstStyle>
            <a:lvl1pPr algn="r">
              <a:defRPr sz="1300"/>
            </a:lvl1pPr>
          </a:lstStyle>
          <a:p>
            <a:fld id="{C0C7D64A-240F-4352-9807-765E6384D40D}" type="datetimeFigureOut">
              <a:rPr lang="cs-CZ" smtClean="0"/>
              <a:t>02.11.2023</a:t>
            </a:fld>
            <a:endParaRPr lang="cs-CZ"/>
          </a:p>
        </p:txBody>
      </p:sp>
      <p:sp>
        <p:nvSpPr>
          <p:cNvPr id="4" name="Zástupný symbol pro zápatí 3"/>
          <p:cNvSpPr>
            <a:spLocks noGrp="1"/>
          </p:cNvSpPr>
          <p:nvPr>
            <p:ph type="ftr" sz="quarter" idx="2"/>
          </p:nvPr>
        </p:nvSpPr>
        <p:spPr>
          <a:xfrm>
            <a:off x="0" y="9516039"/>
            <a:ext cx="2985558" cy="502674"/>
          </a:xfrm>
          <a:prstGeom prst="rect">
            <a:avLst/>
          </a:prstGeom>
        </p:spPr>
        <p:txBody>
          <a:bodyPr vert="horz" lIns="96616" tIns="48308" rIns="96616" bIns="48308"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02597" y="9516039"/>
            <a:ext cx="2985558" cy="502674"/>
          </a:xfrm>
          <a:prstGeom prst="rect">
            <a:avLst/>
          </a:prstGeom>
        </p:spPr>
        <p:txBody>
          <a:bodyPr vert="horz" lIns="96616" tIns="48308" rIns="96616" bIns="48308" rtlCol="0" anchor="b"/>
          <a:lstStyle>
            <a:lvl1pPr algn="r">
              <a:defRPr sz="1300"/>
            </a:lvl1pPr>
          </a:lstStyle>
          <a:p>
            <a:fld id="{781150C1-51D2-4027-A16C-3AB202FA09B0}" type="slidenum">
              <a:rPr lang="cs-CZ" smtClean="0"/>
              <a:t>‹#›</a:t>
            </a:fld>
            <a:endParaRPr lang="cs-CZ"/>
          </a:p>
        </p:txBody>
      </p:sp>
    </p:spTree>
    <p:extLst>
      <p:ext uri="{BB962C8B-B14F-4D97-AF65-F5344CB8AC3E}">
        <p14:creationId xmlns:p14="http://schemas.microsoft.com/office/powerpoint/2010/main" val="39397026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02.11.2023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01567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02.11.2023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28648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02.11.2023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5103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02.11.2023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77293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093CD90-ABFB-477A-B4C1-AB391929EDD9}" type="datetimeFigureOut">
              <a:rPr lang="cs-CZ" smtClean="0"/>
              <a:t>02.11.2023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159355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093CD90-ABFB-477A-B4C1-AB391929EDD9}" type="datetimeFigureOut">
              <a:rPr lang="cs-CZ" smtClean="0"/>
              <a:t>02.11.2023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14817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093CD90-ABFB-477A-B4C1-AB391929EDD9}" type="datetimeFigureOut">
              <a:rPr lang="cs-CZ" smtClean="0"/>
              <a:t>02.11.2023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22605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093CD90-ABFB-477A-B4C1-AB391929EDD9}" type="datetimeFigureOut">
              <a:rPr lang="cs-CZ" smtClean="0"/>
              <a:t>02.11.2023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343454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3CD90-ABFB-477A-B4C1-AB391929EDD9}" type="datetimeFigureOut">
              <a:rPr lang="cs-CZ" smtClean="0"/>
              <a:t>02.11.2023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76745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093CD90-ABFB-477A-B4C1-AB391929EDD9}" type="datetimeFigureOut">
              <a:rPr lang="cs-CZ" smtClean="0"/>
              <a:t>02.11.2023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65381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093CD90-ABFB-477A-B4C1-AB391929EDD9}" type="datetimeFigureOut">
              <a:rPr lang="cs-CZ" smtClean="0"/>
              <a:t>02.11.2023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71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3CD90-ABFB-477A-B4C1-AB391929EDD9}" type="datetimeFigureOut">
              <a:rPr lang="cs-CZ" smtClean="0"/>
              <a:t>02.11.2023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EE9F-A00E-4CCD-9B47-888961B6A5A8}" type="slidenum">
              <a:rPr lang="cs-CZ" smtClean="0"/>
              <a:t>‹#›</a:t>
            </a:fld>
            <a:endParaRPr lang="cs-CZ"/>
          </a:p>
        </p:txBody>
      </p:sp>
    </p:spTree>
    <p:extLst>
      <p:ext uri="{BB962C8B-B14F-4D97-AF65-F5344CB8AC3E}">
        <p14:creationId xmlns:p14="http://schemas.microsoft.com/office/powerpoint/2010/main" val="205477813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PROBLÉMY </a:t>
            </a:r>
            <a:endParaRPr lang="cs-CZ" dirty="0"/>
          </a:p>
        </p:txBody>
      </p:sp>
      <p:sp>
        <p:nvSpPr>
          <p:cNvPr id="3" name="Podnadpis 2"/>
          <p:cNvSpPr>
            <a:spLocks noGrp="1"/>
          </p:cNvSpPr>
          <p:nvPr>
            <p:ph type="subTitle" idx="1"/>
          </p:nvPr>
        </p:nvSpPr>
        <p:spPr/>
        <p:txBody>
          <a:bodyPr/>
          <a:lstStyle/>
          <a:p>
            <a:r>
              <a:rPr lang="cs-CZ" dirty="0"/>
              <a:t>V</a:t>
            </a:r>
            <a:r>
              <a:rPr lang="cs-CZ" dirty="0" smtClean="0"/>
              <a:t>.: </a:t>
            </a:r>
            <a:r>
              <a:rPr lang="cs-CZ" dirty="0" smtClean="0"/>
              <a:t>Migrace</a:t>
            </a:r>
            <a:endParaRPr lang="cs-CZ" dirty="0"/>
          </a:p>
        </p:txBody>
      </p:sp>
    </p:spTree>
    <p:extLst>
      <p:ext uri="{BB962C8B-B14F-4D97-AF65-F5344CB8AC3E}">
        <p14:creationId xmlns:p14="http://schemas.microsoft.com/office/powerpoint/2010/main" val="1142150790"/>
      </p:ext>
    </p:extLst>
  </p:cSld>
  <p:clrMapOvr>
    <a:masterClrMapping/>
  </p:clrMapOvr>
  <mc:AlternateContent xmlns:mc="http://schemas.openxmlformats.org/markup-compatibility/2006" xmlns:p14="http://schemas.microsoft.com/office/powerpoint/2010/main">
    <mc:Choice Requires="p14">
      <p:transition spd="slow" p14:dur="2000" advTm="18038"/>
    </mc:Choice>
    <mc:Fallback xmlns="">
      <p:transition spd="slow" advTm="1803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czso.cz/documents/10180/28532303/1953635117.png/4576bbb1-c67c-4f28-a10c-822e52d97353?version=1.0&amp;t=16859554407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713" y="33498"/>
            <a:ext cx="11079776" cy="6824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2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Příchod ukrajinských uprchlíků</a:t>
            </a:r>
            <a:endParaRPr lang="cs-CZ" dirty="0"/>
          </a:p>
        </p:txBody>
      </p:sp>
      <p:sp>
        <p:nvSpPr>
          <p:cNvPr id="3" name="Zástupný symbol pro obsah 2"/>
          <p:cNvSpPr>
            <a:spLocks noGrp="1"/>
          </p:cNvSpPr>
          <p:nvPr>
            <p:ph idx="1"/>
          </p:nvPr>
        </p:nvSpPr>
        <p:spPr>
          <a:xfrm>
            <a:off x="838200" y="1874263"/>
            <a:ext cx="10515600" cy="4351338"/>
          </a:xfrm>
        </p:spPr>
        <p:txBody>
          <a:bodyPr/>
          <a:lstStyle/>
          <a:p>
            <a:r>
              <a:rPr lang="cs-CZ" dirty="0" smtClean="0"/>
              <a:t>Cca 500.000 osob, </a:t>
            </a:r>
            <a:r>
              <a:rPr lang="cs-CZ" dirty="0" smtClean="0"/>
              <a:t>aktuálně kolem 360.000</a:t>
            </a:r>
          </a:p>
          <a:p>
            <a:r>
              <a:rPr lang="cs-CZ" dirty="0" smtClean="0"/>
              <a:t>Z toho: 100.000 pracujících + 126.000 dětí+ 14.400 seniorů + VŠ studenti</a:t>
            </a:r>
          </a:p>
          <a:p>
            <a:r>
              <a:rPr lang="cs-CZ" dirty="0" smtClean="0"/>
              <a:t>17 % muži</a:t>
            </a:r>
          </a:p>
          <a:p>
            <a:r>
              <a:rPr lang="cs-CZ" dirty="0" smtClean="0"/>
              <a:t>72 </a:t>
            </a:r>
            <a:r>
              <a:rPr lang="cs-CZ" dirty="0"/>
              <a:t> % </a:t>
            </a:r>
            <a:r>
              <a:rPr lang="cs-CZ" dirty="0" smtClean="0"/>
              <a:t> s dětmi</a:t>
            </a:r>
            <a:endParaRPr lang="cs-CZ" dirty="0"/>
          </a:p>
        </p:txBody>
      </p:sp>
    </p:spTree>
    <p:extLst>
      <p:ext uri="{BB962C8B-B14F-4D97-AF65-F5344CB8AC3E}">
        <p14:creationId xmlns:p14="http://schemas.microsoft.com/office/powerpoint/2010/main" val="225654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1896893" y="-14498"/>
            <a:ext cx="8380533" cy="6872497"/>
          </a:xfrm>
          <a:prstGeom prst="rect">
            <a:avLst/>
          </a:prstGeom>
        </p:spPr>
      </p:pic>
    </p:spTree>
    <p:extLst>
      <p:ext uri="{BB962C8B-B14F-4D97-AF65-F5344CB8AC3E}">
        <p14:creationId xmlns:p14="http://schemas.microsoft.com/office/powerpoint/2010/main" val="103987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solidFill>
                  <a:schemeClr val="accent2">
                    <a:lumMod val="60000"/>
                    <a:lumOff val="40000"/>
                  </a:schemeClr>
                </a:solidFill>
              </a:rPr>
              <a:t>Nyní si prosím vezměte papír a do jednoho sloupce napište, příležitosti spojené s migrací a do druhého výzvy spojené s migrací. Myslete na zdrojové i hostitelské země. (3 min)</a:t>
            </a:r>
            <a:endParaRPr lang="cs-CZ" sz="2800" dirty="0"/>
          </a:p>
        </p:txBody>
      </p:sp>
      <p:sp>
        <p:nvSpPr>
          <p:cNvPr id="3" name="Zástupný symbol pro obsah 2"/>
          <p:cNvSpPr>
            <a:spLocks noGrp="1"/>
          </p:cNvSpPr>
          <p:nvPr>
            <p:ph sz="half" idx="1"/>
          </p:nvPr>
        </p:nvSpPr>
        <p:spPr/>
        <p:txBody>
          <a:bodyPr>
            <a:normAutofit/>
          </a:bodyPr>
          <a:lstStyle/>
          <a:p>
            <a:r>
              <a:rPr lang="cs-CZ" dirty="0" smtClean="0">
                <a:solidFill>
                  <a:schemeClr val="accent5">
                    <a:lumMod val="60000"/>
                    <a:lumOff val="40000"/>
                  </a:schemeClr>
                </a:solidFill>
              </a:rPr>
              <a:t>Příležitosti migrace</a:t>
            </a:r>
            <a:endParaRPr lang="cs-CZ" dirty="0">
              <a:solidFill>
                <a:schemeClr val="accent5">
                  <a:lumMod val="60000"/>
                  <a:lumOff val="40000"/>
                </a:schemeClr>
              </a:solidFill>
            </a:endParaRPr>
          </a:p>
        </p:txBody>
      </p:sp>
      <p:sp>
        <p:nvSpPr>
          <p:cNvPr id="4" name="Zástupný symbol pro obsah 3"/>
          <p:cNvSpPr>
            <a:spLocks noGrp="1"/>
          </p:cNvSpPr>
          <p:nvPr>
            <p:ph sz="half" idx="2"/>
          </p:nvPr>
        </p:nvSpPr>
        <p:spPr/>
        <p:txBody>
          <a:bodyPr>
            <a:normAutofit/>
          </a:bodyPr>
          <a:lstStyle/>
          <a:p>
            <a:r>
              <a:rPr lang="cs-CZ" dirty="0" smtClean="0">
                <a:solidFill>
                  <a:schemeClr val="accent5">
                    <a:lumMod val="60000"/>
                    <a:lumOff val="40000"/>
                  </a:schemeClr>
                </a:solidFill>
              </a:rPr>
              <a:t>Výzvy migrace</a:t>
            </a:r>
          </a:p>
          <a:p>
            <a:endParaRPr lang="cs-CZ" dirty="0">
              <a:solidFill>
                <a:schemeClr val="accent5">
                  <a:lumMod val="60000"/>
                  <a:lumOff val="40000"/>
                </a:schemeClr>
              </a:solidFill>
            </a:endParaRPr>
          </a:p>
        </p:txBody>
      </p:sp>
    </p:spTree>
    <p:extLst>
      <p:ext uri="{BB962C8B-B14F-4D97-AF65-F5344CB8AC3E}">
        <p14:creationId xmlns:p14="http://schemas.microsoft.com/office/powerpoint/2010/main" val="358534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721291"/>
          </a:xfrm>
        </p:spPr>
        <p:txBody>
          <a:bodyPr/>
          <a:lstStyle/>
          <a:p>
            <a:r>
              <a:rPr lang="cs-CZ" dirty="0" smtClean="0">
                <a:solidFill>
                  <a:schemeClr val="accent2">
                    <a:lumMod val="60000"/>
                    <a:lumOff val="40000"/>
                  </a:schemeClr>
                </a:solidFill>
              </a:rPr>
              <a:t>Výzvy a příležitosti migrace</a:t>
            </a:r>
            <a:endParaRPr lang="cs-CZ" dirty="0">
              <a:solidFill>
                <a:schemeClr val="accent2">
                  <a:lumMod val="60000"/>
                  <a:lumOff val="40000"/>
                </a:schemeClr>
              </a:solidFill>
            </a:endParaRPr>
          </a:p>
        </p:txBody>
      </p:sp>
      <p:sp>
        <p:nvSpPr>
          <p:cNvPr id="3" name="Zástupný symbol pro text 2"/>
          <p:cNvSpPr>
            <a:spLocks noGrp="1"/>
          </p:cNvSpPr>
          <p:nvPr>
            <p:ph type="body" idx="1"/>
          </p:nvPr>
        </p:nvSpPr>
        <p:spPr>
          <a:xfrm>
            <a:off x="839788" y="1186004"/>
            <a:ext cx="5157787" cy="495159"/>
          </a:xfrm>
        </p:spPr>
        <p:txBody>
          <a:bodyPr/>
          <a:lstStyle/>
          <a:p>
            <a:r>
              <a:rPr lang="cs-CZ" dirty="0" smtClean="0">
                <a:solidFill>
                  <a:schemeClr val="accent5">
                    <a:lumMod val="60000"/>
                    <a:lumOff val="40000"/>
                  </a:schemeClr>
                </a:solidFill>
              </a:rPr>
              <a:t>Příležitosti</a:t>
            </a:r>
            <a:endParaRPr lang="cs-CZ" dirty="0">
              <a:solidFill>
                <a:schemeClr val="accent5">
                  <a:lumMod val="60000"/>
                  <a:lumOff val="40000"/>
                </a:schemeClr>
              </a:solidFill>
            </a:endParaRPr>
          </a:p>
        </p:txBody>
      </p:sp>
      <p:sp>
        <p:nvSpPr>
          <p:cNvPr id="4" name="Zástupný symbol pro obsah 3"/>
          <p:cNvSpPr>
            <a:spLocks noGrp="1"/>
          </p:cNvSpPr>
          <p:nvPr>
            <p:ph sz="half" idx="2"/>
          </p:nvPr>
        </p:nvSpPr>
        <p:spPr>
          <a:xfrm>
            <a:off x="839788" y="1846906"/>
            <a:ext cx="5157787" cy="4342757"/>
          </a:xfrm>
        </p:spPr>
        <p:txBody>
          <a:bodyPr>
            <a:normAutofit fontScale="92500" lnSpcReduction="10000"/>
          </a:bodyPr>
          <a:lstStyle/>
          <a:p>
            <a:r>
              <a:rPr lang="cs-CZ" dirty="0" smtClean="0"/>
              <a:t>Remitence (peníze zasílané zpět do země původu)</a:t>
            </a:r>
          </a:p>
          <a:p>
            <a:r>
              <a:rPr lang="cs-CZ" dirty="0" smtClean="0"/>
              <a:t>Nové znalosti (po návratu i pro cílovou zemi migrace)</a:t>
            </a:r>
          </a:p>
          <a:p>
            <a:r>
              <a:rPr lang="cs-CZ" dirty="0" smtClean="0"/>
              <a:t>Uplatnění talentů</a:t>
            </a:r>
          </a:p>
          <a:p>
            <a:r>
              <a:rPr lang="cs-CZ" dirty="0" smtClean="0"/>
              <a:t>Zaplnění nedostatečně obsazených profesí</a:t>
            </a:r>
          </a:p>
          <a:p>
            <a:r>
              <a:rPr lang="cs-CZ" dirty="0" smtClean="0"/>
              <a:t>Zřejmě (?) i pozitivní vliv na snižování nezaměstnanosti </a:t>
            </a:r>
          </a:p>
          <a:p>
            <a:r>
              <a:rPr lang="cs-CZ" dirty="0" smtClean="0"/>
              <a:t>Diverzita (inovace)</a:t>
            </a:r>
          </a:p>
          <a:p>
            <a:r>
              <a:rPr lang="cs-CZ" dirty="0" smtClean="0"/>
              <a:t>Nárůst HDP cílové země</a:t>
            </a:r>
          </a:p>
          <a:p>
            <a:endParaRPr lang="cs-CZ" dirty="0"/>
          </a:p>
          <a:p>
            <a:endParaRPr lang="cs-CZ" dirty="0"/>
          </a:p>
        </p:txBody>
      </p:sp>
      <p:sp>
        <p:nvSpPr>
          <p:cNvPr id="5" name="Zástupný symbol pro text 4"/>
          <p:cNvSpPr>
            <a:spLocks noGrp="1"/>
          </p:cNvSpPr>
          <p:nvPr>
            <p:ph type="body" sz="quarter" idx="3"/>
          </p:nvPr>
        </p:nvSpPr>
        <p:spPr>
          <a:xfrm>
            <a:off x="6172200" y="1186004"/>
            <a:ext cx="5183188" cy="495159"/>
          </a:xfrm>
        </p:spPr>
        <p:txBody>
          <a:bodyPr/>
          <a:lstStyle/>
          <a:p>
            <a:r>
              <a:rPr lang="cs-CZ" dirty="0" smtClean="0">
                <a:solidFill>
                  <a:schemeClr val="accent5">
                    <a:lumMod val="60000"/>
                    <a:lumOff val="40000"/>
                  </a:schemeClr>
                </a:solidFill>
              </a:rPr>
              <a:t>Výzvy </a:t>
            </a:r>
            <a:endParaRPr lang="cs-CZ" dirty="0">
              <a:solidFill>
                <a:schemeClr val="accent5">
                  <a:lumMod val="60000"/>
                  <a:lumOff val="40000"/>
                </a:schemeClr>
              </a:solidFill>
            </a:endParaRPr>
          </a:p>
        </p:txBody>
      </p:sp>
      <p:sp>
        <p:nvSpPr>
          <p:cNvPr id="6" name="Zástupný symbol pro obsah 5"/>
          <p:cNvSpPr>
            <a:spLocks noGrp="1"/>
          </p:cNvSpPr>
          <p:nvPr>
            <p:ph sz="quarter" idx="4"/>
          </p:nvPr>
        </p:nvSpPr>
        <p:spPr>
          <a:xfrm>
            <a:off x="6172200" y="1846906"/>
            <a:ext cx="5183188" cy="4925085"/>
          </a:xfrm>
        </p:spPr>
        <p:txBody>
          <a:bodyPr>
            <a:normAutofit fontScale="85000" lnSpcReduction="20000"/>
          </a:bodyPr>
          <a:lstStyle/>
          <a:p>
            <a:r>
              <a:rPr lang="cs-CZ" dirty="0"/>
              <a:t>Omezená </a:t>
            </a:r>
            <a:r>
              <a:rPr lang="cs-CZ" dirty="0" smtClean="0"/>
              <a:t>integrace, vytváření enkláv/ghett, jiné sociálně kulturní normy</a:t>
            </a:r>
          </a:p>
          <a:p>
            <a:r>
              <a:rPr lang="cs-CZ" dirty="0" smtClean="0"/>
              <a:t>Sociální koheze + integrace</a:t>
            </a:r>
            <a:r>
              <a:rPr lang="cs-CZ" dirty="0"/>
              <a:t>, ale do čeho</a:t>
            </a:r>
            <a:r>
              <a:rPr lang="cs-CZ" dirty="0" smtClean="0"/>
              <a:t>?</a:t>
            </a:r>
            <a:endParaRPr lang="cs-CZ" dirty="0"/>
          </a:p>
          <a:p>
            <a:r>
              <a:rPr lang="cs-CZ" dirty="0"/>
              <a:t>Bezpečnost</a:t>
            </a:r>
          </a:p>
          <a:p>
            <a:r>
              <a:rPr lang="cs-CZ" dirty="0"/>
              <a:t>Negativní vliv na ekonomickou situaci v zemi původu migrantů či na společenskou situaci (př. filipínské chůvy)</a:t>
            </a:r>
          </a:p>
          <a:p>
            <a:r>
              <a:rPr lang="cs-CZ" dirty="0"/>
              <a:t>Negativní vliv na některé profese v zemi původu migrantů </a:t>
            </a:r>
            <a:r>
              <a:rPr lang="cs-CZ" dirty="0" smtClean="0"/>
              <a:t>(učitele</a:t>
            </a:r>
            <a:r>
              <a:rPr lang="cs-CZ" dirty="0"/>
              <a:t>, zdravotnický personál</a:t>
            </a:r>
            <a:r>
              <a:rPr lang="cs-CZ" dirty="0" smtClean="0"/>
              <a:t>…)</a:t>
            </a:r>
            <a:endParaRPr lang="cs-CZ" dirty="0"/>
          </a:p>
          <a:p>
            <a:r>
              <a:rPr lang="cs-CZ" dirty="0"/>
              <a:t>? „braní </a:t>
            </a:r>
            <a:r>
              <a:rPr lang="cs-CZ" dirty="0" smtClean="0"/>
              <a:t>práce</a:t>
            </a:r>
            <a:r>
              <a:rPr lang="cs-CZ" dirty="0"/>
              <a:t>“ občanům cílové země</a:t>
            </a:r>
          </a:p>
          <a:p>
            <a:r>
              <a:rPr lang="cs-CZ" dirty="0"/>
              <a:t>? </a:t>
            </a:r>
            <a:r>
              <a:rPr lang="cs-CZ" dirty="0" smtClean="0"/>
              <a:t>zneužívání </a:t>
            </a:r>
            <a:r>
              <a:rPr lang="cs-CZ" dirty="0"/>
              <a:t>sociálních systémů</a:t>
            </a:r>
          </a:p>
        </p:txBody>
      </p:sp>
    </p:spTree>
    <p:extLst>
      <p:ext uri="{BB962C8B-B14F-4D97-AF65-F5344CB8AC3E}">
        <p14:creationId xmlns:p14="http://schemas.microsoft.com/office/powerpoint/2010/main" val="3711820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60000"/>
                    <a:lumOff val="40000"/>
                  </a:schemeClr>
                </a:solidFill>
              </a:rPr>
              <a:t>Sociální problémy spjaté s migrací</a:t>
            </a:r>
            <a:endParaRPr lang="cs-CZ" dirty="0"/>
          </a:p>
        </p:txBody>
      </p:sp>
      <p:sp>
        <p:nvSpPr>
          <p:cNvPr id="3" name="Zástupný symbol pro obsah 2"/>
          <p:cNvSpPr>
            <a:spLocks noGrp="1"/>
          </p:cNvSpPr>
          <p:nvPr>
            <p:ph idx="1"/>
          </p:nvPr>
        </p:nvSpPr>
        <p:spPr/>
        <p:txBody>
          <a:bodyPr/>
          <a:lstStyle/>
          <a:p>
            <a:pPr marL="0" indent="0">
              <a:buNone/>
            </a:pPr>
            <a:r>
              <a:rPr lang="cs-CZ" dirty="0" smtClean="0"/>
              <a:t>Přemýšlejte!</a:t>
            </a:r>
            <a:endParaRPr lang="cs-CZ" dirty="0"/>
          </a:p>
        </p:txBody>
      </p:sp>
    </p:spTree>
    <p:extLst>
      <p:ext uri="{BB962C8B-B14F-4D97-AF65-F5344CB8AC3E}">
        <p14:creationId xmlns:p14="http://schemas.microsoft.com/office/powerpoint/2010/main" val="1321536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lumMod val="60000"/>
                    <a:lumOff val="40000"/>
                  </a:schemeClr>
                </a:solidFill>
              </a:rPr>
              <a:t>Sociální problémy spjaté s migrací</a:t>
            </a:r>
            <a:endParaRPr lang="cs-CZ" dirty="0">
              <a:solidFill>
                <a:schemeClr val="accent2">
                  <a:lumMod val="60000"/>
                  <a:lumOff val="40000"/>
                </a:schemeClr>
              </a:solidFill>
            </a:endParaRPr>
          </a:p>
        </p:txBody>
      </p:sp>
      <p:sp>
        <p:nvSpPr>
          <p:cNvPr id="3" name="Zástupný symbol pro obsah 2"/>
          <p:cNvSpPr>
            <a:spLocks noGrp="1"/>
          </p:cNvSpPr>
          <p:nvPr>
            <p:ph idx="1"/>
          </p:nvPr>
        </p:nvSpPr>
        <p:spPr/>
        <p:txBody>
          <a:bodyPr>
            <a:normAutofit/>
          </a:bodyPr>
          <a:lstStyle/>
          <a:p>
            <a:r>
              <a:rPr lang="cs-CZ" dirty="0" smtClean="0"/>
              <a:t>Rasismus, xenofobie, netolerance</a:t>
            </a:r>
          </a:p>
          <a:p>
            <a:r>
              <a:rPr lang="cs-CZ" dirty="0" smtClean="0"/>
              <a:t>Diskriminace</a:t>
            </a:r>
          </a:p>
          <a:p>
            <a:r>
              <a:rPr lang="cs-CZ" dirty="0" smtClean="0"/>
              <a:t>Nepřipravenost regionů</a:t>
            </a:r>
          </a:p>
          <a:p>
            <a:r>
              <a:rPr lang="cs-CZ" dirty="0" smtClean="0"/>
              <a:t>Využití potenciálu migrantů</a:t>
            </a:r>
          </a:p>
          <a:p>
            <a:r>
              <a:rPr lang="cs-CZ" dirty="0" smtClean="0"/>
              <a:t>Soužití a porozumění – tolerance jako hodnota</a:t>
            </a:r>
          </a:p>
          <a:p>
            <a:r>
              <a:rPr lang="cs-CZ" dirty="0" smtClean="0"/>
              <a:t>Náboženství?</a:t>
            </a:r>
          </a:p>
          <a:p>
            <a:r>
              <a:rPr lang="cs-CZ" dirty="0" smtClean="0"/>
              <a:t>Rozpad rodin (země původu)</a:t>
            </a:r>
            <a:endParaRPr lang="cs-CZ" dirty="0"/>
          </a:p>
          <a:p>
            <a:r>
              <a:rPr lang="cs-CZ" dirty="0" smtClean="0"/>
              <a:t>….</a:t>
            </a:r>
            <a:endParaRPr lang="cs-CZ" dirty="0"/>
          </a:p>
        </p:txBody>
      </p:sp>
    </p:spTree>
    <p:extLst>
      <p:ext uri="{BB962C8B-B14F-4D97-AF65-F5344CB8AC3E}">
        <p14:creationId xmlns:p14="http://schemas.microsoft.com/office/powerpoint/2010/main" val="119561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530177"/>
          </a:xfrm>
        </p:spPr>
        <p:txBody>
          <a:bodyPr>
            <a:normAutofit/>
          </a:bodyPr>
          <a:lstStyle/>
          <a:p>
            <a:r>
              <a:rPr lang="cs-CZ" sz="2200" dirty="0" smtClean="0"/>
              <a:t>A naše oblíbené cvičení… </a:t>
            </a:r>
            <a:r>
              <a:rPr lang="cs-CZ" dirty="0" smtClean="0">
                <a:solidFill>
                  <a:schemeClr val="accent2">
                    <a:lumMod val="60000"/>
                    <a:lumOff val="40000"/>
                  </a:schemeClr>
                </a:solidFill>
              </a:rPr>
              <a:t>pohled tří teorií společné soužití majority a minorit</a:t>
            </a:r>
            <a:r>
              <a:rPr lang="cs-CZ" sz="2000" dirty="0" smtClean="0"/>
              <a:t>, </a:t>
            </a:r>
            <a:r>
              <a:rPr lang="cs-CZ" sz="2200" dirty="0" smtClean="0"/>
              <a:t>a co čtvrtá perspektiva? A přidáme i pátou! </a:t>
            </a:r>
            <a:r>
              <a:rPr lang="cs-CZ" sz="2200" dirty="0" smtClean="0">
                <a:sym typeface="Wingdings" panose="05000000000000000000" pitchFamily="2" charset="2"/>
              </a:rPr>
              <a:t></a:t>
            </a:r>
            <a:endParaRPr lang="cs-CZ" sz="2200" dirty="0"/>
          </a:p>
        </p:txBody>
      </p:sp>
      <p:sp>
        <p:nvSpPr>
          <p:cNvPr id="3" name="Zástupný symbol pro obsah 2"/>
          <p:cNvSpPr>
            <a:spLocks noGrp="1"/>
          </p:cNvSpPr>
          <p:nvPr>
            <p:ph idx="1"/>
          </p:nvPr>
        </p:nvSpPr>
        <p:spPr>
          <a:xfrm>
            <a:off x="838200" y="1812174"/>
            <a:ext cx="10515600" cy="4860229"/>
          </a:xfrm>
        </p:spPr>
        <p:txBody>
          <a:bodyPr>
            <a:normAutofit fontScale="92500" lnSpcReduction="20000"/>
          </a:bodyPr>
          <a:lstStyle/>
          <a:p>
            <a:r>
              <a:rPr lang="cs-CZ" b="1" dirty="0" smtClean="0">
                <a:solidFill>
                  <a:schemeClr val="accent5">
                    <a:lumMod val="60000"/>
                    <a:lumOff val="40000"/>
                  </a:schemeClr>
                </a:solidFill>
              </a:rPr>
              <a:t>Strukturální funkcionalismus</a:t>
            </a:r>
            <a:r>
              <a:rPr lang="cs-CZ" dirty="0" smtClean="0">
                <a:solidFill>
                  <a:schemeClr val="accent5">
                    <a:lumMod val="60000"/>
                    <a:lumOff val="40000"/>
                  </a:schemeClr>
                </a:solidFill>
              </a:rPr>
              <a:t>: </a:t>
            </a:r>
            <a:r>
              <a:rPr lang="cs-CZ" dirty="0" smtClean="0"/>
              <a:t>Strukturální </a:t>
            </a:r>
            <a:r>
              <a:rPr lang="cs-CZ" dirty="0"/>
              <a:t>funkcionalisté zdůrazňují, že každá složka společnosti ovlivňuje </a:t>
            </a:r>
            <a:r>
              <a:rPr lang="cs-CZ" dirty="0" smtClean="0"/>
              <a:t>stabilitu </a:t>
            </a:r>
            <a:r>
              <a:rPr lang="cs-CZ" dirty="0"/>
              <a:t>celku. Z tohoto pohledu je rasová a etnická nerovnost </a:t>
            </a:r>
            <a:r>
              <a:rPr lang="cs-CZ" dirty="0" smtClean="0"/>
              <a:t>problém, protože společnost pak nedokáže </a:t>
            </a:r>
            <a:r>
              <a:rPr lang="cs-CZ" dirty="0"/>
              <a:t>rozvíjet a využívat zdroje </a:t>
            </a:r>
            <a:r>
              <a:rPr lang="cs-CZ" dirty="0" smtClean="0"/>
              <a:t>menšin členů</a:t>
            </a:r>
            <a:r>
              <a:rPr lang="cs-CZ" dirty="0"/>
              <a:t>. Předsudky a diskriminace zhoršují sociální problémy, jako je </a:t>
            </a:r>
            <a:r>
              <a:rPr lang="cs-CZ" dirty="0" smtClean="0"/>
              <a:t>kriminalita a </a:t>
            </a:r>
            <a:r>
              <a:rPr lang="cs-CZ" dirty="0"/>
              <a:t>násilí, </a:t>
            </a:r>
            <a:r>
              <a:rPr lang="cs-CZ" dirty="0" smtClean="0"/>
              <a:t>chudoba</a:t>
            </a:r>
            <a:r>
              <a:rPr lang="cs-CZ" dirty="0"/>
              <a:t>, zdravotní problémy, rodinné </a:t>
            </a:r>
            <a:r>
              <a:rPr lang="cs-CZ" dirty="0" smtClean="0"/>
              <a:t>problémy. Rozdíly vnímá především kulturní</a:t>
            </a:r>
            <a:r>
              <a:rPr lang="cs-CZ" dirty="0"/>
              <a:t>, je třeba dosáhnout stability, tj. hledání cesty: asimilace, </a:t>
            </a:r>
            <a:r>
              <a:rPr lang="cs-CZ" dirty="0" smtClean="0"/>
              <a:t>multikulturalismus, integrace…</a:t>
            </a:r>
          </a:p>
          <a:p>
            <a:r>
              <a:rPr lang="cs-CZ" b="1" dirty="0" smtClean="0">
                <a:solidFill>
                  <a:schemeClr val="accent5">
                    <a:lumMod val="60000"/>
                    <a:lumOff val="40000"/>
                  </a:schemeClr>
                </a:solidFill>
              </a:rPr>
              <a:t>Teorie konfliktu: </a:t>
            </a:r>
            <a:r>
              <a:rPr lang="cs-CZ" dirty="0" smtClean="0"/>
              <a:t>Proč kladete tuto otázku? Nejde o rasu, etnicitu, rozdílnou kulturu, jde o moc! A o to kdo ji má. To může být definována i na základě kategorie etnicity. Konfliktualistická perspektiva </a:t>
            </a:r>
            <a:r>
              <a:rPr lang="cs-CZ" dirty="0"/>
              <a:t>zkoumá, jak konkurence nad bohatstvím, mocí </a:t>
            </a:r>
            <a:r>
              <a:rPr lang="cs-CZ" dirty="0" smtClean="0"/>
              <a:t>a prestiž </a:t>
            </a:r>
            <a:r>
              <a:rPr lang="cs-CZ" dirty="0"/>
              <a:t>přispívá k napětí rasových a etnických skupin. </a:t>
            </a:r>
            <a:r>
              <a:rPr lang="cs-CZ" dirty="0" smtClean="0"/>
              <a:t>Například na rasismus bílých  pohlíží jako na dojem nebo </a:t>
            </a:r>
            <a:r>
              <a:rPr lang="cs-CZ" dirty="0"/>
              <a:t>skutečné ohrožení hospodářského blahobytu bílých nebo kulturní </a:t>
            </a:r>
            <a:r>
              <a:rPr lang="cs-CZ" dirty="0" smtClean="0"/>
              <a:t>dominance menšinami. Vysvětlení migrace je možné i skrze optiku kapitalismu, který potřebuje levnou pracovní sílu, která je snadno k dispozici.</a:t>
            </a:r>
            <a:endParaRPr lang="cs-CZ" dirty="0" smtClean="0">
              <a:solidFill>
                <a:schemeClr val="accent2"/>
              </a:solidFill>
            </a:endParaRPr>
          </a:p>
        </p:txBody>
      </p:sp>
    </p:spTree>
    <p:extLst>
      <p:ext uri="{BB962C8B-B14F-4D97-AF65-F5344CB8AC3E}">
        <p14:creationId xmlns:p14="http://schemas.microsoft.com/office/powerpoint/2010/main" val="797906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….pohled tří (čtyř) teorií - pokračování</a:t>
            </a:r>
            <a:endParaRPr lang="cs-CZ" dirty="0"/>
          </a:p>
        </p:txBody>
      </p:sp>
      <p:sp>
        <p:nvSpPr>
          <p:cNvPr id="3" name="Zástupný symbol pro obsah 2"/>
          <p:cNvSpPr>
            <a:spLocks noGrp="1"/>
          </p:cNvSpPr>
          <p:nvPr>
            <p:ph idx="1"/>
          </p:nvPr>
        </p:nvSpPr>
        <p:spPr/>
        <p:txBody>
          <a:bodyPr>
            <a:normAutofit lnSpcReduction="10000"/>
          </a:bodyPr>
          <a:lstStyle/>
          <a:p>
            <a:r>
              <a:rPr lang="cs-CZ" b="1" dirty="0">
                <a:solidFill>
                  <a:schemeClr val="accent5">
                    <a:lumMod val="60000"/>
                    <a:lumOff val="40000"/>
                  </a:schemeClr>
                </a:solidFill>
              </a:rPr>
              <a:t>Symbolický interakcionismus</a:t>
            </a:r>
            <a:r>
              <a:rPr lang="cs-CZ" dirty="0"/>
              <a:t>: Jak rozumíme věcem? Tak jak jsou konstruovány – to se týká i rasy a etnicity. Pojmy a významy rasy či etnických rozdílů se učíme prostřednictvím interakce s ostatními. Symbolicky interakcionistická perspektiva se zabývá tím, jak jednotlivci naučit se negativním stereotypům a předsudkům prostřednictvím jazyka. Odlišný konotace barev bílé a černé mohou například přispívat k negativu postoje vůči barevným lidem. Bílý rytíř je dobrý a černý rytíř je zlý; andělský dort je bílý a ďáblův dort je černý… </a:t>
            </a:r>
          </a:p>
          <a:p>
            <a:r>
              <a:rPr lang="cs-CZ" dirty="0">
                <a:solidFill>
                  <a:schemeClr val="accent5">
                    <a:lumMod val="60000"/>
                    <a:lumOff val="40000"/>
                  </a:schemeClr>
                </a:solidFill>
              </a:rPr>
              <a:t>Sociální patologie </a:t>
            </a:r>
            <a:r>
              <a:rPr lang="cs-CZ" dirty="0"/>
              <a:t>– SP jako „zlo“ – co je to zlo? Pokud jinakost, řešením je brutální asimilace. Pokud rasismus, významné tresty za rasistické projevy. </a:t>
            </a:r>
          </a:p>
        </p:txBody>
      </p:sp>
    </p:spTree>
    <p:extLst>
      <p:ext uri="{BB962C8B-B14F-4D97-AF65-F5344CB8AC3E}">
        <p14:creationId xmlns:p14="http://schemas.microsoft.com/office/powerpoint/2010/main" val="2136748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64911"/>
          </a:xfrm>
        </p:spPr>
        <p:txBody>
          <a:bodyPr>
            <a:normAutofit fontScale="90000"/>
          </a:bodyPr>
          <a:lstStyle/>
          <a:p>
            <a:r>
              <a:rPr lang="cs-CZ" dirty="0" smtClean="0">
                <a:solidFill>
                  <a:schemeClr val="accent5">
                    <a:lumMod val="60000"/>
                    <a:lumOff val="40000"/>
                  </a:schemeClr>
                </a:solidFill>
              </a:rPr>
              <a:t>Teorie nálepkování (teorie labellingu, etiketizační teorie, stigmatizace…)</a:t>
            </a:r>
            <a:endParaRPr lang="cs-CZ" dirty="0">
              <a:solidFill>
                <a:schemeClr val="accent5">
                  <a:lumMod val="60000"/>
                  <a:lumOff val="40000"/>
                </a:schemeClr>
              </a:solidFill>
            </a:endParaRPr>
          </a:p>
        </p:txBody>
      </p:sp>
      <p:sp>
        <p:nvSpPr>
          <p:cNvPr id="3" name="Zástupný symbol pro obsah 2"/>
          <p:cNvSpPr>
            <a:spLocks noGrp="1"/>
          </p:cNvSpPr>
          <p:nvPr>
            <p:ph idx="1"/>
          </p:nvPr>
        </p:nvSpPr>
        <p:spPr>
          <a:xfrm>
            <a:off x="838200" y="1530036"/>
            <a:ext cx="10515600" cy="5251010"/>
          </a:xfrm>
        </p:spPr>
        <p:txBody>
          <a:bodyPr>
            <a:normAutofit fontScale="62500" lnSpcReduction="20000"/>
          </a:bodyPr>
          <a:lstStyle/>
          <a:p>
            <a:endParaRPr lang="cs-CZ" dirty="0"/>
          </a:p>
          <a:p>
            <a:pPr>
              <a:spcBef>
                <a:spcPct val="20000"/>
              </a:spcBef>
              <a:defRPr/>
            </a:pPr>
            <a:r>
              <a:rPr lang="cs-CZ" sz="3700" dirty="0" smtClean="0"/>
              <a:t>součástí sociologie deviantního chování, konstruktivistická teorie</a:t>
            </a:r>
          </a:p>
          <a:p>
            <a:pPr>
              <a:spcBef>
                <a:spcPct val="20000"/>
              </a:spcBef>
              <a:defRPr/>
            </a:pPr>
            <a:r>
              <a:rPr lang="cs-CZ" sz="3700" dirty="0"/>
              <a:t>z</a:t>
            </a:r>
            <a:r>
              <a:rPr lang="cs-CZ" sz="3700" dirty="0" smtClean="0"/>
              <a:t>akladatelé </a:t>
            </a:r>
            <a:r>
              <a:rPr lang="cs-CZ" sz="3700" dirty="0" smtClean="0"/>
              <a:t>(P. Becker, K. T. Erikson a J. I. Kitsuse) kriticky reagovali na jednostrannosti strukturně-funkcionalistického pojetí sociální deviace a </a:t>
            </a:r>
            <a:r>
              <a:rPr lang="cs-CZ" sz="3700" dirty="0" smtClean="0"/>
              <a:t>anomie</a:t>
            </a:r>
            <a:endParaRPr lang="cs-CZ" sz="3700" dirty="0" smtClean="0"/>
          </a:p>
          <a:p>
            <a:pPr>
              <a:spcBef>
                <a:spcPct val="20000"/>
              </a:spcBef>
              <a:defRPr/>
            </a:pPr>
            <a:r>
              <a:rPr lang="cs-CZ" sz="3700" dirty="0" smtClean="0">
                <a:solidFill>
                  <a:schemeClr val="accent1">
                    <a:lumMod val="60000"/>
                    <a:lumOff val="40000"/>
                  </a:schemeClr>
                </a:solidFill>
              </a:rPr>
              <a:t>P</a:t>
            </a:r>
            <a:r>
              <a:rPr lang="cs-CZ" sz="3700" dirty="0" smtClean="0">
                <a:solidFill>
                  <a:schemeClr val="accent1">
                    <a:lumMod val="60000"/>
                    <a:lumOff val="40000"/>
                  </a:schemeClr>
                </a:solidFill>
              </a:rPr>
              <a:t>rincip</a:t>
            </a:r>
            <a:r>
              <a:rPr lang="cs-CZ" sz="3700" dirty="0" smtClean="0">
                <a:solidFill>
                  <a:schemeClr val="accent1">
                    <a:lumMod val="60000"/>
                    <a:lumOff val="40000"/>
                  </a:schemeClr>
                </a:solidFill>
              </a:rPr>
              <a:t>: existují soc. normy a deviace. Deviace jsou výsledky vnímání a hodnocení (tj. nejsou objektivní) určitých forem chování společenstvím, jehož se chování týká.</a:t>
            </a:r>
            <a:r>
              <a:rPr lang="cs-CZ" sz="3700" dirty="0" smtClean="0"/>
              <a:t> (To funguje jako sociální kontrola).</a:t>
            </a:r>
          </a:p>
          <a:p>
            <a:pPr>
              <a:spcBef>
                <a:spcPct val="20000"/>
              </a:spcBef>
              <a:defRPr/>
            </a:pPr>
            <a:r>
              <a:rPr lang="cs-CZ" sz="3700" dirty="0" smtClean="0"/>
              <a:t>N</a:t>
            </a:r>
            <a:r>
              <a:rPr lang="cs-CZ" sz="3700" dirty="0" smtClean="0"/>
              <a:t>ejedná </a:t>
            </a:r>
            <a:r>
              <a:rPr lang="cs-CZ" sz="3700" dirty="0" smtClean="0"/>
              <a:t>se pouze o pouhé porušení normy, ale zhodnocením určitého konkrétního chování jako deviantního či nenormálního určitou částí veřejnosti (tzv. etiketizační reakce</a:t>
            </a:r>
            <a:r>
              <a:rPr lang="cs-CZ" sz="3700" dirty="0" smtClean="0"/>
              <a:t>).</a:t>
            </a:r>
            <a:endParaRPr lang="cs-CZ" sz="3700" dirty="0" smtClean="0"/>
          </a:p>
          <a:p>
            <a:pPr>
              <a:spcBef>
                <a:spcPct val="20000"/>
              </a:spcBef>
              <a:defRPr/>
            </a:pPr>
            <a:r>
              <a:rPr lang="cs-CZ" sz="3700" dirty="0" smtClean="0"/>
              <a:t>SP jako důsledek sociálního označení (nálepky), nemusí se jednání ani dopustit, označení stačí: </a:t>
            </a:r>
            <a:r>
              <a:rPr lang="cs-CZ" sz="3700" dirty="0">
                <a:solidFill>
                  <a:schemeClr val="accent5">
                    <a:lumMod val="60000"/>
                    <a:lumOff val="40000"/>
                  </a:schemeClr>
                </a:solidFill>
              </a:rPr>
              <a:t>p</a:t>
            </a:r>
            <a:r>
              <a:rPr lang="cs-CZ" sz="3700" dirty="0" smtClean="0">
                <a:solidFill>
                  <a:schemeClr val="accent5">
                    <a:lumMod val="60000"/>
                    <a:lumOff val="40000"/>
                  </a:schemeClr>
                </a:solidFill>
              </a:rPr>
              <a:t>rimární </a:t>
            </a:r>
            <a:r>
              <a:rPr lang="cs-CZ" sz="3700" dirty="0">
                <a:solidFill>
                  <a:schemeClr val="accent5">
                    <a:lumMod val="60000"/>
                    <a:lumOff val="40000"/>
                  </a:schemeClr>
                </a:solidFill>
              </a:rPr>
              <a:t>deviace </a:t>
            </a:r>
            <a:r>
              <a:rPr lang="cs-CZ" sz="3700" dirty="0"/>
              <a:t>(porušení norem) x </a:t>
            </a:r>
            <a:r>
              <a:rPr lang="cs-CZ" sz="3700" dirty="0">
                <a:solidFill>
                  <a:schemeClr val="accent5">
                    <a:lumMod val="60000"/>
                    <a:lumOff val="40000"/>
                  </a:schemeClr>
                </a:solidFill>
              </a:rPr>
              <a:t>sekundární deviace </a:t>
            </a:r>
            <a:r>
              <a:rPr lang="cs-CZ" sz="3700" dirty="0"/>
              <a:t>(chování až po onálepkování</a:t>
            </a:r>
            <a:r>
              <a:rPr lang="cs-CZ" sz="3700" dirty="0" smtClean="0"/>
              <a:t>).</a:t>
            </a:r>
            <a:endParaRPr lang="cs-CZ" sz="3700" dirty="0" smtClean="0"/>
          </a:p>
          <a:p>
            <a:pPr>
              <a:spcBef>
                <a:spcPct val="20000"/>
              </a:spcBef>
              <a:defRPr/>
            </a:pPr>
            <a:r>
              <a:rPr lang="cs-CZ" sz="3700" dirty="0"/>
              <a:t>n</a:t>
            </a:r>
            <a:r>
              <a:rPr lang="cs-CZ" sz="3700" dirty="0" smtClean="0"/>
              <a:t>álepka </a:t>
            </a:r>
            <a:r>
              <a:rPr lang="cs-CZ" sz="3700" dirty="0" smtClean="0"/>
              <a:t>devianta se stává součásti </a:t>
            </a:r>
            <a:r>
              <a:rPr lang="cs-CZ" sz="3700" dirty="0" smtClean="0">
                <a:solidFill>
                  <a:schemeClr val="accent1">
                    <a:lumMod val="60000"/>
                    <a:lumOff val="40000"/>
                  </a:schemeClr>
                </a:solidFill>
              </a:rPr>
              <a:t>identity</a:t>
            </a:r>
            <a:r>
              <a:rPr lang="cs-CZ" sz="3700" dirty="0" smtClean="0"/>
              <a:t> (izolace)</a:t>
            </a:r>
          </a:p>
          <a:p>
            <a:pPr>
              <a:spcBef>
                <a:spcPct val="20000"/>
              </a:spcBef>
              <a:defRPr/>
            </a:pPr>
            <a:r>
              <a:rPr lang="cs-CZ" sz="3700" dirty="0"/>
              <a:t>ú</a:t>
            </a:r>
            <a:r>
              <a:rPr lang="cs-CZ" sz="3700" dirty="0" smtClean="0"/>
              <a:t>spěšné </a:t>
            </a:r>
            <a:r>
              <a:rPr lang="cs-CZ" sz="3700" dirty="0" smtClean="0"/>
              <a:t>uplatnění nálepky je otázkou </a:t>
            </a:r>
            <a:r>
              <a:rPr lang="cs-CZ" sz="3700" dirty="0" smtClean="0">
                <a:solidFill>
                  <a:schemeClr val="accent1">
                    <a:lumMod val="60000"/>
                    <a:lumOff val="40000"/>
                  </a:schemeClr>
                </a:solidFill>
              </a:rPr>
              <a:t>moci</a:t>
            </a:r>
            <a:r>
              <a:rPr lang="cs-CZ" sz="3700" dirty="0" smtClean="0"/>
              <a:t>, resp. schopností manipulace s veřejným míněním</a:t>
            </a:r>
          </a:p>
          <a:p>
            <a:pPr>
              <a:spcBef>
                <a:spcPct val="20000"/>
              </a:spcBef>
              <a:defRPr/>
            </a:pPr>
            <a:r>
              <a:rPr lang="cs-CZ" sz="3700" dirty="0">
                <a:solidFill>
                  <a:schemeClr val="accent1">
                    <a:lumMod val="60000"/>
                    <a:lumOff val="40000"/>
                  </a:schemeClr>
                </a:solidFill>
              </a:rPr>
              <a:t>ř</a:t>
            </a:r>
            <a:r>
              <a:rPr lang="cs-CZ" sz="3700" dirty="0" smtClean="0">
                <a:solidFill>
                  <a:schemeClr val="accent1">
                    <a:lumMod val="60000"/>
                    <a:lumOff val="40000"/>
                  </a:schemeClr>
                </a:solidFill>
              </a:rPr>
              <a:t>ešení</a:t>
            </a:r>
            <a:r>
              <a:rPr lang="cs-CZ" sz="3700" dirty="0" smtClean="0"/>
              <a:t>:  </a:t>
            </a:r>
            <a:r>
              <a:rPr lang="cs-CZ" sz="3700" dirty="0" smtClean="0"/>
              <a:t>kontra-nálepka </a:t>
            </a:r>
            <a:r>
              <a:rPr lang="cs-CZ" sz="3700" dirty="0" smtClean="0"/>
              <a:t>- oslabení pozice nálepkujících (</a:t>
            </a:r>
            <a:r>
              <a:rPr lang="en-GB" sz="3700" dirty="0" smtClean="0"/>
              <a:t>killing the </a:t>
            </a:r>
            <a:r>
              <a:rPr lang="cs-CZ" sz="3700" dirty="0" smtClean="0"/>
              <a:t>messenger)</a:t>
            </a:r>
            <a:endParaRPr lang="cs-CZ" sz="3700" dirty="0"/>
          </a:p>
        </p:txBody>
      </p:sp>
    </p:spTree>
    <p:extLst>
      <p:ext uri="{BB962C8B-B14F-4D97-AF65-F5344CB8AC3E}">
        <p14:creationId xmlns:p14="http://schemas.microsoft.com/office/powerpoint/2010/main" val="263677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Než začneme s tématem:</a:t>
            </a:r>
            <a:endParaRPr lang="cs-CZ" dirty="0"/>
          </a:p>
        </p:txBody>
      </p:sp>
      <p:sp>
        <p:nvSpPr>
          <p:cNvPr id="3" name="Zástupný symbol pro obsah 2"/>
          <p:cNvSpPr>
            <a:spLocks noGrp="1"/>
          </p:cNvSpPr>
          <p:nvPr>
            <p:ph idx="1"/>
          </p:nvPr>
        </p:nvSpPr>
        <p:spPr/>
        <p:txBody>
          <a:bodyPr/>
          <a:lstStyle/>
          <a:p>
            <a:r>
              <a:rPr lang="cs-CZ" dirty="0" smtClean="0"/>
              <a:t>Máte nějaké</a:t>
            </a:r>
            <a:r>
              <a:rPr lang="cs-CZ" dirty="0" smtClean="0"/>
              <a:t> dotazy k psaní recenze na knihu Slepé skvrny?</a:t>
            </a:r>
            <a:endParaRPr lang="cs-CZ" dirty="0" smtClean="0"/>
          </a:p>
          <a:p>
            <a:endParaRPr lang="cs-CZ" dirty="0"/>
          </a:p>
        </p:txBody>
      </p:sp>
    </p:spTree>
    <p:extLst>
      <p:ext uri="{BB962C8B-B14F-4D97-AF65-F5344CB8AC3E}">
        <p14:creationId xmlns:p14="http://schemas.microsoft.com/office/powerpoint/2010/main" val="328608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5">
                    <a:lumMod val="60000"/>
                    <a:lumOff val="40000"/>
                  </a:schemeClr>
                </a:solidFill>
              </a:rPr>
              <a:t>Etiketizační teorie jako sebenaplňující proroctví? </a:t>
            </a:r>
            <a:endParaRPr lang="cs-CZ" dirty="0">
              <a:solidFill>
                <a:schemeClr val="accent5">
                  <a:lumMod val="60000"/>
                  <a:lumOff val="40000"/>
                </a:schemeClr>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Negativní </a:t>
            </a:r>
            <a:r>
              <a:rPr lang="cs-CZ" dirty="0" smtClean="0"/>
              <a:t>stereotypizace </a:t>
            </a:r>
            <a:r>
              <a:rPr lang="cs-CZ" dirty="0"/>
              <a:t>menšin </a:t>
            </a:r>
            <a:r>
              <a:rPr lang="cs-CZ" dirty="0" smtClean="0"/>
              <a:t>může fungovat jako na sebenaplňující se proroctví</a:t>
            </a:r>
            <a:r>
              <a:rPr lang="cs-CZ" dirty="0"/>
              <a:t>. </a:t>
            </a:r>
            <a:endParaRPr lang="cs-CZ" dirty="0" smtClean="0"/>
          </a:p>
          <a:p>
            <a:pPr marL="0" indent="0">
              <a:buNone/>
            </a:pPr>
            <a:r>
              <a:rPr lang="cs-CZ" dirty="0" smtClean="0"/>
              <a:t>Schaefer </a:t>
            </a:r>
            <a:r>
              <a:rPr lang="cs-CZ" dirty="0"/>
              <a:t>(</a:t>
            </a:r>
            <a:r>
              <a:rPr lang="cs-CZ" dirty="0" smtClean="0"/>
              <a:t>1998, s. 17):</a:t>
            </a:r>
            <a:endParaRPr lang="cs-CZ" dirty="0"/>
          </a:p>
          <a:p>
            <a:pPr marL="0" indent="0">
              <a:buNone/>
            </a:pPr>
            <a:r>
              <a:rPr lang="cs-CZ" i="1" dirty="0" smtClean="0"/>
              <a:t>Sebenaplňující proroctví </a:t>
            </a:r>
            <a:r>
              <a:rPr lang="cs-CZ" i="1" dirty="0"/>
              <a:t>mohou být pro menšinové skupiny zničující. </a:t>
            </a:r>
            <a:r>
              <a:rPr lang="cs-CZ" i="1" dirty="0" smtClean="0"/>
              <a:t>Takové skupiny </a:t>
            </a:r>
            <a:r>
              <a:rPr lang="cs-CZ" i="1" dirty="0"/>
              <a:t>často zjišťují, že mohou vykonávat pouze </a:t>
            </a:r>
            <a:r>
              <a:rPr lang="cs-CZ" i="1" dirty="0" smtClean="0"/>
              <a:t>špatně </a:t>
            </a:r>
            <a:r>
              <a:rPr lang="cs-CZ" i="1" dirty="0"/>
              <a:t>placená </a:t>
            </a:r>
            <a:r>
              <a:rPr lang="cs-CZ" i="1" dirty="0" smtClean="0"/>
              <a:t>zaměstnání s malou prestiží a příležitosti </a:t>
            </a:r>
            <a:r>
              <a:rPr lang="cs-CZ" i="1" dirty="0"/>
              <a:t>k postupu. Odůvodnění </a:t>
            </a:r>
            <a:r>
              <a:rPr lang="cs-CZ" i="1" dirty="0" smtClean="0"/>
              <a:t>dominantní společnosti </a:t>
            </a:r>
            <a:r>
              <a:rPr lang="cs-CZ" i="1" dirty="0"/>
              <a:t>spočívá v tom, že </a:t>
            </a:r>
            <a:r>
              <a:rPr lang="cs-CZ" i="1" dirty="0" smtClean="0"/>
              <a:t>jednotlivcům z menšin chybí </a:t>
            </a:r>
            <a:r>
              <a:rPr lang="cs-CZ" i="1" dirty="0"/>
              <a:t>schopnost podávat </a:t>
            </a:r>
            <a:r>
              <a:rPr lang="cs-CZ" i="1" dirty="0" smtClean="0"/>
              <a:t>výkony na </a:t>
            </a:r>
            <a:r>
              <a:rPr lang="cs-CZ" i="1" dirty="0"/>
              <a:t>důležitějších a lukrativnějších pozicích. </a:t>
            </a:r>
            <a:r>
              <a:rPr lang="cs-CZ" i="1" dirty="0" smtClean="0"/>
              <a:t>Možnost, </a:t>
            </a:r>
            <a:r>
              <a:rPr lang="cs-CZ" i="1" dirty="0"/>
              <a:t>aby se stali vědci</a:t>
            </a:r>
            <a:r>
              <a:rPr lang="cs-CZ" i="1" dirty="0" smtClean="0"/>
              <a:t>, vedoucí </a:t>
            </a:r>
            <a:r>
              <a:rPr lang="cs-CZ" i="1" dirty="0"/>
              <a:t>pracovníci nebo lékaři jsou odepřeni mnoha jednotlivcům z podřízené skupiny</a:t>
            </a:r>
            <a:r>
              <a:rPr lang="cs-CZ" i="1" dirty="0" smtClean="0"/>
              <a:t>, kteří </a:t>
            </a:r>
            <a:r>
              <a:rPr lang="cs-CZ" i="1" dirty="0"/>
              <a:t>jsou poté uzavřeni do podřadných zaměstnání společnosti. </a:t>
            </a:r>
            <a:r>
              <a:rPr lang="cs-CZ" i="1" dirty="0" smtClean="0"/>
              <a:t>Ve výsledku se falešná definice </a:t>
            </a:r>
            <a:r>
              <a:rPr lang="cs-CZ" i="1" dirty="0"/>
              <a:t>stává skutečností. Podřízená skupina se stala </a:t>
            </a:r>
            <a:r>
              <a:rPr lang="cs-CZ" i="1" dirty="0" smtClean="0"/>
              <a:t>„podřadnou“, protože na </a:t>
            </a:r>
            <a:r>
              <a:rPr lang="cs-CZ" i="1" dirty="0"/>
              <a:t>začátku </a:t>
            </a:r>
            <a:r>
              <a:rPr lang="cs-CZ" i="1" dirty="0" smtClean="0"/>
              <a:t>byla definována </a:t>
            </a:r>
            <a:r>
              <a:rPr lang="cs-CZ" i="1" dirty="0"/>
              <a:t>jako horší a bylo </a:t>
            </a:r>
            <a:r>
              <a:rPr lang="cs-CZ" i="1" dirty="0" smtClean="0"/>
              <a:t>jí zabráněno dosažení úrovně </a:t>
            </a:r>
            <a:r>
              <a:rPr lang="cs-CZ" i="1" dirty="0"/>
              <a:t>dosažených většinou. </a:t>
            </a:r>
          </a:p>
        </p:txBody>
      </p:sp>
    </p:spTree>
    <p:extLst>
      <p:ext uri="{BB962C8B-B14F-4D97-AF65-F5344CB8AC3E}">
        <p14:creationId xmlns:p14="http://schemas.microsoft.com/office/powerpoint/2010/main" val="2194208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na závěr procvičení našich mozkových závitů:</a:t>
            </a:r>
            <a:endParaRPr lang="cs-CZ" dirty="0"/>
          </a:p>
        </p:txBody>
      </p:sp>
      <p:sp>
        <p:nvSpPr>
          <p:cNvPr id="3" name="Zástupný symbol pro obsah 2"/>
          <p:cNvSpPr>
            <a:spLocks noGrp="1"/>
          </p:cNvSpPr>
          <p:nvPr>
            <p:ph idx="1"/>
          </p:nvPr>
        </p:nvSpPr>
        <p:spPr/>
        <p:txBody>
          <a:bodyPr/>
          <a:lstStyle/>
          <a:p>
            <a:r>
              <a:rPr lang="cs-CZ" dirty="0"/>
              <a:t>Které skupiny  byly dřív „nálepkovány“ jako deviantní a </a:t>
            </a:r>
            <a:r>
              <a:rPr lang="cs-CZ" dirty="0" smtClean="0"/>
              <a:t>dnes – ve velkých městech -  </a:t>
            </a:r>
            <a:r>
              <a:rPr lang="cs-CZ" dirty="0"/>
              <a:t>téměř nejsou</a:t>
            </a:r>
            <a:r>
              <a:rPr lang="cs-CZ" dirty="0" smtClean="0"/>
              <a:t>?</a:t>
            </a:r>
          </a:p>
          <a:p>
            <a:r>
              <a:rPr lang="cs-CZ" dirty="0" smtClean="0"/>
              <a:t>Které skupiny byly a jsou nálepkovány jako „problémové“?</a:t>
            </a:r>
          </a:p>
          <a:p>
            <a:r>
              <a:rPr lang="cs-CZ" dirty="0" smtClean="0"/>
              <a:t>Které skupiny jsou poměrně nově nálepkovány </a:t>
            </a:r>
            <a:r>
              <a:rPr lang="cs-CZ" smtClean="0"/>
              <a:t>jako nebezpečné?</a:t>
            </a:r>
            <a:endParaRPr lang="cs-CZ" dirty="0"/>
          </a:p>
        </p:txBody>
      </p:sp>
    </p:spTree>
    <p:extLst>
      <p:ext uri="{BB962C8B-B14F-4D97-AF65-F5344CB8AC3E}">
        <p14:creationId xmlns:p14="http://schemas.microsoft.com/office/powerpoint/2010/main" val="1043898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5497" y="486801"/>
            <a:ext cx="10515600" cy="5531178"/>
          </a:xfrm>
        </p:spPr>
        <p:txBody>
          <a:bodyPr>
            <a:noAutofit/>
          </a:bodyPr>
          <a:lstStyle/>
          <a:p>
            <a:r>
              <a:rPr lang="cs-CZ" sz="3200" dirty="0" smtClean="0"/>
              <a:t>Děkuji za pozornost. Pracujte na </a:t>
            </a:r>
            <a:r>
              <a:rPr lang="cs-CZ" sz="3200" dirty="0" smtClean="0"/>
              <a:t>recenzi a </a:t>
            </a:r>
            <a:r>
              <a:rPr lang="cs-CZ" sz="3200" dirty="0" smtClean="0"/>
              <a:t>držte se navržené struktury.</a:t>
            </a:r>
            <a:br>
              <a:rPr lang="cs-CZ" sz="3200" dirty="0" smtClean="0"/>
            </a:br>
            <a:r>
              <a:rPr lang="cs-CZ" sz="3200" dirty="0" smtClean="0"/>
              <a:t/>
            </a:r>
            <a:br>
              <a:rPr lang="cs-CZ" sz="3200" dirty="0" smtClean="0"/>
            </a:br>
            <a:r>
              <a:rPr lang="cs-CZ" sz="3200" dirty="0"/>
              <a:t/>
            </a:r>
            <a:br>
              <a:rPr lang="cs-CZ" sz="3200" dirty="0"/>
            </a:br>
            <a:r>
              <a:rPr lang="cs-CZ" sz="3200" dirty="0"/>
              <a:t/>
            </a:r>
            <a:br>
              <a:rPr lang="cs-CZ" sz="3200" dirty="0"/>
            </a:br>
            <a:r>
              <a:rPr lang="cs-CZ" sz="3200" dirty="0" smtClean="0">
                <a:solidFill>
                  <a:schemeClr val="accent1">
                    <a:lumMod val="60000"/>
                    <a:lumOff val="40000"/>
                  </a:schemeClr>
                </a:solidFill>
              </a:rPr>
              <a:t>Hodně sil do </a:t>
            </a:r>
            <a:r>
              <a:rPr lang="cs-CZ" sz="3200" dirty="0" smtClean="0">
                <a:solidFill>
                  <a:schemeClr val="accent1">
                    <a:lumMod val="60000"/>
                    <a:lumOff val="40000"/>
                  </a:schemeClr>
                </a:solidFill>
              </a:rPr>
              <a:t>psaní recenze</a:t>
            </a:r>
            <a:r>
              <a:rPr lang="cs-CZ" sz="3200" dirty="0" smtClean="0">
                <a:solidFill>
                  <a:schemeClr val="accent1">
                    <a:lumMod val="60000"/>
                    <a:lumOff val="40000"/>
                  </a:schemeClr>
                </a:solidFill>
              </a:rPr>
              <a:t>!</a:t>
            </a:r>
            <a:r>
              <a:rPr lang="cs-CZ" sz="3200" dirty="0">
                <a:solidFill>
                  <a:schemeClr val="accent1">
                    <a:lumMod val="60000"/>
                    <a:lumOff val="40000"/>
                  </a:schemeClr>
                </a:solidFill>
              </a:rPr>
              <a:t/>
            </a:r>
            <a:br>
              <a:rPr lang="cs-CZ" sz="3200" dirty="0">
                <a:solidFill>
                  <a:schemeClr val="accent1">
                    <a:lumMod val="60000"/>
                    <a:lumOff val="40000"/>
                  </a:schemeClr>
                </a:solidFill>
              </a:rPr>
            </a:br>
            <a:endParaRPr lang="cs-CZ" sz="3200" dirty="0"/>
          </a:p>
        </p:txBody>
      </p:sp>
    </p:spTree>
    <p:extLst>
      <p:ext uri="{BB962C8B-B14F-4D97-AF65-F5344CB8AC3E}">
        <p14:creationId xmlns:p14="http://schemas.microsoft.com/office/powerpoint/2010/main" val="856354184"/>
      </p:ext>
    </p:extLst>
  </p:cSld>
  <p:clrMapOvr>
    <a:masterClrMapping/>
  </p:clrMapOvr>
  <mc:AlternateContent xmlns:mc="http://schemas.openxmlformats.org/markup-compatibility/2006" xmlns:p14="http://schemas.microsoft.com/office/powerpoint/2010/main">
    <mc:Choice Requires="p14">
      <p:transition spd="slow" p14:dur="2000" advTm="29996"/>
    </mc:Choice>
    <mc:Fallback xmlns="">
      <p:transition spd="slow" advTm="2999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hodiny – dvě části</a:t>
            </a:r>
            <a:endParaRPr lang="cs-CZ" dirty="0"/>
          </a:p>
        </p:txBody>
      </p:sp>
      <p:sp>
        <p:nvSpPr>
          <p:cNvPr id="3" name="Zástupný symbol pro obsah 2"/>
          <p:cNvSpPr>
            <a:spLocks noGrp="1"/>
          </p:cNvSpPr>
          <p:nvPr>
            <p:ph idx="1"/>
          </p:nvPr>
        </p:nvSpPr>
        <p:spPr/>
        <p:txBody>
          <a:bodyPr/>
          <a:lstStyle/>
          <a:p>
            <a:pPr marL="514350" indent="-514350">
              <a:buAutoNum type="arabicParenR"/>
            </a:pPr>
            <a:r>
              <a:rPr lang="cs-CZ" dirty="0" smtClean="0"/>
              <a:t>Informace k migraci</a:t>
            </a:r>
          </a:p>
          <a:p>
            <a:pPr marL="514350" indent="-514350">
              <a:buAutoNum type="arabicParenR"/>
            </a:pPr>
            <a:r>
              <a:rPr lang="cs-CZ" dirty="0" smtClean="0"/>
              <a:t>Migrace a s ní související možné sociální problémy</a:t>
            </a:r>
          </a:p>
          <a:p>
            <a:pPr marL="514350" indent="-514350">
              <a:buAutoNum type="arabicParenR"/>
            </a:pPr>
            <a:r>
              <a:rPr lang="cs-CZ" dirty="0" smtClean="0">
                <a:solidFill>
                  <a:srgbClr val="FF0000"/>
                </a:solidFill>
              </a:rPr>
              <a:t>Teorie labellingu neboli etiketizační teorie</a:t>
            </a:r>
            <a:endParaRPr lang="cs-CZ" dirty="0">
              <a:solidFill>
                <a:srgbClr val="FF0000"/>
              </a:solidFill>
            </a:endParaRPr>
          </a:p>
        </p:txBody>
      </p:sp>
    </p:spTree>
    <p:extLst>
      <p:ext uri="{BB962C8B-B14F-4D97-AF65-F5344CB8AC3E}">
        <p14:creationId xmlns:p14="http://schemas.microsoft.com/office/powerpoint/2010/main" val="325937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85489"/>
          </a:xfrm>
        </p:spPr>
        <p:txBody>
          <a:bodyPr>
            <a:normAutofit fontScale="90000"/>
          </a:bodyPr>
          <a:lstStyle/>
          <a:p>
            <a:r>
              <a:rPr lang="cs-CZ" dirty="0" smtClean="0">
                <a:solidFill>
                  <a:schemeClr val="accent2">
                    <a:lumMod val="60000"/>
                    <a:lumOff val="40000"/>
                  </a:schemeClr>
                </a:solidFill>
              </a:rPr>
              <a:t>Migrace – základní informace</a:t>
            </a:r>
            <a:endParaRPr lang="cs-CZ" dirty="0">
              <a:solidFill>
                <a:schemeClr val="accent2">
                  <a:lumMod val="60000"/>
                  <a:lumOff val="40000"/>
                </a:schemeClr>
              </a:solidFill>
            </a:endParaRPr>
          </a:p>
        </p:txBody>
      </p:sp>
      <p:sp>
        <p:nvSpPr>
          <p:cNvPr id="3" name="Zástupný symbol pro obsah 2"/>
          <p:cNvSpPr>
            <a:spLocks noGrp="1"/>
          </p:cNvSpPr>
          <p:nvPr>
            <p:ph idx="1"/>
          </p:nvPr>
        </p:nvSpPr>
        <p:spPr>
          <a:xfrm>
            <a:off x="838200" y="1032095"/>
            <a:ext cx="10515600" cy="5730843"/>
          </a:xfrm>
        </p:spPr>
        <p:txBody>
          <a:bodyPr>
            <a:normAutofit lnSpcReduction="10000"/>
          </a:bodyPr>
          <a:lstStyle/>
          <a:p>
            <a:r>
              <a:rPr lang="cs-CZ" dirty="0" smtClean="0"/>
              <a:t>Počet mezinárodních migrantů </a:t>
            </a:r>
            <a:r>
              <a:rPr lang="cs-CZ" b="1" dirty="0" smtClean="0"/>
              <a:t>281 miliónů </a:t>
            </a:r>
            <a:r>
              <a:rPr lang="cs-CZ" dirty="0" smtClean="0"/>
              <a:t>(UN, odhad, 2020 – zde i dále).</a:t>
            </a:r>
          </a:p>
          <a:p>
            <a:r>
              <a:rPr lang="cs-CZ" dirty="0" smtClean="0"/>
              <a:t>Absolutní čísla rostou, ale…. procenta  migrantů z celkové populace jen zvolna (</a:t>
            </a:r>
            <a:r>
              <a:rPr lang="cs-CZ" dirty="0" smtClean="0">
                <a:solidFill>
                  <a:schemeClr val="accent1">
                    <a:lumMod val="40000"/>
                    <a:lumOff val="60000"/>
                  </a:schemeClr>
                </a:solidFill>
              </a:rPr>
              <a:t>2,6 % v roce 1960, 3,6 % v roce 2020</a:t>
            </a:r>
            <a:r>
              <a:rPr lang="cs-CZ" dirty="0" smtClean="0"/>
              <a:t>)</a:t>
            </a:r>
          </a:p>
          <a:p>
            <a:r>
              <a:rPr lang="cs-CZ" dirty="0" smtClean="0">
                <a:solidFill>
                  <a:schemeClr val="accent6">
                    <a:lumMod val="40000"/>
                    <a:lumOff val="60000"/>
                  </a:schemeClr>
                </a:solidFill>
              </a:rPr>
              <a:t>Největší procento </a:t>
            </a:r>
            <a:r>
              <a:rPr lang="cs-CZ" dirty="0" smtClean="0"/>
              <a:t>migrantů mají: Spojené arabské emiráty</a:t>
            </a:r>
            <a:r>
              <a:rPr lang="en-US" dirty="0" smtClean="0"/>
              <a:t> </a:t>
            </a:r>
            <a:r>
              <a:rPr lang="en-US" dirty="0"/>
              <a:t>(</a:t>
            </a:r>
            <a:r>
              <a:rPr lang="en-US" dirty="0" smtClean="0"/>
              <a:t>88</a:t>
            </a:r>
            <a:r>
              <a:rPr lang="cs-CZ" dirty="0" smtClean="0"/>
              <a:t> </a:t>
            </a:r>
            <a:r>
              <a:rPr lang="en-US" dirty="0" smtClean="0"/>
              <a:t>%), </a:t>
            </a:r>
            <a:r>
              <a:rPr lang="cs-CZ" dirty="0" smtClean="0"/>
              <a:t>Katar</a:t>
            </a:r>
            <a:r>
              <a:rPr lang="en-US" dirty="0" smtClean="0"/>
              <a:t> </a:t>
            </a:r>
            <a:r>
              <a:rPr lang="en-US" dirty="0"/>
              <a:t>(76%) Kuwait (74</a:t>
            </a:r>
            <a:r>
              <a:rPr lang="en-US" dirty="0" smtClean="0"/>
              <a:t>%)</a:t>
            </a:r>
            <a:r>
              <a:rPr lang="cs-CZ" dirty="0" smtClean="0"/>
              <a:t> a Lichtenštejnsko</a:t>
            </a:r>
            <a:r>
              <a:rPr lang="en-US" dirty="0" smtClean="0"/>
              <a:t> </a:t>
            </a:r>
            <a:r>
              <a:rPr lang="en-US" dirty="0"/>
              <a:t>(62</a:t>
            </a:r>
            <a:r>
              <a:rPr lang="en-US" dirty="0" smtClean="0"/>
              <a:t>%)</a:t>
            </a:r>
            <a:endParaRPr lang="cs-CZ" dirty="0" smtClean="0"/>
          </a:p>
          <a:p>
            <a:r>
              <a:rPr lang="cs-CZ" dirty="0" smtClean="0">
                <a:solidFill>
                  <a:schemeClr val="accent4">
                    <a:lumMod val="60000"/>
                    <a:lumOff val="40000"/>
                  </a:schemeClr>
                </a:solidFill>
              </a:rPr>
              <a:t>Nejmenší procento </a:t>
            </a:r>
            <a:r>
              <a:rPr lang="cs-CZ" dirty="0" smtClean="0"/>
              <a:t>mají Indie a Haiti </a:t>
            </a:r>
            <a:r>
              <a:rPr lang="en-US" dirty="0" smtClean="0"/>
              <a:t> </a:t>
            </a:r>
            <a:r>
              <a:rPr lang="en-US" dirty="0"/>
              <a:t>(</a:t>
            </a:r>
            <a:r>
              <a:rPr lang="en-US" dirty="0" smtClean="0"/>
              <a:t>0.4</a:t>
            </a:r>
            <a:r>
              <a:rPr lang="en-US" dirty="0"/>
              <a:t>%), Eritrea </a:t>
            </a:r>
            <a:r>
              <a:rPr lang="en-US" dirty="0" smtClean="0"/>
              <a:t>a </a:t>
            </a:r>
            <a:r>
              <a:rPr lang="en-US" dirty="0"/>
              <a:t>Peru (</a:t>
            </a:r>
            <a:r>
              <a:rPr lang="en-US" dirty="0" smtClean="0"/>
              <a:t>0.3</a:t>
            </a:r>
            <a:r>
              <a:rPr lang="en-US" dirty="0"/>
              <a:t>%), </a:t>
            </a:r>
            <a:r>
              <a:rPr lang="cs-CZ" dirty="0" smtClean="0"/>
              <a:t>Filipíny a Somálsko</a:t>
            </a:r>
            <a:r>
              <a:rPr lang="en-US" dirty="0" smtClean="0"/>
              <a:t> </a:t>
            </a:r>
            <a:r>
              <a:rPr lang="en-US" dirty="0"/>
              <a:t>(0.2%), </a:t>
            </a:r>
            <a:r>
              <a:rPr lang="cs-CZ" dirty="0" smtClean="0"/>
              <a:t>Čína, Indonésie, Myanmar a Vietnam </a:t>
            </a:r>
            <a:r>
              <a:rPr lang="en-US" dirty="0" smtClean="0"/>
              <a:t>(0.1</a:t>
            </a:r>
            <a:r>
              <a:rPr lang="en-US" dirty="0"/>
              <a:t>%), </a:t>
            </a:r>
            <a:r>
              <a:rPr lang="cs-CZ" dirty="0" smtClean="0"/>
              <a:t>z EU - Rumunsko</a:t>
            </a:r>
            <a:r>
              <a:rPr lang="en-US" dirty="0" smtClean="0"/>
              <a:t> </a:t>
            </a:r>
            <a:r>
              <a:rPr lang="en-US" dirty="0"/>
              <a:t>(</a:t>
            </a:r>
            <a:r>
              <a:rPr lang="en-US" dirty="0" smtClean="0"/>
              <a:t>0.6</a:t>
            </a:r>
            <a:r>
              <a:rPr lang="cs-CZ" dirty="0" smtClean="0"/>
              <a:t>%</a:t>
            </a:r>
            <a:r>
              <a:rPr lang="en-US" dirty="0" smtClean="0"/>
              <a:t>)</a:t>
            </a:r>
            <a:endParaRPr lang="cs-CZ" dirty="0" smtClean="0"/>
          </a:p>
          <a:p>
            <a:pPr fontAlgn="t"/>
            <a:r>
              <a:rPr lang="cs-CZ" dirty="0" smtClean="0">
                <a:solidFill>
                  <a:schemeClr val="accent2"/>
                </a:solidFill>
              </a:rPr>
              <a:t>Nejvíce migrantů </a:t>
            </a:r>
            <a:r>
              <a:rPr lang="cs-CZ" dirty="0" smtClean="0"/>
              <a:t>(2020) </a:t>
            </a:r>
            <a:r>
              <a:rPr lang="cs-CZ" dirty="0" smtClean="0">
                <a:solidFill>
                  <a:schemeClr val="accent2"/>
                </a:solidFill>
              </a:rPr>
              <a:t>směřuje</a:t>
            </a:r>
            <a:r>
              <a:rPr lang="cs-CZ" dirty="0" smtClean="0"/>
              <a:t> </a:t>
            </a:r>
            <a:r>
              <a:rPr lang="cs-CZ" dirty="0" smtClean="0">
                <a:solidFill>
                  <a:schemeClr val="accent1">
                    <a:lumMod val="60000"/>
                    <a:lumOff val="40000"/>
                  </a:schemeClr>
                </a:solidFill>
              </a:rPr>
              <a:t>do</a:t>
            </a:r>
            <a:r>
              <a:rPr lang="en-US" dirty="0" smtClean="0"/>
              <a:t>: U</a:t>
            </a:r>
            <a:r>
              <a:rPr lang="cs-CZ" dirty="0" smtClean="0"/>
              <a:t>SA</a:t>
            </a:r>
            <a:r>
              <a:rPr lang="en-US" dirty="0" smtClean="0"/>
              <a:t> (</a:t>
            </a:r>
            <a:r>
              <a:rPr lang="cs-CZ" dirty="0" smtClean="0"/>
              <a:t>51 </a:t>
            </a:r>
            <a:r>
              <a:rPr lang="en-US" dirty="0" smtClean="0"/>
              <a:t>mil</a:t>
            </a:r>
            <a:r>
              <a:rPr lang="en-US" dirty="0"/>
              <a:t>.; </a:t>
            </a:r>
            <a:r>
              <a:rPr lang="en-US" dirty="0" smtClean="0"/>
              <a:t>1</a:t>
            </a:r>
            <a:r>
              <a:rPr lang="cs-CZ" dirty="0"/>
              <a:t>9</a:t>
            </a:r>
            <a:r>
              <a:rPr lang="cs-CZ" dirty="0" smtClean="0"/>
              <a:t> </a:t>
            </a:r>
            <a:r>
              <a:rPr lang="en-US" dirty="0" smtClean="0"/>
              <a:t>%</a:t>
            </a:r>
            <a:r>
              <a:rPr lang="cs-CZ" dirty="0" smtClean="0"/>
              <a:t> všech migrantů</a:t>
            </a:r>
            <a:r>
              <a:rPr lang="en-US" dirty="0" smtClean="0"/>
              <a:t>),</a:t>
            </a:r>
            <a:r>
              <a:rPr lang="cs-CZ" dirty="0" smtClean="0"/>
              <a:t> Německa </a:t>
            </a:r>
            <a:r>
              <a:rPr lang="en-US" dirty="0" smtClean="0"/>
              <a:t>(</a:t>
            </a:r>
            <a:r>
              <a:rPr lang="cs-CZ" dirty="0"/>
              <a:t>13</a:t>
            </a:r>
            <a:r>
              <a:rPr lang="en-US" dirty="0"/>
              <a:t> mil.;</a:t>
            </a:r>
            <a:r>
              <a:rPr lang="cs-CZ" dirty="0"/>
              <a:t> 4,8</a:t>
            </a:r>
            <a:r>
              <a:rPr lang="en-US" dirty="0"/>
              <a:t>%), </a:t>
            </a:r>
            <a:r>
              <a:rPr lang="cs-CZ" dirty="0" smtClean="0"/>
              <a:t>Saudské Arábie</a:t>
            </a:r>
            <a:r>
              <a:rPr lang="en-US" dirty="0" smtClean="0"/>
              <a:t> </a:t>
            </a:r>
            <a:r>
              <a:rPr lang="cs-CZ" dirty="0" smtClean="0"/>
              <a:t>(13</a:t>
            </a:r>
            <a:r>
              <a:rPr lang="en-US" dirty="0" smtClean="0"/>
              <a:t> </a:t>
            </a:r>
            <a:r>
              <a:rPr lang="en-US" dirty="0"/>
              <a:t>mil.; </a:t>
            </a:r>
            <a:r>
              <a:rPr lang="cs-CZ" dirty="0"/>
              <a:t>4,7</a:t>
            </a:r>
            <a:r>
              <a:rPr lang="en-US" dirty="0" smtClean="0"/>
              <a:t>%)</a:t>
            </a:r>
            <a:r>
              <a:rPr lang="cs-CZ" dirty="0" smtClean="0"/>
              <a:t> a Ruska </a:t>
            </a:r>
            <a:r>
              <a:rPr lang="en-US" dirty="0"/>
              <a:t>(1</a:t>
            </a:r>
            <a:r>
              <a:rPr lang="cs-CZ" dirty="0"/>
              <a:t>2</a:t>
            </a:r>
            <a:r>
              <a:rPr lang="en-US" dirty="0"/>
              <a:t> mil. ; </a:t>
            </a:r>
            <a:r>
              <a:rPr lang="cs-CZ" dirty="0"/>
              <a:t>4,4</a:t>
            </a:r>
            <a:r>
              <a:rPr lang="en-US" dirty="0"/>
              <a:t>%)</a:t>
            </a:r>
            <a:r>
              <a:rPr lang="cs-CZ" dirty="0"/>
              <a:t>. </a:t>
            </a:r>
            <a:endParaRPr lang="en-US" dirty="0"/>
          </a:p>
          <a:p>
            <a:r>
              <a:rPr lang="cs-CZ" dirty="0">
                <a:solidFill>
                  <a:schemeClr val="accent5">
                    <a:lumMod val="60000"/>
                    <a:lumOff val="40000"/>
                  </a:schemeClr>
                </a:solidFill>
              </a:rPr>
              <a:t>Nejvíce migrantů </a:t>
            </a:r>
            <a:r>
              <a:rPr lang="cs-CZ" dirty="0"/>
              <a:t>(</a:t>
            </a:r>
            <a:r>
              <a:rPr lang="cs-CZ" dirty="0" smtClean="0"/>
              <a:t>2020) </a:t>
            </a:r>
            <a:r>
              <a:rPr lang="cs-CZ" dirty="0" smtClean="0">
                <a:solidFill>
                  <a:schemeClr val="accent5">
                    <a:lumMod val="60000"/>
                    <a:lumOff val="40000"/>
                  </a:schemeClr>
                </a:solidFill>
              </a:rPr>
              <a:t>odchází</a:t>
            </a:r>
            <a:r>
              <a:rPr lang="cs-CZ" dirty="0" smtClean="0"/>
              <a:t> </a:t>
            </a:r>
            <a:r>
              <a:rPr lang="cs-CZ" dirty="0" smtClean="0">
                <a:solidFill>
                  <a:schemeClr val="accent1">
                    <a:lumMod val="60000"/>
                    <a:lumOff val="40000"/>
                  </a:schemeClr>
                </a:solidFill>
              </a:rPr>
              <a:t>z</a:t>
            </a:r>
            <a:r>
              <a:rPr lang="en-US" dirty="0" smtClean="0"/>
              <a:t>: Indi</a:t>
            </a:r>
            <a:r>
              <a:rPr lang="cs-CZ" dirty="0" smtClean="0"/>
              <a:t>e</a:t>
            </a:r>
            <a:r>
              <a:rPr lang="en-US" dirty="0" smtClean="0"/>
              <a:t> </a:t>
            </a:r>
            <a:r>
              <a:rPr lang="en-US" dirty="0"/>
              <a:t>(1</a:t>
            </a:r>
            <a:r>
              <a:rPr lang="cs-CZ" dirty="0"/>
              <a:t>5</a:t>
            </a:r>
            <a:r>
              <a:rPr lang="en-US" dirty="0"/>
              <a:t>,</a:t>
            </a:r>
            <a:r>
              <a:rPr lang="cs-CZ" dirty="0"/>
              <a:t>9</a:t>
            </a:r>
            <a:r>
              <a:rPr lang="en-US" dirty="0"/>
              <a:t> mil</a:t>
            </a:r>
            <a:r>
              <a:rPr lang="en-US" dirty="0" smtClean="0"/>
              <a:t>.),</a:t>
            </a:r>
            <a:r>
              <a:rPr lang="cs-CZ" dirty="0" smtClean="0"/>
              <a:t> Mexika </a:t>
            </a:r>
            <a:r>
              <a:rPr lang="en-US" dirty="0" smtClean="0"/>
              <a:t>(1</a:t>
            </a:r>
            <a:r>
              <a:rPr lang="cs-CZ" dirty="0"/>
              <a:t>2</a:t>
            </a:r>
            <a:r>
              <a:rPr lang="en-US" dirty="0"/>
              <a:t>,</a:t>
            </a:r>
            <a:r>
              <a:rPr lang="cs-CZ" dirty="0"/>
              <a:t>5</a:t>
            </a:r>
            <a:r>
              <a:rPr lang="en-US" dirty="0"/>
              <a:t> mil</a:t>
            </a:r>
            <a:r>
              <a:rPr lang="en-US" dirty="0" smtClean="0"/>
              <a:t>.),</a:t>
            </a:r>
            <a:r>
              <a:rPr lang="cs-CZ" dirty="0" smtClean="0"/>
              <a:t> Ruska</a:t>
            </a:r>
            <a:r>
              <a:rPr lang="en-US" dirty="0" smtClean="0"/>
              <a:t> </a:t>
            </a:r>
            <a:r>
              <a:rPr lang="en-US" dirty="0"/>
              <a:t>(10,</a:t>
            </a:r>
            <a:r>
              <a:rPr lang="cs-CZ" dirty="0"/>
              <a:t>4</a:t>
            </a:r>
            <a:r>
              <a:rPr lang="en-US" dirty="0"/>
              <a:t> mil.), </a:t>
            </a:r>
            <a:r>
              <a:rPr lang="cs-CZ" dirty="0" smtClean="0"/>
              <a:t>Číny</a:t>
            </a:r>
            <a:r>
              <a:rPr lang="en-US" dirty="0" smtClean="0"/>
              <a:t> </a:t>
            </a:r>
            <a:r>
              <a:rPr lang="en-US" dirty="0"/>
              <a:t>(9,</a:t>
            </a:r>
            <a:r>
              <a:rPr lang="cs-CZ" dirty="0"/>
              <a:t>7</a:t>
            </a:r>
            <a:r>
              <a:rPr lang="en-US" dirty="0"/>
              <a:t> mil</a:t>
            </a:r>
            <a:r>
              <a:rPr lang="en-US" dirty="0" smtClean="0"/>
              <a:t>.),</a:t>
            </a:r>
            <a:r>
              <a:rPr lang="cs-CZ" dirty="0" smtClean="0"/>
              <a:t> Bangladéše </a:t>
            </a:r>
            <a:r>
              <a:rPr lang="en-US" dirty="0" smtClean="0"/>
              <a:t>(7,</a:t>
            </a:r>
            <a:r>
              <a:rPr lang="cs-CZ" dirty="0"/>
              <a:t>2</a:t>
            </a:r>
            <a:r>
              <a:rPr lang="en-US" dirty="0"/>
              <a:t> mil</a:t>
            </a:r>
            <a:r>
              <a:rPr lang="en-US" dirty="0" smtClean="0"/>
              <a:t>.).</a:t>
            </a:r>
            <a:endParaRPr lang="cs-CZ" dirty="0" smtClean="0"/>
          </a:p>
          <a:p>
            <a:endParaRPr lang="en-US" dirty="0"/>
          </a:p>
          <a:p>
            <a:endParaRPr lang="en-US" dirty="0"/>
          </a:p>
          <a:p>
            <a:endParaRPr lang="cs-CZ" dirty="0"/>
          </a:p>
        </p:txBody>
      </p:sp>
    </p:spTree>
    <p:extLst>
      <p:ext uri="{BB962C8B-B14F-4D97-AF65-F5344CB8AC3E}">
        <p14:creationId xmlns:p14="http://schemas.microsoft.com/office/powerpoint/2010/main" val="172120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migrace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solidFill>
                  <a:schemeClr val="accent2">
                    <a:lumMod val="60000"/>
                    <a:lumOff val="40000"/>
                  </a:schemeClr>
                </a:solidFill>
              </a:rPr>
              <a:t>Vnitřní </a:t>
            </a:r>
            <a:r>
              <a:rPr lang="cs-CZ" dirty="0" smtClean="0"/>
              <a:t>x </a:t>
            </a:r>
            <a:r>
              <a:rPr lang="cs-CZ" dirty="0" smtClean="0">
                <a:solidFill>
                  <a:schemeClr val="accent5">
                    <a:lumMod val="40000"/>
                    <a:lumOff val="60000"/>
                  </a:schemeClr>
                </a:solidFill>
              </a:rPr>
              <a:t>mezinárodní</a:t>
            </a:r>
            <a:endParaRPr lang="en-US" dirty="0">
              <a:solidFill>
                <a:schemeClr val="accent5">
                  <a:lumMod val="40000"/>
                  <a:lumOff val="60000"/>
                </a:schemeClr>
              </a:solidFill>
            </a:endParaRPr>
          </a:p>
          <a:p>
            <a:r>
              <a:rPr lang="cs-CZ" dirty="0" smtClean="0">
                <a:solidFill>
                  <a:schemeClr val="accent1">
                    <a:lumMod val="60000"/>
                    <a:lumOff val="40000"/>
                  </a:schemeClr>
                </a:solidFill>
              </a:rPr>
              <a:t>Dobrovolná</a:t>
            </a:r>
            <a:r>
              <a:rPr lang="cs-CZ" dirty="0" smtClean="0"/>
              <a:t> </a:t>
            </a:r>
            <a:r>
              <a:rPr lang="cs-CZ" dirty="0"/>
              <a:t>x </a:t>
            </a:r>
            <a:r>
              <a:rPr lang="cs-CZ" dirty="0">
                <a:solidFill>
                  <a:schemeClr val="accent6">
                    <a:lumMod val="60000"/>
                    <a:lumOff val="40000"/>
                  </a:schemeClr>
                </a:solidFill>
              </a:rPr>
              <a:t>nedobrovolná</a:t>
            </a:r>
            <a:r>
              <a:rPr lang="cs-CZ" dirty="0"/>
              <a:t> (násilná)</a:t>
            </a:r>
          </a:p>
          <a:p>
            <a:r>
              <a:rPr lang="cs-CZ" dirty="0"/>
              <a:t>D</a:t>
            </a:r>
            <a:r>
              <a:rPr lang="cs-CZ" dirty="0" smtClean="0"/>
              <a:t>očasná </a:t>
            </a:r>
            <a:r>
              <a:rPr lang="cs-CZ" dirty="0"/>
              <a:t>x </a:t>
            </a:r>
            <a:r>
              <a:rPr lang="cs-CZ" dirty="0" smtClean="0"/>
              <a:t>trvalá</a:t>
            </a:r>
          </a:p>
          <a:p>
            <a:r>
              <a:rPr lang="cs-CZ" dirty="0" smtClean="0"/>
              <a:t>Ekonomická: vysoce </a:t>
            </a:r>
            <a:r>
              <a:rPr lang="cs-CZ" dirty="0"/>
              <a:t>x nízko kvalifikovaná, sezonní….</a:t>
            </a:r>
          </a:p>
          <a:p>
            <a:r>
              <a:rPr lang="cs-CZ" dirty="0"/>
              <a:t>Legální x </a:t>
            </a:r>
            <a:r>
              <a:rPr lang="cs-CZ" dirty="0" smtClean="0"/>
              <a:t>neoprávněná/neregulérní</a:t>
            </a:r>
          </a:p>
          <a:p>
            <a:endParaRPr lang="cs-CZ" b="1" dirty="0"/>
          </a:p>
          <a:p>
            <a:endParaRPr lang="cs-CZ" b="1" dirty="0" smtClean="0"/>
          </a:p>
          <a:p>
            <a:r>
              <a:rPr lang="cs-CZ" dirty="0" smtClean="0"/>
              <a:t>Migrace je drahá!</a:t>
            </a:r>
          </a:p>
          <a:p>
            <a:r>
              <a:rPr lang="cs-CZ" dirty="0" smtClean="0"/>
              <a:t>Většina migrace se děje v blízkých lokalitách</a:t>
            </a:r>
            <a:endParaRPr lang="cs-CZ" dirty="0"/>
          </a:p>
        </p:txBody>
      </p:sp>
    </p:spTree>
    <p:extLst>
      <p:ext uri="{BB962C8B-B14F-4D97-AF65-F5344CB8AC3E}">
        <p14:creationId xmlns:p14="http://schemas.microsoft.com/office/powerpoint/2010/main" val="305055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49275"/>
          </a:xfrm>
        </p:spPr>
        <p:txBody>
          <a:bodyPr>
            <a:normAutofit fontScale="90000"/>
          </a:bodyPr>
          <a:lstStyle/>
          <a:p>
            <a:r>
              <a:rPr lang="cs-CZ" dirty="0" smtClean="0">
                <a:solidFill>
                  <a:schemeClr val="accent2">
                    <a:lumMod val="60000"/>
                    <a:lumOff val="40000"/>
                  </a:schemeClr>
                </a:solidFill>
              </a:rPr>
              <a:t>Uprchlictví</a:t>
            </a:r>
            <a:endParaRPr lang="cs-CZ" dirty="0">
              <a:solidFill>
                <a:schemeClr val="accent2">
                  <a:lumMod val="60000"/>
                  <a:lumOff val="40000"/>
                </a:schemeClr>
              </a:solidFill>
            </a:endParaRPr>
          </a:p>
        </p:txBody>
      </p:sp>
      <p:sp>
        <p:nvSpPr>
          <p:cNvPr id="3" name="Zástupný symbol pro obsah 2"/>
          <p:cNvSpPr>
            <a:spLocks noGrp="1"/>
          </p:cNvSpPr>
          <p:nvPr>
            <p:ph idx="1"/>
          </p:nvPr>
        </p:nvSpPr>
        <p:spPr>
          <a:xfrm>
            <a:off x="838200" y="1077362"/>
            <a:ext cx="10515600" cy="5556901"/>
          </a:xfrm>
        </p:spPr>
        <p:txBody>
          <a:bodyPr>
            <a:normAutofit/>
          </a:bodyPr>
          <a:lstStyle/>
          <a:p>
            <a:r>
              <a:rPr lang="cs-CZ" b="1" dirty="0" smtClean="0">
                <a:solidFill>
                  <a:schemeClr val="accent5">
                    <a:lumMod val="60000"/>
                    <a:lumOff val="40000"/>
                  </a:schemeClr>
                </a:solidFill>
              </a:rPr>
              <a:t>82,4 milionů lidí musela nuceně opustit domov, z nich je</a:t>
            </a:r>
            <a:r>
              <a:rPr lang="cs-CZ" dirty="0" smtClean="0">
                <a:solidFill>
                  <a:schemeClr val="accent5">
                    <a:lumMod val="60000"/>
                    <a:lumOff val="40000"/>
                  </a:schemeClr>
                </a:solidFill>
              </a:rPr>
              <a:t> </a:t>
            </a:r>
            <a:r>
              <a:rPr lang="en-US" b="1" dirty="0" smtClean="0">
                <a:solidFill>
                  <a:schemeClr val="accent5">
                    <a:lumMod val="60000"/>
                    <a:lumOff val="40000"/>
                  </a:schemeClr>
                </a:solidFill>
              </a:rPr>
              <a:t>2</a:t>
            </a:r>
            <a:r>
              <a:rPr lang="cs-CZ" b="1" dirty="0" smtClean="0">
                <a:solidFill>
                  <a:schemeClr val="accent5">
                    <a:lumMod val="60000"/>
                    <a:lumOff val="40000"/>
                  </a:schemeClr>
                </a:solidFill>
              </a:rPr>
              <a:t>0,7 </a:t>
            </a:r>
            <a:r>
              <a:rPr lang="cs-CZ" dirty="0" smtClean="0">
                <a:solidFill>
                  <a:schemeClr val="accent5">
                    <a:lumMod val="60000"/>
                    <a:lumOff val="40000"/>
                  </a:schemeClr>
                </a:solidFill>
              </a:rPr>
              <a:t>milionů uprchlíků </a:t>
            </a:r>
            <a:r>
              <a:rPr lang="cs-CZ" sz="1400" dirty="0"/>
              <a:t>( +5,7 mil. uprchlíků v Palestině)</a:t>
            </a:r>
            <a:r>
              <a:rPr lang="cs-CZ" dirty="0"/>
              <a:t>(</a:t>
            </a:r>
            <a:r>
              <a:rPr lang="cs-CZ" dirty="0" smtClean="0"/>
              <a:t>UN 2020</a:t>
            </a:r>
            <a:r>
              <a:rPr lang="cs-CZ" dirty="0" smtClean="0"/>
              <a:t>), </a:t>
            </a:r>
            <a:r>
              <a:rPr lang="cs-CZ" dirty="0" smtClean="0"/>
              <a:t>polovině uprchlíků je pod 18 let</a:t>
            </a:r>
          </a:p>
          <a:p>
            <a:r>
              <a:rPr lang="cs-CZ" dirty="0" smtClean="0"/>
              <a:t>7,8 mil. migrantů (ne uprchlíků) z Ukrajiny (4,8 s dočasnou ochranou)</a:t>
            </a:r>
          </a:p>
          <a:p>
            <a:r>
              <a:rPr lang="cs-CZ" dirty="0" smtClean="0"/>
              <a:t>Uprchlík: </a:t>
            </a:r>
            <a:r>
              <a:rPr lang="cs-CZ" i="1" dirty="0" smtClean="0">
                <a:solidFill>
                  <a:schemeClr val="accent1">
                    <a:lumMod val="40000"/>
                    <a:lumOff val="60000"/>
                  </a:schemeClr>
                </a:solidFill>
              </a:rPr>
              <a:t>člověk</a:t>
            </a:r>
            <a:r>
              <a:rPr lang="cs-CZ" i="1" dirty="0">
                <a:solidFill>
                  <a:schemeClr val="accent1">
                    <a:lumMod val="40000"/>
                    <a:lumOff val="60000"/>
                  </a:schemeClr>
                </a:solidFill>
              </a:rPr>
              <a:t>, kterému bylo přiznáno postavení utečence z důvodu opodstatněné obavy z pronásledování pro rasovou, národnostní nebo náboženskou příslušnost, pro příslušnost k určité sociální skupině nebo proto, že zastává určité politické názory, pro které se nechce nebo nemůže vrátit do státu, ve kterém má své státní občanství, nebo do státu svého posledního trvalého pobytu</a:t>
            </a:r>
            <a:r>
              <a:rPr lang="cs-CZ" dirty="0" smtClean="0"/>
              <a:t>. </a:t>
            </a:r>
            <a:r>
              <a:rPr lang="cs-CZ" sz="2000" dirty="0" smtClean="0"/>
              <a:t>(Úmluva </a:t>
            </a:r>
            <a:r>
              <a:rPr lang="cs-CZ" sz="2000" dirty="0"/>
              <a:t>o právním postavení </a:t>
            </a:r>
            <a:r>
              <a:rPr lang="cs-CZ" sz="2000" dirty="0" smtClean="0"/>
              <a:t>uprchlíků 1951)</a:t>
            </a:r>
          </a:p>
          <a:p>
            <a:r>
              <a:rPr lang="cs-CZ" sz="2000" i="1" dirty="0" smtClean="0"/>
              <a:t>Co v Úmluvě je? Co není? Kde je možní podat žádost o azyl?</a:t>
            </a:r>
            <a:endParaRPr lang="cs-CZ" sz="2000" i="1" dirty="0"/>
          </a:p>
        </p:txBody>
      </p:sp>
    </p:spTree>
    <p:extLst>
      <p:ext uri="{BB962C8B-B14F-4D97-AF65-F5344CB8AC3E}">
        <p14:creationId xmlns:p14="http://schemas.microsoft.com/office/powerpoint/2010/main" val="200519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lumMod val="60000"/>
                    <a:lumOff val="40000"/>
                  </a:schemeClr>
                </a:solidFill>
              </a:rPr>
              <a:t>Migrace a </a:t>
            </a:r>
            <a:r>
              <a:rPr lang="cs-CZ" dirty="0">
                <a:solidFill>
                  <a:schemeClr val="accent2">
                    <a:lumMod val="60000"/>
                    <a:lumOff val="40000"/>
                  </a:schemeClr>
                </a:solidFill>
              </a:rPr>
              <a:t>Č</a:t>
            </a:r>
            <a:r>
              <a:rPr lang="cs-CZ" dirty="0" smtClean="0">
                <a:solidFill>
                  <a:schemeClr val="accent2">
                    <a:lumMod val="60000"/>
                    <a:lumOff val="40000"/>
                  </a:schemeClr>
                </a:solidFill>
              </a:rPr>
              <a:t>eská republika</a:t>
            </a:r>
            <a:endParaRPr lang="cs-CZ" dirty="0">
              <a:solidFill>
                <a:schemeClr val="accent2">
                  <a:lumMod val="60000"/>
                  <a:lumOff val="40000"/>
                </a:schemeClr>
              </a:solidFill>
            </a:endParaRPr>
          </a:p>
        </p:txBody>
      </p:sp>
      <p:sp>
        <p:nvSpPr>
          <p:cNvPr id="3" name="Zástupný symbol pro obsah 2"/>
          <p:cNvSpPr>
            <a:spLocks noGrp="1"/>
          </p:cNvSpPr>
          <p:nvPr>
            <p:ph idx="1"/>
          </p:nvPr>
        </p:nvSpPr>
        <p:spPr>
          <a:xfrm>
            <a:off x="838200" y="1471749"/>
            <a:ext cx="10515600" cy="4705214"/>
          </a:xfrm>
        </p:spPr>
        <p:txBody>
          <a:bodyPr>
            <a:normAutofit fontScale="92500" lnSpcReduction="20000"/>
          </a:bodyPr>
          <a:lstStyle/>
          <a:p>
            <a:r>
              <a:rPr lang="cs-CZ" dirty="0" smtClean="0"/>
              <a:t>Počet obyvatel: 10,7 mil (mírně narůstá, díky migraci)</a:t>
            </a:r>
            <a:endParaRPr lang="cs-CZ" dirty="0"/>
          </a:p>
          <a:p>
            <a:r>
              <a:rPr lang="cs-CZ" dirty="0" smtClean="0"/>
              <a:t>Počet migrantů: </a:t>
            </a:r>
            <a:r>
              <a:rPr lang="cs-CZ" dirty="0"/>
              <a:t>633 </a:t>
            </a:r>
            <a:r>
              <a:rPr lang="cs-CZ" dirty="0" smtClean="0"/>
              <a:t>000, 5.9 </a:t>
            </a:r>
            <a:r>
              <a:rPr lang="cs-CZ" dirty="0"/>
              <a:t>% </a:t>
            </a:r>
            <a:r>
              <a:rPr lang="cs-CZ" dirty="0" smtClean="0"/>
              <a:t>populace + 360.000 Ukrajinců s dočasnou ochranou, tj. počet migrantů v ČR cca </a:t>
            </a:r>
            <a:r>
              <a:rPr lang="cs-CZ" dirty="0" smtClean="0">
                <a:solidFill>
                  <a:schemeClr val="accent1">
                    <a:lumMod val="40000"/>
                    <a:lumOff val="60000"/>
                  </a:schemeClr>
                </a:solidFill>
              </a:rPr>
              <a:t>10 % </a:t>
            </a:r>
            <a:endParaRPr lang="cs-CZ" dirty="0" smtClean="0">
              <a:solidFill>
                <a:schemeClr val="accent1">
                  <a:lumMod val="40000"/>
                  <a:lumOff val="60000"/>
                </a:schemeClr>
              </a:solidFill>
            </a:endParaRPr>
          </a:p>
          <a:p>
            <a:pPr marL="0" indent="0">
              <a:buNone/>
            </a:pPr>
            <a:endParaRPr lang="cs-CZ" dirty="0"/>
          </a:p>
          <a:p>
            <a:pPr marL="0" indent="0">
              <a:buNone/>
            </a:pPr>
            <a:r>
              <a:rPr lang="cs-CZ" dirty="0" smtClean="0"/>
              <a:t>Nejčastější zdrojové země </a:t>
            </a:r>
            <a:r>
              <a:rPr lang="cs-CZ" sz="1800" dirty="0"/>
              <a:t>(data </a:t>
            </a:r>
            <a:r>
              <a:rPr lang="cs-CZ" sz="1800" dirty="0" smtClean="0"/>
              <a:t>k </a:t>
            </a:r>
            <a:r>
              <a:rPr lang="en-GB" sz="1800" dirty="0" smtClean="0"/>
              <a:t>3</a:t>
            </a:r>
            <a:r>
              <a:rPr lang="cs-CZ" sz="1800" dirty="0"/>
              <a:t>1</a:t>
            </a:r>
            <a:r>
              <a:rPr lang="en-GB" sz="1800" dirty="0"/>
              <a:t>.</a:t>
            </a:r>
            <a:r>
              <a:rPr lang="cs-CZ" sz="1800" dirty="0"/>
              <a:t>12</a:t>
            </a:r>
            <a:r>
              <a:rPr lang="en-GB" sz="1800" dirty="0" smtClean="0"/>
              <a:t>.20</a:t>
            </a:r>
            <a:r>
              <a:rPr lang="cs-CZ" sz="1800" dirty="0" smtClean="0"/>
              <a:t>20</a:t>
            </a:r>
            <a:r>
              <a:rPr lang="en-GB" sz="1800" dirty="0" smtClean="0"/>
              <a:t>,</a:t>
            </a:r>
            <a:r>
              <a:rPr lang="cs-CZ" sz="1800" dirty="0" smtClean="0"/>
              <a:t> </a:t>
            </a:r>
            <a:r>
              <a:rPr lang="cs-CZ" sz="1800" dirty="0"/>
              <a:t>Č</a:t>
            </a:r>
            <a:r>
              <a:rPr lang="cs-CZ" sz="1800" dirty="0" smtClean="0"/>
              <a:t>eský statistický úřad</a:t>
            </a:r>
            <a:r>
              <a:rPr lang="cs-CZ" sz="1800" dirty="0" smtClean="0"/>
              <a:t>) před válkou na Ukrajině:</a:t>
            </a:r>
            <a:endParaRPr lang="cs-CZ" sz="1800" dirty="0"/>
          </a:p>
          <a:p>
            <a:r>
              <a:rPr lang="en-GB" dirty="0" smtClean="0"/>
              <a:t>U</a:t>
            </a:r>
            <a:r>
              <a:rPr lang="cs-CZ" dirty="0" smtClean="0"/>
              <a:t>krajina</a:t>
            </a:r>
            <a:r>
              <a:rPr lang="en-GB" dirty="0" smtClean="0"/>
              <a:t>: </a:t>
            </a:r>
            <a:r>
              <a:rPr lang="cs-CZ" dirty="0"/>
              <a:t>165 356 </a:t>
            </a:r>
          </a:p>
          <a:p>
            <a:r>
              <a:rPr lang="cs-CZ" dirty="0" smtClean="0"/>
              <a:t>Slovensko</a:t>
            </a:r>
            <a:r>
              <a:rPr lang="en-GB" dirty="0" smtClean="0"/>
              <a:t>: </a:t>
            </a:r>
            <a:r>
              <a:rPr lang="cs-CZ" dirty="0"/>
              <a:t>124 544 </a:t>
            </a:r>
            <a:endParaRPr lang="cs-CZ" dirty="0" smtClean="0"/>
          </a:p>
          <a:p>
            <a:r>
              <a:rPr lang="en-GB" dirty="0" smtClean="0"/>
              <a:t>Vietnam</a:t>
            </a:r>
            <a:r>
              <a:rPr lang="en-GB" dirty="0"/>
              <a:t>: </a:t>
            </a:r>
            <a:r>
              <a:rPr lang="cs-CZ" dirty="0"/>
              <a:t>62 842 </a:t>
            </a:r>
            <a:endParaRPr lang="cs-CZ" dirty="0" smtClean="0"/>
          </a:p>
          <a:p>
            <a:r>
              <a:rPr lang="cs-CZ" dirty="0" smtClean="0"/>
              <a:t>Ruská federace</a:t>
            </a:r>
            <a:r>
              <a:rPr lang="en-GB" dirty="0" smtClean="0"/>
              <a:t>: </a:t>
            </a:r>
            <a:r>
              <a:rPr lang="cs-CZ" dirty="0"/>
              <a:t>41 692 </a:t>
            </a:r>
          </a:p>
          <a:p>
            <a:r>
              <a:rPr lang="cs-CZ" dirty="0" smtClean="0"/>
              <a:t>Polsko</a:t>
            </a:r>
            <a:r>
              <a:rPr lang="en-GB" dirty="0" smtClean="0"/>
              <a:t>: </a:t>
            </a:r>
            <a:r>
              <a:rPr lang="cs-CZ" dirty="0"/>
              <a:t>20 733 </a:t>
            </a:r>
          </a:p>
          <a:p>
            <a:r>
              <a:rPr lang="cs-CZ" dirty="0" smtClean="0"/>
              <a:t>Německo: </a:t>
            </a:r>
            <a:r>
              <a:rPr lang="cs-CZ" dirty="0"/>
              <a:t>20 861 </a:t>
            </a:r>
            <a:endParaRPr lang="cs-CZ" dirty="0" smtClean="0"/>
          </a:p>
          <a:p>
            <a:pPr marL="0" indent="0">
              <a:buNone/>
            </a:pPr>
            <a:r>
              <a:rPr lang="cs-CZ" dirty="0" smtClean="0"/>
              <a:t>                                                Proč máme nejvíce migrantů právě z těchto zemí?</a:t>
            </a:r>
            <a:endParaRPr lang="cs-CZ" dirty="0"/>
          </a:p>
        </p:txBody>
      </p:sp>
    </p:spTree>
    <p:extLst>
      <p:ext uri="{BB962C8B-B14F-4D97-AF65-F5344CB8AC3E}">
        <p14:creationId xmlns:p14="http://schemas.microsoft.com/office/powerpoint/2010/main" val="1806941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amnesty.org/en/wp-content/uploads/2021/03/abd80e971b91fe7cdc48c75fd2e939b15f7af315-1024x8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451" y="164406"/>
            <a:ext cx="7837182" cy="6551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32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02772"/>
          </a:xfrm>
        </p:spPr>
        <p:txBody>
          <a:bodyPr/>
          <a:lstStyle/>
          <a:p>
            <a:r>
              <a:rPr lang="cs-CZ" dirty="0">
                <a:solidFill>
                  <a:schemeClr val="accent2">
                    <a:lumMod val="60000"/>
                    <a:lumOff val="40000"/>
                  </a:schemeClr>
                </a:solidFill>
              </a:rPr>
              <a:t>Migrace a Česká </a:t>
            </a:r>
            <a:r>
              <a:rPr lang="cs-CZ" dirty="0" smtClean="0">
                <a:solidFill>
                  <a:schemeClr val="accent2">
                    <a:lumMod val="60000"/>
                    <a:lumOff val="40000"/>
                  </a:schemeClr>
                </a:solidFill>
              </a:rPr>
              <a:t>republika do roku 2021</a:t>
            </a:r>
            <a:endParaRPr lang="cs-CZ" dirty="0">
              <a:solidFill>
                <a:schemeClr val="accent2">
                  <a:lumMod val="60000"/>
                  <a:lumOff val="40000"/>
                </a:schemeClr>
              </a:solidFill>
            </a:endParaRPr>
          </a:p>
        </p:txBody>
      </p:sp>
      <p:sp>
        <p:nvSpPr>
          <p:cNvPr id="3" name="Zástupný symbol pro obsah 2"/>
          <p:cNvSpPr>
            <a:spLocks noGrp="1"/>
          </p:cNvSpPr>
          <p:nvPr>
            <p:ph idx="1"/>
          </p:nvPr>
        </p:nvSpPr>
        <p:spPr>
          <a:xfrm>
            <a:off x="838200" y="1267485"/>
            <a:ext cx="10515600" cy="4909478"/>
          </a:xfrm>
        </p:spPr>
        <p:txBody>
          <a:bodyPr/>
          <a:lstStyle/>
          <a:p>
            <a:r>
              <a:rPr lang="cs-CZ" sz="2400" dirty="0" smtClean="0"/>
              <a:t>Procento migrantek</a:t>
            </a:r>
            <a:r>
              <a:rPr lang="en-GB" sz="2400" dirty="0" smtClean="0"/>
              <a:t>: </a:t>
            </a:r>
            <a:r>
              <a:rPr lang="en-GB" sz="2400" dirty="0"/>
              <a:t>43 %</a:t>
            </a:r>
          </a:p>
          <a:p>
            <a:r>
              <a:rPr lang="cs-CZ" sz="2400" dirty="0" smtClean="0"/>
              <a:t>Prostorové rozložení: zhruba polovina migrantů a migrantek žije v Praze a Středočeském kraji, následuje Brno</a:t>
            </a:r>
            <a:r>
              <a:rPr lang="cs-CZ" i="1" dirty="0" smtClean="0"/>
              <a:t> </a:t>
            </a:r>
            <a:endParaRPr lang="en-GB" i="1" dirty="0"/>
          </a:p>
          <a:p>
            <a:r>
              <a:rPr lang="cs-CZ" sz="2400" dirty="0"/>
              <a:t>42 % </a:t>
            </a:r>
            <a:r>
              <a:rPr lang="cs-CZ" sz="2400" dirty="0" smtClean="0"/>
              <a:t>EU občané</a:t>
            </a:r>
          </a:p>
          <a:p>
            <a:r>
              <a:rPr lang="cs-CZ" sz="2400" dirty="0" smtClean="0"/>
              <a:t>Smutná kapitola: azyl, za posledních 27 let uděleno pouze cca 3000 azylů + 3000 subsidiární ochrany</a:t>
            </a:r>
          </a:p>
          <a:p>
            <a:r>
              <a:rPr lang="cs-CZ" sz="2400" dirty="0" smtClean="0"/>
              <a:t>Malý počet žádostí o mezinárodních ochranu </a:t>
            </a:r>
            <a:r>
              <a:rPr lang="cs-CZ" sz="2400" dirty="0"/>
              <a:t>(</a:t>
            </a:r>
            <a:r>
              <a:rPr lang="cs-CZ" sz="2400" dirty="0" smtClean="0"/>
              <a:t>azyl)</a:t>
            </a:r>
          </a:p>
          <a:p>
            <a:r>
              <a:rPr lang="cs-CZ" sz="2400" dirty="0" smtClean="0"/>
              <a:t>Velká řada problémů: zprostředkovatelé a klientský systém, vydávání víz, nostrifikace, zdravotní pojištění, dostupnost poradenství a vymahatelnost práva…</a:t>
            </a:r>
          </a:p>
          <a:p>
            <a:endParaRPr lang="cs-CZ" sz="2400" dirty="0"/>
          </a:p>
          <a:p>
            <a:endParaRPr lang="cs-CZ" dirty="0"/>
          </a:p>
        </p:txBody>
      </p:sp>
    </p:spTree>
    <p:extLst>
      <p:ext uri="{BB962C8B-B14F-4D97-AF65-F5344CB8AC3E}">
        <p14:creationId xmlns:p14="http://schemas.microsoft.com/office/powerpoint/2010/main" val="2615929846"/>
      </p:ext>
    </p:extLst>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4660</TotalTime>
  <Words>1285</Words>
  <Application>Microsoft Office PowerPoint</Application>
  <PresentationFormat>Širokoúhlá obrazovka</PresentationFormat>
  <Paragraphs>111</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Wingdings</vt:lpstr>
      <vt:lpstr>Office Theme</vt:lpstr>
      <vt:lpstr>SOCIÁLNÍ PROBLÉMY </vt:lpstr>
      <vt:lpstr>Než začneme s tématem:</vt:lpstr>
      <vt:lpstr>Struktura hodiny – dvě části</vt:lpstr>
      <vt:lpstr>Migrace – základní informace</vt:lpstr>
      <vt:lpstr>Typy migrace</vt:lpstr>
      <vt:lpstr>Uprchlictví</vt:lpstr>
      <vt:lpstr>Migrace a Česká republika</vt:lpstr>
      <vt:lpstr>Prezentace aplikace PowerPoint</vt:lpstr>
      <vt:lpstr>Migrace a Česká republika do roku 2021</vt:lpstr>
      <vt:lpstr>Prezentace aplikace PowerPoint</vt:lpstr>
      <vt:lpstr>Příchod ukrajinských uprchlíků</vt:lpstr>
      <vt:lpstr>Prezentace aplikace PowerPoint</vt:lpstr>
      <vt:lpstr>Nyní si prosím vezměte papír a do jednoho sloupce napište, příležitosti spojené s migrací a do druhého výzvy spojené s migrací. Myslete na zdrojové i hostitelské země. (3 min)</vt:lpstr>
      <vt:lpstr>Výzvy a příležitosti migrace</vt:lpstr>
      <vt:lpstr>Sociální problémy spjaté s migrací</vt:lpstr>
      <vt:lpstr>Sociální problémy spjaté s migrací</vt:lpstr>
      <vt:lpstr>A naše oblíbené cvičení… pohled tří teorií společné soužití majority a minorit, a co čtvrtá perspektiva? A přidáme i pátou! </vt:lpstr>
      <vt:lpstr>….pohled tří (čtyř) teorií - pokračování</vt:lpstr>
      <vt:lpstr>Teorie nálepkování (teorie labellingu, etiketizační teorie, stigmatizace…)</vt:lpstr>
      <vt:lpstr>Etiketizační teorie jako sebenaplňující proroctví? </vt:lpstr>
      <vt:lpstr>A na závěr procvičení našich mozkových závitů:</vt:lpstr>
      <vt:lpstr>Děkuji za pozornost. Pracujte na recenzi a držte se navržené struktury.    Hodně sil do psaní recenze!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PROBLÉMY</dc:title>
  <dc:creator>Marie Jelínková</dc:creator>
  <cp:lastModifiedBy>autor</cp:lastModifiedBy>
  <cp:revision>166</cp:revision>
  <cp:lastPrinted>2021-12-01T14:04:40Z</cp:lastPrinted>
  <dcterms:created xsi:type="dcterms:W3CDTF">2020-10-05T18:12:30Z</dcterms:created>
  <dcterms:modified xsi:type="dcterms:W3CDTF">2023-11-02T08:01:00Z</dcterms:modified>
</cp:coreProperties>
</file>