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58" r:id="rId4"/>
    <p:sldId id="263" r:id="rId5"/>
    <p:sldId id="262" r:id="rId6"/>
    <p:sldId id="261" r:id="rId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0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224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41165-E3D7-4343-B6F8-C36C82F83290}" type="datetimeFigureOut">
              <a:rPr lang="es-ES" smtClean="0"/>
              <a:t>5/4/19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13F53-B370-4D0E-9623-22AAA416209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8843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41165-E3D7-4343-B6F8-C36C82F83290}" type="datetimeFigureOut">
              <a:rPr lang="es-ES" smtClean="0"/>
              <a:t>5/4/19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13F53-B370-4D0E-9623-22AAA416209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2010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41165-E3D7-4343-B6F8-C36C82F83290}" type="datetimeFigureOut">
              <a:rPr lang="es-ES" smtClean="0"/>
              <a:t>5/4/19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13F53-B370-4D0E-9623-22AAA416209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58579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41165-E3D7-4343-B6F8-C36C82F83290}" type="datetimeFigureOut">
              <a:rPr lang="es-ES" smtClean="0"/>
              <a:t>5/4/19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13F53-B370-4D0E-9623-22AAA416209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54386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41165-E3D7-4343-B6F8-C36C82F83290}" type="datetimeFigureOut">
              <a:rPr lang="es-ES" smtClean="0"/>
              <a:t>5/4/19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13F53-B370-4D0E-9623-22AAA416209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0506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41165-E3D7-4343-B6F8-C36C82F83290}" type="datetimeFigureOut">
              <a:rPr lang="es-ES" smtClean="0"/>
              <a:t>5/4/19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13F53-B370-4D0E-9623-22AAA416209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47267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41165-E3D7-4343-B6F8-C36C82F83290}" type="datetimeFigureOut">
              <a:rPr lang="es-ES" smtClean="0"/>
              <a:t>5/4/19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13F53-B370-4D0E-9623-22AAA416209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45282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41165-E3D7-4343-B6F8-C36C82F83290}" type="datetimeFigureOut">
              <a:rPr lang="es-ES" smtClean="0"/>
              <a:t>5/4/19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13F53-B370-4D0E-9623-22AAA416209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09372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41165-E3D7-4343-B6F8-C36C82F83290}" type="datetimeFigureOut">
              <a:rPr lang="es-ES" smtClean="0"/>
              <a:t>5/4/19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13F53-B370-4D0E-9623-22AAA416209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8603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41165-E3D7-4343-B6F8-C36C82F83290}" type="datetimeFigureOut">
              <a:rPr lang="es-ES" smtClean="0"/>
              <a:t>5/4/19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94B13F53-B370-4D0E-9623-22AAA416209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9522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41165-E3D7-4343-B6F8-C36C82F83290}" type="datetimeFigureOut">
              <a:rPr lang="es-ES" smtClean="0"/>
              <a:t>5/4/19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13F53-B370-4D0E-9623-22AAA416209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898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41165-E3D7-4343-B6F8-C36C82F83290}" type="datetimeFigureOut">
              <a:rPr lang="es-ES" smtClean="0"/>
              <a:t>5/4/19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13F53-B370-4D0E-9623-22AAA416209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1493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41165-E3D7-4343-B6F8-C36C82F83290}" type="datetimeFigureOut">
              <a:rPr lang="es-ES" smtClean="0"/>
              <a:t>5/4/19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13F53-B370-4D0E-9623-22AAA416209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9797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41165-E3D7-4343-B6F8-C36C82F83290}" type="datetimeFigureOut">
              <a:rPr lang="es-ES" smtClean="0"/>
              <a:t>5/4/19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13F53-B370-4D0E-9623-22AAA416209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4589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41165-E3D7-4343-B6F8-C36C82F83290}" type="datetimeFigureOut">
              <a:rPr lang="es-ES" smtClean="0"/>
              <a:t>5/4/19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13F53-B370-4D0E-9623-22AAA416209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8852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41165-E3D7-4343-B6F8-C36C82F83290}" type="datetimeFigureOut">
              <a:rPr lang="es-ES" smtClean="0"/>
              <a:t>5/4/19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13F53-B370-4D0E-9623-22AAA416209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5142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41165-E3D7-4343-B6F8-C36C82F83290}" type="datetimeFigureOut">
              <a:rPr lang="es-ES" smtClean="0"/>
              <a:t>5/4/19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13F53-B370-4D0E-9623-22AAA416209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6290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7441165-E3D7-4343-B6F8-C36C82F83290}" type="datetimeFigureOut">
              <a:rPr lang="es-ES" smtClean="0"/>
              <a:t>5/4/19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4B13F53-B370-4D0E-9623-22AAA416209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7722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06731" y="1213814"/>
            <a:ext cx="10161716" cy="2616199"/>
          </a:xfrm>
        </p:spPr>
        <p:txBody>
          <a:bodyPr>
            <a:normAutofit/>
          </a:bodyPr>
          <a:lstStyle/>
          <a:p>
            <a:r>
              <a:rPr lang="en-GB" sz="4400" b="1" dirty="0"/>
              <a:t>Germany and France:</a:t>
            </a:r>
            <a:br>
              <a:rPr lang="en-GB" sz="4400" b="1" dirty="0"/>
            </a:br>
            <a:r>
              <a:rPr lang="en-GB" sz="4400" b="1" dirty="0"/>
              <a:t> Italy and Greece Position Paper Review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791384"/>
          </a:xfrm>
        </p:spPr>
        <p:txBody>
          <a:bodyPr>
            <a:normAutofit fontScale="92500" lnSpcReduction="20000"/>
          </a:bodyPr>
          <a:lstStyle/>
          <a:p>
            <a:r>
              <a:rPr lang="en-GB" sz="2400" b="1" dirty="0" err="1"/>
              <a:t>Kopanicky</a:t>
            </a:r>
            <a:r>
              <a:rPr lang="en-GB" sz="2400" b="1" dirty="0"/>
              <a:t> M., </a:t>
            </a:r>
            <a:r>
              <a:rPr lang="en-GB" sz="2400" b="1" dirty="0" err="1"/>
              <a:t>Giarrizzo</a:t>
            </a:r>
            <a:r>
              <a:rPr lang="en-GB" sz="2400" b="1" dirty="0"/>
              <a:t> E., </a:t>
            </a:r>
            <a:r>
              <a:rPr lang="en-GB" sz="2400" b="1" dirty="0" err="1"/>
              <a:t>Lanseros</a:t>
            </a:r>
            <a:r>
              <a:rPr lang="en-GB" sz="2400" b="1" dirty="0"/>
              <a:t> R.E., </a:t>
            </a:r>
            <a:r>
              <a:rPr lang="en-GB" sz="2400" b="1" dirty="0" err="1"/>
              <a:t>Ambekar</a:t>
            </a:r>
            <a:r>
              <a:rPr lang="en-GB" sz="2400" b="1" dirty="0"/>
              <a:t> S.</a:t>
            </a:r>
          </a:p>
          <a:p>
            <a:r>
              <a:rPr lang="en-GB" sz="2400" b="1" dirty="0"/>
              <a:t>8 April 2019, PPE: Current Debates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F43318E6-3FD6-1F4F-815F-0131CDE684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9548" y="1123752"/>
            <a:ext cx="1818937" cy="1214600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1566BF91-4BE7-5A40-86C0-7B292A7AA8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6518" y="1123752"/>
            <a:ext cx="1827007" cy="1214600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1C79A11A-2A27-8449-B09D-82E4F8A716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1316" y="4953905"/>
            <a:ext cx="2457203" cy="163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0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4311" y="270163"/>
            <a:ext cx="10018713" cy="1752599"/>
          </a:xfrm>
        </p:spPr>
        <p:txBody>
          <a:bodyPr/>
          <a:lstStyle/>
          <a:p>
            <a:r>
              <a:rPr lang="es-ES" b="1" dirty="0"/>
              <a:t>General </a:t>
            </a:r>
            <a:r>
              <a:rPr lang="es-ES" b="1" dirty="0" err="1"/>
              <a:t>Review</a:t>
            </a:r>
            <a:r>
              <a:rPr lang="es-ES" b="1" dirty="0"/>
              <a:t>: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113807" y="2022762"/>
            <a:ext cx="9389217" cy="3760521"/>
          </a:xfrm>
        </p:spPr>
        <p:txBody>
          <a:bodyPr anchor="t">
            <a:normAutofit/>
          </a:bodyPr>
          <a:lstStyle/>
          <a:p>
            <a:pPr algn="just"/>
            <a:r>
              <a:rPr lang="en-GB" dirty="0"/>
              <a:t>Very-well structured and good position paper</a:t>
            </a:r>
          </a:p>
          <a:p>
            <a:pPr algn="just"/>
            <a:endParaRPr lang="en-GB" dirty="0"/>
          </a:p>
          <a:p>
            <a:pPr algn="just"/>
            <a:r>
              <a:rPr lang="en-GB" dirty="0"/>
              <a:t>Nice work with figures and numbers, however one from 2014 </a:t>
            </a:r>
            <a:r>
              <a:rPr lang="en-GB" dirty="0">
                <a:sym typeface="Wingdings" pitchFamily="2" charset="2"/>
              </a:rPr>
              <a:t></a:t>
            </a:r>
          </a:p>
          <a:p>
            <a:pPr algn="just"/>
            <a:endParaRPr lang="en-GB" dirty="0"/>
          </a:p>
          <a:p>
            <a:pPr algn="just"/>
            <a:r>
              <a:rPr lang="en-GB" dirty="0"/>
              <a:t>Quality sources</a:t>
            </a:r>
          </a:p>
          <a:p>
            <a:pPr algn="just"/>
            <a:endParaRPr lang="en-GB" dirty="0"/>
          </a:p>
          <a:p>
            <a:pPr algn="just"/>
            <a:r>
              <a:rPr lang="en-GB" dirty="0"/>
              <a:t>Too demanding and ambiguous in demands and suggestions</a:t>
            </a:r>
          </a:p>
          <a:p>
            <a:pPr algn="just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0165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05048" y="1757549"/>
            <a:ext cx="9697976" cy="4001983"/>
          </a:xfrm>
        </p:spPr>
        <p:txBody>
          <a:bodyPr vert="horz" anchor="t">
            <a:normAutofit/>
          </a:bodyPr>
          <a:lstStyle/>
          <a:p>
            <a:pPr algn="just"/>
            <a:r>
              <a:rPr lang="en-GB" sz="2400" dirty="0"/>
              <a:t>The uneven share of burden and overloaded capacities of your countries</a:t>
            </a:r>
          </a:p>
          <a:p>
            <a:pPr algn="just"/>
            <a:endParaRPr lang="en-GB" dirty="0"/>
          </a:p>
          <a:p>
            <a:pPr algn="just"/>
            <a:r>
              <a:rPr lang="en-GB" sz="2400" dirty="0"/>
              <a:t>A proposition to refor</a:t>
            </a:r>
            <a:r>
              <a:rPr lang="en-GB" dirty="0"/>
              <a:t>m of the </a:t>
            </a:r>
            <a:r>
              <a:rPr lang="en-GB" sz="2400" dirty="0"/>
              <a:t>Dublin III </a:t>
            </a:r>
            <a:r>
              <a:rPr lang="en-GB" dirty="0"/>
              <a:t>R</a:t>
            </a:r>
            <a:r>
              <a:rPr lang="en-GB" sz="2400" dirty="0"/>
              <a:t>egulation</a:t>
            </a:r>
          </a:p>
          <a:p>
            <a:pPr algn="just"/>
            <a:endParaRPr lang="en-GB" dirty="0"/>
          </a:p>
          <a:p>
            <a:pPr algn="just"/>
            <a:r>
              <a:rPr lang="en-GB" sz="2400" dirty="0"/>
              <a:t>Increased budget to control and protect the EU borders</a:t>
            </a:r>
            <a:endParaRPr lang="en-GB" dirty="0"/>
          </a:p>
          <a:p>
            <a:pPr algn="just"/>
            <a:endParaRPr lang="en-GB" sz="2400" dirty="0"/>
          </a:p>
          <a:p>
            <a:pPr algn="just"/>
            <a:r>
              <a:rPr lang="en-GB" dirty="0"/>
              <a:t>I</a:t>
            </a:r>
            <a:r>
              <a:rPr lang="en-GB" sz="2400" dirty="0"/>
              <a:t>ncrease funding of border surveillance in the next MFF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F2221E55-5BB5-E245-A8D1-5F9913B0E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388918"/>
            <a:ext cx="10018713" cy="1368632"/>
          </a:xfrm>
        </p:spPr>
        <p:txBody>
          <a:bodyPr/>
          <a:lstStyle/>
          <a:p>
            <a:r>
              <a:rPr lang="en-GB" b="1" dirty="0"/>
              <a:t>Germany and France agree with: </a:t>
            </a:r>
          </a:p>
        </p:txBody>
      </p:sp>
    </p:spTree>
    <p:extLst>
      <p:ext uri="{BB962C8B-B14F-4D97-AF65-F5344CB8AC3E}">
        <p14:creationId xmlns:p14="http://schemas.microsoft.com/office/powerpoint/2010/main" val="2900295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078181" y="2141516"/>
            <a:ext cx="9132125" cy="4350329"/>
          </a:xfrm>
        </p:spPr>
        <p:txBody>
          <a:bodyPr vert="horz" anchor="t">
            <a:normAutofit/>
          </a:bodyPr>
          <a:lstStyle/>
          <a:p>
            <a:pPr algn="just"/>
            <a:r>
              <a:rPr lang="en-GB" sz="2400" dirty="0"/>
              <a:t>More burden-sharing from us by: </a:t>
            </a:r>
          </a:p>
          <a:p>
            <a:pPr lvl="1" algn="just"/>
            <a:r>
              <a:rPr lang="en-GB" dirty="0"/>
              <a:t>accelerating the asylum application process, negotiate with Austria about this</a:t>
            </a:r>
          </a:p>
          <a:p>
            <a:pPr lvl="1" algn="just"/>
            <a:r>
              <a:rPr lang="en-GB" dirty="0"/>
              <a:t>providing more manpower in the Mediterranean Sea within FRONTEX</a:t>
            </a:r>
          </a:p>
          <a:p>
            <a:pPr algn="just"/>
            <a:endParaRPr lang="en-GB" dirty="0"/>
          </a:p>
          <a:p>
            <a:pPr algn="just"/>
            <a:r>
              <a:rPr lang="en-GB" dirty="0"/>
              <a:t>Conditionality suggestion – not useful anymore, but still unnecessary at the moment</a:t>
            </a:r>
          </a:p>
          <a:p>
            <a:pPr algn="just"/>
            <a:endParaRPr lang="en-GB" dirty="0"/>
          </a:p>
          <a:p>
            <a:pPr algn="just"/>
            <a:r>
              <a:rPr lang="en-GB" dirty="0"/>
              <a:t>An alternative regime to the quotas system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F2221E55-5BB5-E245-A8D1-5F9913B0E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388917"/>
            <a:ext cx="10018713" cy="1752599"/>
          </a:xfrm>
        </p:spPr>
        <p:txBody>
          <a:bodyPr/>
          <a:lstStyle/>
          <a:p>
            <a:r>
              <a:rPr lang="en-GB" b="1" dirty="0"/>
              <a:t>Germany and France could agree with: </a:t>
            </a:r>
            <a:br>
              <a:rPr lang="en-GB" b="1" dirty="0"/>
            </a:br>
            <a:r>
              <a:rPr lang="en-GB" sz="3200" b="1" dirty="0"/>
              <a:t>(requires further discussion)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650895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125682" y="1757549"/>
            <a:ext cx="9377342" cy="4643251"/>
          </a:xfrm>
        </p:spPr>
        <p:txBody>
          <a:bodyPr anchor="t">
            <a:normAutofit fontScale="92500"/>
          </a:bodyPr>
          <a:lstStyle/>
          <a:p>
            <a:pPr algn="just"/>
            <a:r>
              <a:rPr lang="en-GB" sz="2400" dirty="0"/>
              <a:t>The argumentation on fulfilling the international commitments – we are not breaking them in any way</a:t>
            </a:r>
          </a:p>
          <a:p>
            <a:pPr algn="just"/>
            <a:endParaRPr lang="en-GB" sz="2400" dirty="0"/>
          </a:p>
          <a:p>
            <a:pPr algn="just"/>
            <a:r>
              <a:rPr lang="en-GB" sz="2400" dirty="0"/>
              <a:t>Distribution Quotas mechanism</a:t>
            </a:r>
            <a:r>
              <a:rPr lang="en-GB" dirty="0"/>
              <a:t> </a:t>
            </a:r>
            <a:r>
              <a:rPr lang="en-GB" sz="2400" dirty="0"/>
              <a:t>– no possibility to accept it</a:t>
            </a:r>
            <a:r>
              <a:rPr lang="en-GB" dirty="0"/>
              <a:t> </a:t>
            </a:r>
            <a:r>
              <a:rPr lang="en-GB" sz="2400" dirty="0"/>
              <a:t>unanimously</a:t>
            </a:r>
          </a:p>
          <a:p>
            <a:pPr algn="just"/>
            <a:endParaRPr lang="en-GB" dirty="0"/>
          </a:p>
          <a:p>
            <a:pPr algn="just"/>
            <a:r>
              <a:rPr lang="en-GB" dirty="0"/>
              <a:t>A creation of European Refugee Agency (use that budget for existing projects, asylum mechanism, borders surveillance, FRONTEX, trainings, etc.)</a:t>
            </a:r>
          </a:p>
          <a:p>
            <a:pPr algn="just"/>
            <a:endParaRPr lang="en-GB" dirty="0"/>
          </a:p>
          <a:p>
            <a:pPr algn="just"/>
            <a:r>
              <a:rPr lang="en-GB" sz="2400" dirty="0"/>
              <a:t>The reduction of cohesion funds </a:t>
            </a:r>
            <a:r>
              <a:rPr lang="en-GB" dirty="0"/>
              <a:t>/ financial sanctions </a:t>
            </a:r>
            <a:r>
              <a:rPr lang="en-GB" dirty="0">
                <a:sym typeface="Wingdings" pitchFamily="2" charset="2"/>
              </a:rPr>
              <a:t> rewards?!</a:t>
            </a:r>
            <a:endParaRPr lang="en-GB" sz="2400" dirty="0"/>
          </a:p>
          <a:p>
            <a:pPr algn="just"/>
            <a:endParaRPr lang="en-GB" dirty="0"/>
          </a:p>
          <a:p>
            <a:pPr algn="just"/>
            <a:endParaRPr lang="en-GB" sz="2400" dirty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F2221E55-5BB5-E245-A8D1-5F9913B0E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388918"/>
            <a:ext cx="10018713" cy="1368632"/>
          </a:xfrm>
        </p:spPr>
        <p:txBody>
          <a:bodyPr/>
          <a:lstStyle/>
          <a:p>
            <a:r>
              <a:rPr lang="en-GB" b="1" dirty="0"/>
              <a:t>Germany and France do not agree with: </a:t>
            </a:r>
          </a:p>
        </p:txBody>
      </p:sp>
    </p:spTree>
    <p:extLst>
      <p:ext uri="{BB962C8B-B14F-4D97-AF65-F5344CB8AC3E}">
        <p14:creationId xmlns:p14="http://schemas.microsoft.com/office/powerpoint/2010/main" val="1813606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8FBB9F-A812-A54F-8406-110916CB2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306" y="614547"/>
            <a:ext cx="10018713" cy="1752599"/>
          </a:xfrm>
        </p:spPr>
        <p:txBody>
          <a:bodyPr/>
          <a:lstStyle/>
          <a:p>
            <a:r>
              <a:rPr lang="en-GB" b="1" dirty="0"/>
              <a:t>Thank you for attention!</a:t>
            </a: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ADF9D497-EB70-764C-A0BC-3A312C8598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7463" y="2236518"/>
            <a:ext cx="65024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3611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129</TotalTime>
  <Words>230</Words>
  <Application>Microsoft Macintosh PowerPoint</Application>
  <PresentationFormat>Širokouhlá</PresentationFormat>
  <Paragraphs>36</Paragraphs>
  <Slides>6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6</vt:i4>
      </vt:variant>
    </vt:vector>
  </HeadingPairs>
  <TitlesOfParts>
    <vt:vector size="9" baseType="lpstr">
      <vt:lpstr>Arial</vt:lpstr>
      <vt:lpstr>Corbel</vt:lpstr>
      <vt:lpstr>Parallax</vt:lpstr>
      <vt:lpstr>Germany and France:  Italy and Greece Position Paper Review</vt:lpstr>
      <vt:lpstr>General Review:</vt:lpstr>
      <vt:lpstr>Germany and France agree with: </vt:lpstr>
      <vt:lpstr>Germany and France could agree with:  (requires further discussion)</vt:lpstr>
      <vt:lpstr>Germany and France do not agree with: </vt:lpstr>
      <vt:lpstr>Thank you for attention!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Germany and France: Our position</dc:title>
  <dc:creator>Eduardo Lanseros Regidor</dc:creator>
  <cp:lastModifiedBy>Používateľ balíka Microsoft Office</cp:lastModifiedBy>
  <cp:revision>15</cp:revision>
  <dcterms:created xsi:type="dcterms:W3CDTF">2019-03-31T18:20:37Z</dcterms:created>
  <dcterms:modified xsi:type="dcterms:W3CDTF">2019-04-05T15:34:45Z</dcterms:modified>
</cp:coreProperties>
</file>