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5" r:id="rId1"/>
  </p:sldMasterIdLst>
  <p:sldIdLst>
    <p:sldId id="257" r:id="rId2"/>
    <p:sldId id="292" r:id="rId3"/>
    <p:sldId id="325" r:id="rId4"/>
    <p:sldId id="326" r:id="rId5"/>
    <p:sldId id="327" r:id="rId6"/>
    <p:sldId id="328" r:id="rId7"/>
    <p:sldId id="293" r:id="rId8"/>
    <p:sldId id="312" r:id="rId9"/>
    <p:sldId id="313" r:id="rId10"/>
    <p:sldId id="315" r:id="rId11"/>
    <p:sldId id="314" r:id="rId12"/>
    <p:sldId id="316" r:id="rId13"/>
    <p:sldId id="317" r:id="rId14"/>
    <p:sldId id="318" r:id="rId15"/>
    <p:sldId id="319" r:id="rId16"/>
    <p:sldId id="320" r:id="rId17"/>
    <p:sldId id="321" r:id="rId18"/>
    <p:sldId id="322" r:id="rId19"/>
    <p:sldId id="323" r:id="rId20"/>
    <p:sldId id="324" r:id="rId21"/>
    <p:sldId id="297" r:id="rId22"/>
    <p:sldId id="329" r:id="rId23"/>
    <p:sldId id="302" r:id="rId24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86567" autoAdjust="0"/>
  </p:normalViewPr>
  <p:slideViewPr>
    <p:cSldViewPr snapToGrid="0">
      <p:cViewPr varScale="1">
        <p:scale>
          <a:sx n="59" d="100"/>
          <a:sy n="59" d="100"/>
        </p:scale>
        <p:origin x="1498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097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05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59436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59436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9608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Nadpis a diagram nebo organizační sché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jekt SmartArt 2"/>
          <p:cNvSpPr>
            <a:spLocks noGrp="1"/>
          </p:cNvSpPr>
          <p:nvPr>
            <p:ph type="dgm"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696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578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446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015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722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533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21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858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117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ideo" Target="file:///C:\Documents%20and%20Settings\Administrator\Desktop\Turkey%20ppt\worldmap_anim_text.avi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lobal05_Text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6700" cy="688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0595" name="worldmap_anim_text.avi">
            <a:hlinkClick r:id="" action="ppaction://media"/>
          </p:cNvPr>
          <p:cNvPicPr>
            <a:picLocks noRot="1" noChangeAspect="1" noChangeArrowheads="1"/>
          </p:cNvPicPr>
          <p:nvPr>
            <a:videoFile r:link="rId14"/>
          </p:nvPr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81613"/>
            <a:ext cx="1563688" cy="156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smtClean="0"/>
              <a:t>Asıl başlık stili için tıklatın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smtClean="0"/>
              <a:t>Asıl metin stillerini düzenlemek için tıklatın</a:t>
            </a:r>
          </a:p>
          <a:p>
            <a:pPr lvl="1"/>
            <a:r>
              <a:rPr lang="en-US" altLang="cs-CZ" smtClean="0"/>
              <a:t>İkinci düzey</a:t>
            </a:r>
          </a:p>
          <a:p>
            <a:pPr lvl="2"/>
            <a:r>
              <a:rPr lang="en-US" altLang="cs-CZ" smtClean="0"/>
              <a:t>Üçüncü düzey</a:t>
            </a:r>
          </a:p>
          <a:p>
            <a:pPr lvl="3"/>
            <a:r>
              <a:rPr lang="en-US" altLang="cs-CZ" smtClean="0"/>
              <a:t>Dördüncü düzey</a:t>
            </a:r>
          </a:p>
          <a:p>
            <a:pPr lvl="4"/>
            <a:r>
              <a:rPr lang="en-US" altLang="cs-CZ" smtClean="0"/>
              <a:t>Beşinci düzey</a:t>
            </a:r>
          </a:p>
        </p:txBody>
      </p:sp>
      <p:sp>
        <p:nvSpPr>
          <p:cNvPr id="9" name="3 Veri Yer Tutucusu"/>
          <p:cNvSpPr>
            <a:spLocks noGrp="1"/>
          </p:cNvSpPr>
          <p:nvPr>
            <p:ph type="dt" sz="half" idx="2"/>
          </p:nvPr>
        </p:nvSpPr>
        <p:spPr bwMode="auto">
          <a:xfrm>
            <a:off x="1676400" y="6248400"/>
            <a:ext cx="16002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4 Altbilgi Yer Tutucusu"/>
          <p:cNvSpPr>
            <a:spLocks noGrp="1"/>
          </p:cNvSpPr>
          <p:nvPr>
            <p:ph type="ftr" sz="quarter" idx="3"/>
          </p:nvPr>
        </p:nvSpPr>
        <p:spPr bwMode="auto">
          <a:xfrm>
            <a:off x="3429000" y="6248400"/>
            <a:ext cx="29718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5 Slayt Numarası Yer Tutucusu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7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1059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1059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05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1059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595"/>
                  </p:tgtEl>
                </p:cond>
              </p:nextCondLst>
            </p:seq>
          </p:childTnLst>
        </p:cTn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111125" y="120650"/>
            <a:ext cx="9385300" cy="1035050"/>
          </a:xfrm>
        </p:spPr>
        <p:txBody>
          <a:bodyPr/>
          <a:lstStyle/>
          <a:p>
            <a:pPr algn="ctr" eaLnBrk="1" hangingPunct="1"/>
            <a:r>
              <a:rPr lang="cs-CZ" altLang="cs-CZ" sz="3600" dirty="0" smtClean="0">
                <a:latin typeface="Arial" panose="020B0604020202020204" pitchFamily="34" charset="0"/>
              </a:rPr>
              <a:t>Legislativa a právní zajištění tělovýchovného procesu v AČR</a:t>
            </a:r>
          </a:p>
        </p:txBody>
      </p:sp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4203700" y="42576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pic>
        <p:nvPicPr>
          <p:cNvPr id="5125" name="Picture 5" descr="znak v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8888" y="2170113"/>
            <a:ext cx="1576387" cy="208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-180975" y="4930775"/>
            <a:ext cx="9324975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>
                <a:solidFill>
                  <a:schemeClr val="tx2"/>
                </a:solidFill>
              </a:rPr>
              <a:t>    </a:t>
            </a:r>
            <a:r>
              <a:rPr lang="cs-CZ" altLang="cs-CZ" sz="2800" dirty="0">
                <a:solidFill>
                  <a:schemeClr val="tx2"/>
                </a:solidFill>
                <a:latin typeface="Arial" panose="020B0604020202020204" pitchFamily="34" charset="0"/>
              </a:rPr>
              <a:t>VO při FTVS UK Praha – katedra vojenské tělovýchovy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800" dirty="0">
                <a:solidFill>
                  <a:schemeClr val="tx2"/>
                </a:solidFill>
                <a:latin typeface="Arial" panose="020B0604020202020204" pitchFamily="34" charset="0"/>
              </a:rPr>
              <a:t>    </a:t>
            </a:r>
            <a:r>
              <a:rPr lang="cs-CZ" altLang="cs-CZ" sz="2800" dirty="0" smtClean="0">
                <a:solidFill>
                  <a:schemeClr val="tx2"/>
                </a:solidFill>
                <a:latin typeface="Arial" panose="020B0604020202020204" pitchFamily="34" charset="0"/>
              </a:rPr>
              <a:t>plk. </a:t>
            </a:r>
            <a:r>
              <a:rPr lang="cs-CZ" altLang="cs-CZ" sz="2800" dirty="0" err="1" smtClean="0">
                <a:solidFill>
                  <a:schemeClr val="tx2"/>
                </a:solidFill>
                <a:latin typeface="Arial" panose="020B0604020202020204" pitchFamily="34" charset="0"/>
              </a:rPr>
              <a:t>gšt</a:t>
            </a:r>
            <a:r>
              <a:rPr lang="cs-CZ" altLang="cs-CZ" sz="2800" dirty="0" smtClean="0">
                <a:solidFill>
                  <a:schemeClr val="tx2"/>
                </a:solidFill>
                <a:latin typeface="Arial" panose="020B0604020202020204" pitchFamily="34" charset="0"/>
              </a:rPr>
              <a:t>.  </a:t>
            </a:r>
            <a:r>
              <a:rPr lang="cs-CZ" altLang="cs-CZ" sz="2800" dirty="0">
                <a:solidFill>
                  <a:schemeClr val="tx2"/>
                </a:solidFill>
                <a:latin typeface="Arial" panose="020B0604020202020204" pitchFamily="34" charset="0"/>
              </a:rPr>
              <a:t>doc. PaedDr. Lubomír Přívětivý, CSc.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3200" dirty="0" smtClean="0">
                <a:latin typeface="Arial" panose="020B0604020202020204" pitchFamily="34" charset="0"/>
              </a:rPr>
              <a:t>Zákonodárný proces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1150" y="1406769"/>
            <a:ext cx="8480425" cy="4689229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Z právního hlediska je to proces přípravy, tvorby, projednávání a schvalování právních předpisů ze strany vlády, Parlamentu a Prezidenta republiky, který končí jejich vyhlášením ve Sbírce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zákonů. Z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hlediska sociálního je zákonodárný proces cílený společenský proces, který se snaží ovlivnit a usměrnit společenskou praxi žádoucím způsobem. Do tohoto procesu náleží i soustavná analýza společenských vztahů a zájmů vyžadujících a objektivně zdůvodňujících novou právní úpravu a analýza působení dosavadní právní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úpravy.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110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3200" dirty="0" smtClean="0">
                <a:latin typeface="Arial" panose="020B0604020202020204" pitchFamily="34" charset="0"/>
              </a:rPr>
              <a:t>Moc výkonná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1150" y="1828800"/>
            <a:ext cx="8480425" cy="4267198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Moc výkonná, neboli exekutiva, je pověření ke každodennímu řízení státu, státní správy. Spolu s mocí zákonodárnou a soudní tvoří systém tří složek moci ve státě, které jsou vzájemně odděleny za účelem snížení rizika jejího zneužití. Výkonná moc obvykle náleží vládě a čelnímu představiteli země.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83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3200" dirty="0" smtClean="0">
                <a:latin typeface="Arial" panose="020B0604020202020204" pitchFamily="34" charset="0"/>
              </a:rPr>
              <a:t>Moc soudní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1150" y="1989574"/>
            <a:ext cx="8480425" cy="4106424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Soudní moc nebo též justice (někdy také </a:t>
            </a:r>
            <a:r>
              <a:rPr 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judikativa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) je vedle moci zákonodárné a moci výkonné jednou ze tří složek státní moci. </a:t>
            </a:r>
            <a:endParaRPr lang="cs-C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Soudnictví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vykonávají proto specifické státní orgány, kterými jsou nezávislé soudy.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26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3200" dirty="0" smtClean="0">
                <a:latin typeface="Arial" panose="020B0604020202020204" pitchFamily="34" charset="0"/>
              </a:rPr>
              <a:t>Právní síla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1150" y="1668026"/>
            <a:ext cx="8480425" cy="4427972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Právní síla je vlastnost právní normy, spočívající v míře schopnosti právně zavazovat své adresáty. Závisí pak na tom, v jakém typu právního předpisu je obsažena, lze proto hovořit i o právní síle právních předpisů. Je možné ji chápat absolutně, kdy se rozlišují právní normy, resp. právní předpisy různé právní síly, vyšší a nižší, a relativně, tedy ve vzájemném vztahu.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176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3200" dirty="0" smtClean="0">
                <a:latin typeface="Arial" panose="020B0604020202020204" pitchFamily="34" charset="0"/>
              </a:rPr>
              <a:t>Právní síla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1160" y="1195754"/>
            <a:ext cx="8701873" cy="4900244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Podle absolutního chápání právní síly se rozlišují právní předpisy:</a:t>
            </a:r>
          </a:p>
          <a:p>
            <a:pPr marL="0" indent="0">
              <a:buNone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•	primární (zákonné) – ústavní zákony, „obyčejné“ zákony a zákonná opatření Senátu</a:t>
            </a:r>
          </a:p>
          <a:p>
            <a:pPr marL="0" indent="0">
              <a:buNone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•	sekundární (podzákonné) – nařízení vlády, vyhlášky ministerstev a jiných ústředních orgánů státní správy, vyhlášky orgánů územní samosprávy</a:t>
            </a:r>
          </a:p>
          <a:p>
            <a:pPr marL="0" indent="0">
              <a:buNone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V relativním pojetí právní síly pak platí, že právní norma nižší právní síly nemůže odporovat právní normě s vyšší právní silou. Pokud tedy v daném případě na věc dopadají dvě odlišné právní normy, ta s nižší právní silou pro tento případ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neplatí.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880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80387" y="152400"/>
            <a:ext cx="9314821" cy="914400"/>
          </a:xfrm>
        </p:spPr>
        <p:txBody>
          <a:bodyPr/>
          <a:lstStyle/>
          <a:p>
            <a:pPr algn="ctr"/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Orientační schéma vybraných právních souvislostí s dopadem na </a:t>
            </a:r>
            <a:r>
              <a:rPr lang="cs-C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služební tělesnou výchovu</a:t>
            </a: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type="dgm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029" y="1295399"/>
            <a:ext cx="7053941" cy="5457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48512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3200" dirty="0" smtClean="0">
                <a:latin typeface="Arial" panose="020B0604020202020204" pitchFamily="34" charset="0"/>
              </a:rPr>
              <a:t>Ústava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1160" y="1778558"/>
            <a:ext cx="8701873" cy="4317440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Ústava státu je základní zákon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státu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a nejvyšší právní norma jeho právního řádu. </a:t>
            </a:r>
            <a:endParaRPr lang="cs-C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Ústava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je právním výrazem existence státu a vytváří pravidla výkonu státní moci a zaručuje občanům základní lidská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práva.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36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3200" dirty="0" smtClean="0">
                <a:latin typeface="Arial" panose="020B0604020202020204" pitchFamily="34" charset="0"/>
              </a:rPr>
              <a:t>Právní rámec státu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36" y="1185705"/>
            <a:ext cx="9053564" cy="4910293"/>
          </a:xfrm>
        </p:spPr>
        <p:txBody>
          <a:bodyPr/>
          <a:lstStyle/>
          <a:p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Ústavní zákon (3/5 poslanců)</a:t>
            </a:r>
          </a:p>
          <a:p>
            <a:pPr marL="0" indent="0">
              <a:buNone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- Vymezuje základní rámec pro právní prostředí (Ústavní zákon ČNR č. 1/1993 Sb., Ústava ČR,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Ústavní zákon č. 110/1998 Sb., o bezpečnosti ČR)</a:t>
            </a:r>
          </a:p>
          <a:p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Zákon (většina poslanců)</a:t>
            </a:r>
          </a:p>
          <a:p>
            <a:pPr marL="0" indent="0">
              <a:buNone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- Stanovuje způsob organizace a výkon určité oblasti činnosti (zákon č. 219/1999 Sb., o ozbrojených silách ČR, zákon č. 221/1999 Sb., o vojácích z povolání)</a:t>
            </a:r>
          </a:p>
          <a:p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Vyhlášky jednotlivých rezortů ve Sbírce zákonů (LRV)</a:t>
            </a:r>
          </a:p>
          <a:p>
            <a:pPr marL="0" indent="0">
              <a:buNone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- Specializují se a upřesňují podrobnosti-metodické pokyny k výkladu chápání a provádění činnosti (vyhláška MO k hodnocení vojáků, poskytování SV,..)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49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3200" dirty="0" smtClean="0">
                <a:latin typeface="Arial" panose="020B0604020202020204" pitchFamily="34" charset="0"/>
              </a:rPr>
              <a:t>Právní prostředí rezortu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0629" y="1296237"/>
            <a:ext cx="8872694" cy="4860051"/>
          </a:xfrm>
        </p:spPr>
        <p:txBody>
          <a:bodyPr/>
          <a:lstStyle/>
          <a:p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Odborný předpis</a:t>
            </a:r>
          </a:p>
          <a:p>
            <a:pPr marL="0" indent="0">
              <a:buNone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-zakotvuje systém a jeho koncepci, východisko pro všechny ostatní dokumenty systému (NV MO č. 12/2011, služební tělesná výchova v rezortu MO)</a:t>
            </a:r>
          </a:p>
          <a:p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Prováděcí předpisy</a:t>
            </a:r>
          </a:p>
          <a:p>
            <a:pPr marL="0" indent="0">
              <a:buNone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-řeší konkrétní oblasti, stanovují způsob provádění dané tématiky, počty hodin, apod. (Pub-71-84-01, STP zkušební řády, programy instruktorských kurzů a profesní minimum)</a:t>
            </a:r>
          </a:p>
          <a:p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Služební pomůcky jednotlivých odborností</a:t>
            </a:r>
          </a:p>
          <a:p>
            <a:pPr marL="0" indent="0">
              <a:buNone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-řeší konkrétní metodiku určité specializované tématiky</a:t>
            </a:r>
          </a:p>
        </p:txBody>
      </p:sp>
    </p:spTree>
    <p:extLst>
      <p:ext uri="{BB962C8B-B14F-4D97-AF65-F5344CB8AC3E}">
        <p14:creationId xmlns:p14="http://schemas.microsoft.com/office/powerpoint/2010/main" val="310949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3200" dirty="0" smtClean="0">
                <a:latin typeface="Arial" panose="020B0604020202020204" pitchFamily="34" charset="0"/>
              </a:rPr>
              <a:t>Právní prostředí rezortu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0629" y="1296237"/>
            <a:ext cx="8872694" cy="4860051"/>
          </a:xfrm>
        </p:spPr>
        <p:txBody>
          <a:bodyPr/>
          <a:lstStyle/>
          <a:p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Dělení zákonů podle právní síly</a:t>
            </a:r>
          </a:p>
          <a:p>
            <a:pPr marL="0" indent="0">
              <a:buNone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-obecné závazné, státní a rezortní (zákon 221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, 115/2001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Sb., zákon o podpoře sportu)                          -vnitrorezortní (bojové řády, programy přípravy druhů vojsk, NVMO, pomůcky k STP, časové normy, plánovací a výcviková dokumentace) </a:t>
            </a:r>
          </a:p>
          <a:p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Schvalování rezortních INA</a:t>
            </a:r>
          </a:p>
          <a:p>
            <a:pPr marL="0" indent="0">
              <a:buNone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-základní řád (president), </a:t>
            </a:r>
          </a:p>
          <a:p>
            <a:pPr marL="0" indent="0">
              <a:buNone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služební řád (MO)</a:t>
            </a:r>
          </a:p>
          <a:p>
            <a:pPr marL="0" indent="0">
              <a:buNone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-odborný předpis NGŠ (odborný garant)</a:t>
            </a:r>
          </a:p>
          <a:p>
            <a:pPr marL="0" indent="0">
              <a:buNone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-odborná pomůcka (ředitel SRS MO, odborný garant)</a:t>
            </a:r>
          </a:p>
        </p:txBody>
      </p:sp>
    </p:spTree>
    <p:extLst>
      <p:ext uri="{BB962C8B-B14F-4D97-AF65-F5344CB8AC3E}">
        <p14:creationId xmlns:p14="http://schemas.microsoft.com/office/powerpoint/2010/main" val="333054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3200" dirty="0">
                <a:latin typeface="Arial" panose="020B0604020202020204" pitchFamily="34" charset="0"/>
              </a:rPr>
              <a:t>Legislativa a právní zajištění tělovýchovného procesu v AČR</a:t>
            </a:r>
            <a:endParaRPr lang="cs-CZ" altLang="cs-CZ" sz="3200" dirty="0" smtClean="0">
              <a:latin typeface="Arial" panose="020B060402020202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2763" y="1426866"/>
            <a:ext cx="8308975" cy="4669134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2800" dirty="0" smtClean="0">
                <a:latin typeface="Arial" charset="0"/>
              </a:rPr>
              <a:t>Cíle: právní zajištění služební tělesné výchovy</a:t>
            </a:r>
          </a:p>
          <a:p>
            <a:pPr marL="0" indent="0" eaLnBrk="1" hangingPunct="1">
              <a:buNone/>
              <a:defRPr/>
            </a:pPr>
            <a:endParaRPr lang="cs-CZ" altLang="cs-CZ" sz="2800" dirty="0" smtClean="0">
              <a:latin typeface="Arial" charset="0"/>
            </a:endParaRPr>
          </a:p>
          <a:p>
            <a:pPr eaLnBrk="1" hangingPunct="1">
              <a:defRPr/>
            </a:pPr>
            <a:r>
              <a:rPr lang="cs-CZ" altLang="cs-CZ" sz="2800" dirty="0" smtClean="0">
                <a:latin typeface="Arial" charset="0"/>
              </a:rPr>
              <a:t>Průběh: </a:t>
            </a:r>
            <a:r>
              <a:rPr lang="cs-CZ" altLang="cs-CZ" sz="2800" dirty="0">
                <a:latin typeface="Arial" charset="0"/>
              </a:rPr>
              <a:t>objasnění co je legislativa, právní rámec státu, právní prostředí </a:t>
            </a:r>
            <a:r>
              <a:rPr lang="cs-CZ" altLang="cs-CZ" sz="2800" dirty="0" smtClean="0">
                <a:latin typeface="Arial" charset="0"/>
              </a:rPr>
              <a:t>rezortu, </a:t>
            </a:r>
            <a:r>
              <a:rPr lang="cs-CZ" altLang="cs-CZ" sz="2800" dirty="0">
                <a:latin typeface="Arial" charset="0"/>
              </a:rPr>
              <a:t>současná  legislativa služební tělesné </a:t>
            </a:r>
            <a:r>
              <a:rPr lang="cs-CZ" altLang="cs-CZ" sz="2800" dirty="0" smtClean="0">
                <a:latin typeface="Arial" charset="0"/>
              </a:rPr>
              <a:t>výchovy a význam dodržování práva</a:t>
            </a:r>
          </a:p>
          <a:p>
            <a:pPr marL="0" indent="0" eaLnBrk="1" hangingPunct="1">
              <a:buNone/>
              <a:defRPr/>
            </a:pPr>
            <a:endParaRPr lang="cs-CZ" altLang="cs-CZ" sz="2800" dirty="0" smtClean="0">
              <a:latin typeface="Arial" charset="0"/>
            </a:endParaRPr>
          </a:p>
          <a:p>
            <a:pPr eaLnBrk="1" hangingPunct="1">
              <a:defRPr/>
            </a:pPr>
            <a:r>
              <a:rPr lang="cs-CZ" altLang="cs-CZ" sz="2800" dirty="0" smtClean="0">
                <a:latin typeface="Arial" charset="0"/>
              </a:rPr>
              <a:t>Přezkoušení: otázky k objasnění legislativního rámce služební tělesné výchovy</a:t>
            </a:r>
          </a:p>
          <a:p>
            <a:pPr eaLnBrk="1" hangingPunct="1">
              <a:defRPr/>
            </a:pPr>
            <a:endParaRPr lang="cs-CZ" altLang="cs-CZ" sz="2800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3200" dirty="0" smtClean="0">
                <a:latin typeface="Arial" panose="020B0604020202020204" pitchFamily="34" charset="0"/>
              </a:rPr>
              <a:t>Důležitost znalostí právního zajištění STV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2514" y="1708220"/>
            <a:ext cx="8420519" cy="4387778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•  Správné používání argumentace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•  Úrazy a jejich prevence</a:t>
            </a:r>
          </a:p>
          <a:p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Nákupy materiálu</a:t>
            </a:r>
          </a:p>
          <a:p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Zpochybňování STV</a:t>
            </a:r>
          </a:p>
          <a:p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Vědět co se smí a co ne</a:t>
            </a:r>
          </a:p>
          <a:p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Právní opora pro provádění STV</a:t>
            </a:r>
          </a:p>
          <a:p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02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3200" dirty="0" smtClean="0">
                <a:latin typeface="Arial" panose="020B0604020202020204" pitchFamily="34" charset="0"/>
              </a:rPr>
              <a:t>Otázky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0175" y="1738365"/>
            <a:ext cx="8943975" cy="468942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 dirty="0" smtClean="0">
                <a:latin typeface="Arial" panose="020B0604020202020204" pitchFamily="34" charset="0"/>
              </a:rPr>
              <a:t>Co je legislativa?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>
                <a:latin typeface="Arial" panose="020B0604020202020204" pitchFamily="34" charset="0"/>
              </a:rPr>
              <a:t>Jak se rozlišují právní předpisy podle právní síly?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>
                <a:latin typeface="Arial" panose="020B0604020202020204" pitchFamily="34" charset="0"/>
              </a:rPr>
              <a:t>Jaká </a:t>
            </a:r>
            <a:r>
              <a:rPr lang="cs-CZ" altLang="cs-CZ" sz="2800" dirty="0" smtClean="0">
                <a:latin typeface="Arial" panose="020B0604020202020204" pitchFamily="34" charset="0"/>
              </a:rPr>
              <a:t>je hierarchie právních předpisů v ČR a rezortu MO?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>
                <a:latin typeface="Arial" panose="020B0604020202020204" pitchFamily="34" charset="0"/>
              </a:rPr>
              <a:t>Proč je důležité znalost právního zajištění STV?</a:t>
            </a:r>
          </a:p>
          <a:p>
            <a:pPr eaLnBrk="1" hangingPunct="1">
              <a:lnSpc>
                <a:spcPct val="90000"/>
              </a:lnSpc>
            </a:pPr>
            <a:endParaRPr lang="cs-CZ" altLang="cs-CZ" sz="2800" dirty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3200" dirty="0" smtClean="0">
                <a:latin typeface="Arial" panose="020B0604020202020204" pitchFamily="34" charset="0"/>
              </a:rPr>
              <a:t>Literatura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38365"/>
            <a:ext cx="9143999" cy="468942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 dirty="0">
                <a:latin typeface="Arial" panose="020B0604020202020204" pitchFamily="34" charset="0"/>
              </a:rPr>
              <a:t>Z</a:t>
            </a:r>
            <a:r>
              <a:rPr lang="pt-BR" altLang="cs-CZ" sz="2800" dirty="0">
                <a:latin typeface="Arial" panose="020B0604020202020204" pitchFamily="34" charset="0"/>
              </a:rPr>
              <a:t>ákon č. 221/1999 Sb., o vojácích z povolání</a:t>
            </a:r>
            <a:r>
              <a:rPr lang="cs-CZ" altLang="cs-CZ" sz="2800" dirty="0">
                <a:latin typeface="Arial" panose="020B0604020202020204" pitchFamily="34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>
                <a:latin typeface="Arial" panose="020B0604020202020204" pitchFamily="34" charset="0"/>
              </a:rPr>
              <a:t>Zákon č. 115/2001 Sb., o podpoře sportu.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>
                <a:latin typeface="Arial" panose="020B0604020202020204" pitchFamily="34" charset="0"/>
              </a:rPr>
              <a:t>FUKS,J.: Základy teorie práva pro vojenské profesionály. UO 2010. </a:t>
            </a:r>
            <a:r>
              <a:rPr lang="cs-CZ" altLang="cs-CZ" sz="2800" smtClean="0">
                <a:latin typeface="Arial" panose="020B0604020202020204" pitchFamily="34" charset="0"/>
              </a:rPr>
              <a:t>ISBN 978-80-7231-686-1.</a:t>
            </a:r>
            <a:endParaRPr lang="cs-CZ" altLang="cs-CZ" sz="2800" dirty="0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>
                <a:latin typeface="Arial" panose="020B0604020202020204" pitchFamily="34" charset="0"/>
              </a:rPr>
              <a:t>KONRÁD, T.: Vojenská tělovýchova a právní souvislosti. Vydavatelství Karolinum Praha 2003. ISBN 80-246-0662-3.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>
                <a:latin typeface="Arial" panose="020B0604020202020204" pitchFamily="34" charset="0"/>
              </a:rPr>
              <a:t>VĚSTNÍK MO. (2011). Služební tělesná výchova v rezortu Ministerstva obrany (NVMO č.12/2011). Praha: </a:t>
            </a:r>
            <a:r>
              <a:rPr lang="cs-CZ" altLang="cs-CZ" sz="2800" dirty="0" smtClean="0">
                <a:latin typeface="Arial" panose="020B0604020202020204" pitchFamily="34" charset="0"/>
              </a:rPr>
              <a:t>MO.</a:t>
            </a:r>
            <a:endParaRPr lang="cs-CZ" altLang="cs-CZ" sz="28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cs-CZ" altLang="cs-CZ" sz="28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6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ctrTitle"/>
          </p:nvPr>
        </p:nvSpPr>
        <p:spPr>
          <a:xfrm>
            <a:off x="685800" y="1416050"/>
            <a:ext cx="7772400" cy="1085850"/>
          </a:xfrm>
        </p:spPr>
        <p:txBody>
          <a:bodyPr/>
          <a:lstStyle/>
          <a:p>
            <a:pPr algn="ctr"/>
            <a:r>
              <a:rPr lang="cs-CZ" altLang="cs-CZ" sz="2800" smtClean="0">
                <a:latin typeface="Arial" panose="020B0604020202020204" pitchFamily="34" charset="0"/>
              </a:rPr>
              <a:t>Dotazy?</a:t>
            </a:r>
          </a:p>
        </p:txBody>
      </p:sp>
      <p:sp>
        <p:nvSpPr>
          <p:cNvPr id="10243" name="Podnadpis 2"/>
          <p:cNvSpPr>
            <a:spLocks noGrp="1"/>
          </p:cNvSpPr>
          <p:nvPr>
            <p:ph type="subTitle" idx="1"/>
          </p:nvPr>
        </p:nvSpPr>
        <p:spPr>
          <a:xfrm>
            <a:off x="1371600" y="3316288"/>
            <a:ext cx="6400800" cy="2322512"/>
          </a:xfrm>
        </p:spPr>
        <p:txBody>
          <a:bodyPr/>
          <a:lstStyle/>
          <a:p>
            <a:r>
              <a:rPr lang="cs-CZ" altLang="cs-CZ" smtClean="0">
                <a:latin typeface="Arial" panose="020B0604020202020204" pitchFamily="34" charset="0"/>
              </a:rPr>
              <a:t>Děkuji za pozornost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3200" dirty="0" smtClean="0">
                <a:latin typeface="Arial" panose="020B0604020202020204" pitchFamily="34" charset="0"/>
              </a:rPr>
              <a:t>Proč znát základy práva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1150" y="1345474"/>
            <a:ext cx="8480425" cy="5115616"/>
          </a:xfrm>
        </p:spPr>
        <p:txBody>
          <a:bodyPr/>
          <a:lstStyle/>
          <a:p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Právo vojáka při výkonu služby omezuje (stanovuje hranice, za které už nelze jít; omezování svobody jednání je základním znakem práva)</a:t>
            </a:r>
          </a:p>
          <a:p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Právo slouží jako prostředek ochrany a nástroj prosazování vlastních zájmů (ochrana proti svévoli nadřízených) – oba tyto důvody spojuje to, že požadují, aby voják zvládl právo jako normativní rámec plnění úkolů</a:t>
            </a:r>
          </a:p>
          <a:p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Znalost práva je praktická v osobním životě (i mimo výkon služby)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925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3200" dirty="0" smtClean="0">
                <a:latin typeface="Arial" panose="020B0604020202020204" pitchFamily="34" charset="0"/>
              </a:rPr>
              <a:t>Právo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1596" y="1336431"/>
            <a:ext cx="8812403" cy="4501661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Právo je systém obecně závazných pravidel chování přijímaných státem a vynutitelných státní mocí</a:t>
            </a:r>
          </a:p>
          <a:p>
            <a:pPr marL="0" indent="0">
              <a:buNone/>
            </a:pP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ystém společenských norem</a:t>
            </a:r>
          </a:p>
          <a:p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vytvářeno státem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becně závazné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ynutitelné státní mocí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ormálně sdělné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611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3200" dirty="0" smtClean="0">
                <a:latin typeface="Arial" panose="020B0604020202020204" pitchFamily="34" charset="0"/>
              </a:rPr>
              <a:t>Právo a další normativní systémy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1596" y="1567543"/>
            <a:ext cx="8812403" cy="4903595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Ve společnosti působí kromě práva další normativní systémy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Morální pravidla</a:t>
            </a:r>
          </a:p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áboženství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Společenské normy, zvyklosti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Jen právo je vynutitelné státní mocí, to ale neznamená, že za porušení ostatních nemohou následovat např. sankce</a:t>
            </a:r>
          </a:p>
        </p:txBody>
      </p:sp>
    </p:spTree>
    <p:extLst>
      <p:ext uri="{BB962C8B-B14F-4D97-AF65-F5344CB8AC3E}">
        <p14:creationId xmlns:p14="http://schemas.microsoft.com/office/powerpoint/2010/main" val="408755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3200" dirty="0" smtClean="0">
                <a:latin typeface="Arial" panose="020B0604020202020204" pitchFamily="34" charset="0"/>
              </a:rPr>
              <a:t>Právo – normativní prostředí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1596" y="1768510"/>
            <a:ext cx="8812403" cy="4702628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V současnosti je každý člověk obklopen třístupňovým prostředím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Vnitrostátní právo</a:t>
            </a:r>
          </a:p>
          <a:p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Evropské právo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Mezinárodní právo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986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3200" dirty="0" smtClean="0">
                <a:latin typeface="Arial" panose="020B0604020202020204" pitchFamily="34" charset="0"/>
              </a:rPr>
              <a:t>Legislativa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1596" y="1125415"/>
            <a:ext cx="8812403" cy="5637125"/>
          </a:xfrm>
        </p:spPr>
        <p:txBody>
          <a:bodyPr/>
          <a:lstStyle/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zákonodárná moc – oprávnění vydávat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zákony</a:t>
            </a:r>
          </a:p>
          <a:p>
            <a:pPr marL="0" indent="0">
              <a:buNone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Zákonodárná moc je oprávnění vydávat zákony. V moderní teorii státu je vedle moci výkonné a soudní jednou z nezávislých větví státní moci, svěřená zákonodárnému sboru (parlamentu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zákonodárný proces – proces přijímání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zákonů</a:t>
            </a:r>
          </a:p>
          <a:p>
            <a:pPr marL="0" indent="0">
              <a:buNone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Zákonodárný proces nebo také legislativní proces je cílený společenský proces tvorby právních norem, který se projevuje především tvorbou právních předpisů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iný název pro právní řád nebo soubor právních předpisů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3200" dirty="0" smtClean="0">
                <a:latin typeface="Arial" panose="020B0604020202020204" pitchFamily="34" charset="0"/>
              </a:rPr>
              <a:t>Legislativa – dělba moci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1150" y="1593669"/>
            <a:ext cx="8480425" cy="4502330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Princip dělby moci je jedním z principů demokratického právního státu, který rozlišuje tři typy moci ve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státě:</a:t>
            </a:r>
          </a:p>
          <a:p>
            <a:pPr marL="0" indent="0">
              <a:buNone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- moc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zákonodárnou (legislativa), </a:t>
            </a:r>
            <a:endParaRPr lang="cs-C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- moc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výkonnou (exekutiva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),</a:t>
            </a:r>
          </a:p>
          <a:p>
            <a:pPr marL="0" indent="0">
              <a:buNone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moc soudní (</a:t>
            </a:r>
            <a:r>
              <a:rPr 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judikativa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, justice). </a:t>
            </a:r>
            <a:endParaRPr lang="cs-C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Jednotlivé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moci jsou oddělené, nezávislé a navzájem se kontrolují systémem brzd a rovnovah.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80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3200" dirty="0" smtClean="0">
                <a:latin typeface="Arial" panose="020B0604020202020204" pitchFamily="34" charset="0"/>
              </a:rPr>
              <a:t>Moc zákonodárná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1150" y="1728315"/>
            <a:ext cx="8480425" cy="4367683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Zákonodárná moc je jedna ze tří složek státní moci. Je to oprávnění vydávat zákony. Orgán vykonávající zákonodárnou moc je nazýván zákonodárce. V České republice je nositelem zákonodárné moci Parlament, který je tvořen dvěma komorami, a to Poslaneckou sněmovnou a Senátem.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8195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worldmap">
  <a:themeElements>
    <a:clrScheme name="2_worldma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_worldmap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2_worldma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orldmap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worldmap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orldmap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orldma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orldma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orldma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Liberec</Template>
  <TotalTime>2536</TotalTime>
  <Words>1091</Words>
  <Application>Microsoft Office PowerPoint</Application>
  <PresentationFormat>Předvádění na obrazovce (4:3)</PresentationFormat>
  <Paragraphs>106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6" baseType="lpstr">
      <vt:lpstr>Arial</vt:lpstr>
      <vt:lpstr>Times New Roman</vt:lpstr>
      <vt:lpstr>2_worldmap</vt:lpstr>
      <vt:lpstr>Legislativa a právní zajištění tělovýchovného procesu v AČR</vt:lpstr>
      <vt:lpstr>Legislativa a právní zajištění tělovýchovného procesu v AČR</vt:lpstr>
      <vt:lpstr>Proč znát základy práva</vt:lpstr>
      <vt:lpstr>Právo</vt:lpstr>
      <vt:lpstr>Právo a další normativní systémy</vt:lpstr>
      <vt:lpstr>Právo – normativní prostředí</vt:lpstr>
      <vt:lpstr>Legislativa</vt:lpstr>
      <vt:lpstr>Legislativa – dělba moci</vt:lpstr>
      <vt:lpstr>Moc zákonodárná</vt:lpstr>
      <vt:lpstr>Zákonodárný proces</vt:lpstr>
      <vt:lpstr>Moc výkonná</vt:lpstr>
      <vt:lpstr>Moc soudní</vt:lpstr>
      <vt:lpstr>Právní síla</vt:lpstr>
      <vt:lpstr>Právní síla</vt:lpstr>
      <vt:lpstr>Orientační schéma vybraných právních souvislostí s dopadem na služební tělesnou výchovu</vt:lpstr>
      <vt:lpstr>Ústava</vt:lpstr>
      <vt:lpstr>Právní rámec státu</vt:lpstr>
      <vt:lpstr>Právní prostředí rezortu</vt:lpstr>
      <vt:lpstr>Právní prostředí rezortu</vt:lpstr>
      <vt:lpstr>Důležitost znalostí právního zajištění STV</vt:lpstr>
      <vt:lpstr>Otázky</vt:lpstr>
      <vt:lpstr>Literatura</vt:lpstr>
      <vt:lpstr>Dotazy?</vt:lpstr>
    </vt:vector>
  </TitlesOfParts>
  <Company>Gymnázium Vyškov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LP</dc:creator>
  <cp:lastModifiedBy>Lubomír Přívětivý</cp:lastModifiedBy>
  <cp:revision>113</cp:revision>
  <dcterms:created xsi:type="dcterms:W3CDTF">2000-11-19T15:42:47Z</dcterms:created>
  <dcterms:modified xsi:type="dcterms:W3CDTF">2022-10-06T22:10:01Z</dcterms:modified>
</cp:coreProperties>
</file>