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39" d="100"/>
          <a:sy n="39" d="100"/>
        </p:scale>
        <p:origin x="41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092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20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14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40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228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92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783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33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480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7262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0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54094-0C91-4E23-9470-4A65F49E8981}" type="datetimeFigureOut">
              <a:rPr lang="cs-CZ" smtClean="0"/>
              <a:pPr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A1A0D-41BA-4563-B366-26C1112F5DB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87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Projektový management 	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Výběr dodavatele</a:t>
            </a:r>
          </a:p>
          <a:p>
            <a:r>
              <a:rPr lang="cs-CZ" dirty="0" smtClean="0"/>
              <a:t>Smlouvy v projektu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63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Obstarávání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Při realizaci projektu </a:t>
            </a:r>
          </a:p>
          <a:p>
            <a:r>
              <a:rPr lang="cs-CZ" dirty="0" smtClean="0"/>
              <a:t>IPMA hovoří o těchto základních činnostech:</a:t>
            </a:r>
          </a:p>
          <a:p>
            <a:pPr lvl="2"/>
            <a:r>
              <a:rPr lang="cs-CZ" dirty="0" smtClean="0"/>
              <a:t>Tvorba pravidel pro obstarávání projektu (kdo a </a:t>
            </a:r>
            <a:r>
              <a:rPr lang="cs-CZ" dirty="0" err="1" smtClean="0"/>
              <a:t>jakú</a:t>
            </a:r>
            <a:endParaRPr lang="cs-CZ" dirty="0" smtClean="0"/>
          </a:p>
          <a:p>
            <a:pPr lvl="2"/>
            <a:r>
              <a:rPr lang="cs-CZ" dirty="0" smtClean="0"/>
              <a:t>Zajistit identifikaci potřeb na projektech</a:t>
            </a:r>
          </a:p>
          <a:p>
            <a:pPr lvl="2"/>
            <a:r>
              <a:rPr lang="cs-CZ" dirty="0" smtClean="0"/>
              <a:t>Poptávkový dokument vč. Podmínek v průběhu dodávky</a:t>
            </a:r>
          </a:p>
          <a:p>
            <a:pPr lvl="2"/>
            <a:r>
              <a:rPr lang="cs-CZ" dirty="0" smtClean="0"/>
              <a:t>Vypsat a realizovat řízení</a:t>
            </a:r>
          </a:p>
          <a:p>
            <a:pPr lvl="2"/>
            <a:r>
              <a:rPr lang="cs-CZ" dirty="0" smtClean="0"/>
              <a:t>Smlouva s vybraným subdodavatelem</a:t>
            </a:r>
          </a:p>
          <a:p>
            <a:pPr lvl="2"/>
            <a:r>
              <a:rPr lang="cs-CZ" dirty="0" smtClean="0"/>
              <a:t>Kontrola dodávky (přejímka)</a:t>
            </a:r>
          </a:p>
          <a:p>
            <a:pPr lvl="2"/>
            <a:r>
              <a:rPr lang="cs-CZ" dirty="0" smtClean="0"/>
              <a:t>Protokolárně ukončit kontrakt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880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 dodavatele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Součást obstarávání</a:t>
            </a:r>
          </a:p>
          <a:p>
            <a:r>
              <a:rPr lang="cs-CZ" dirty="0" smtClean="0"/>
              <a:t>Může být využito rozhodovacích stromů</a:t>
            </a:r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5448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Smlouvy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Kontrakt je dohoda obvykle dvou stran o provedení určitého pracovního výkonu nebo o dodávce produktu za definovaných podmínek. </a:t>
            </a:r>
          </a:p>
          <a:p>
            <a:r>
              <a:rPr lang="cs-CZ" dirty="0" smtClean="0"/>
              <a:t>Kontrakt také bývá nazýván příslibem, který když není dodržen, je vymáhán.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0067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Autorsko-právní problematika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Realizace kulturních a společenských akcí (umělci, hudba, </a:t>
            </a:r>
            <a:r>
              <a:rPr lang="cs-CZ" dirty="0" err="1" smtClean="0"/>
              <a:t>videoprodukce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Použití kresby cizího autora na propagačních materiálech</a:t>
            </a:r>
          </a:p>
          <a:p>
            <a:r>
              <a:rPr lang="cs-CZ" dirty="0" smtClean="0"/>
              <a:t>Fotografie cizího autora (i z webu)</a:t>
            </a:r>
          </a:p>
          <a:p>
            <a:r>
              <a:rPr lang="cs-CZ" dirty="0" smtClean="0"/>
              <a:t>Při realizaci IT projektů, jejichž výsledkem je počítačový program nebo databáze</a:t>
            </a:r>
          </a:p>
          <a:p>
            <a:r>
              <a:rPr lang="cs-CZ" dirty="0" smtClean="0"/>
              <a:t>Web design, logo, grafický manuál,…</a:t>
            </a:r>
          </a:p>
        </p:txBody>
      </p:sp>
    </p:spTree>
    <p:extLst>
      <p:ext uri="{BB962C8B-B14F-4D97-AF65-F5344CB8AC3E}">
        <p14:creationId xmlns:p14="http://schemas.microsoft.com/office/powerpoint/2010/main" val="2528028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Autorské právo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Ochrana práv autora k jeho autorskému dílu.</a:t>
            </a:r>
          </a:p>
          <a:p>
            <a:pPr lvl="1"/>
            <a:r>
              <a:rPr lang="cs-CZ" dirty="0" smtClean="0"/>
              <a:t>Literární, umělecké, vědecké</a:t>
            </a:r>
          </a:p>
          <a:p>
            <a:pPr lvl="1"/>
            <a:r>
              <a:rPr lang="cs-CZ" dirty="0" smtClean="0"/>
              <a:t>Např. kniha, fotografie, publikace, audiovizuální dílo, obraz, socha, grafika, div. Hra, kartografické a architektonické dílo</a:t>
            </a:r>
          </a:p>
          <a:p>
            <a:pPr lvl="1"/>
            <a:r>
              <a:rPr lang="cs-CZ" dirty="0" smtClean="0"/>
              <a:t>Dílem může být i počítačový program nebo databáze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3937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Průmyslové právo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Zahrnuje:</a:t>
            </a:r>
          </a:p>
          <a:p>
            <a:pPr lvl="1"/>
            <a:r>
              <a:rPr lang="cs-CZ" dirty="0" smtClean="0"/>
              <a:t>ochranu výsledků technické tvůrčí činnosti (vynálezy, užitné vzory), </a:t>
            </a:r>
          </a:p>
          <a:p>
            <a:pPr lvl="1"/>
            <a:r>
              <a:rPr lang="cs-CZ" dirty="0" smtClean="0"/>
              <a:t>Předměty průmyslového výtvarnictví (</a:t>
            </a:r>
            <a:r>
              <a:rPr lang="cs-CZ" dirty="0" err="1" smtClean="0"/>
              <a:t>pr</a:t>
            </a:r>
            <a:r>
              <a:rPr lang="cs-CZ" dirty="0" smtClean="0"/>
              <a:t>. vzory)</a:t>
            </a:r>
          </a:p>
          <a:p>
            <a:pPr lvl="1"/>
            <a:r>
              <a:rPr lang="cs-CZ" dirty="0" smtClean="0"/>
              <a:t>Práva na označení (ochranné známky, označení původu)</a:t>
            </a:r>
          </a:p>
          <a:p>
            <a:pPr lvl="1"/>
            <a:r>
              <a:rPr lang="cs-CZ" dirty="0" smtClean="0"/>
              <a:t>Konstrukční schémata polovodičových výrobků aj.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0046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</a:t>
            </a:r>
            <a:r>
              <a:rPr lang="cs-CZ" dirty="0" err="1" smtClean="0"/>
              <a:t>info</a:t>
            </a:r>
            <a:r>
              <a:rPr lang="cs-CZ" dirty="0" smtClean="0"/>
              <a:t> o autorském díle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Zákon č. 121/2000 Sb. ve znění pozdějších úprav</a:t>
            </a:r>
          </a:p>
          <a:p>
            <a:r>
              <a:rPr lang="cs-CZ" dirty="0" smtClean="0"/>
              <a:t>Zákon je postaven na právu osobnostním a majetkovým</a:t>
            </a:r>
          </a:p>
          <a:p>
            <a:r>
              <a:rPr lang="cs-CZ" dirty="0" smtClean="0"/>
              <a:t>Vychází ze zásady smluvní volnosti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9448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Kolektivní správa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smtClean="0"/>
              <a:t>Spočívá v nepřímém zastoupení autorů, výkonných umělců a dalších nositelů práv kolektivními správci, kteří za ně svým jménem sjednávají hromadné smlouvy o užití díla</a:t>
            </a:r>
            <a:endParaRPr lang="cs-CZ" dirty="0"/>
          </a:p>
          <a:p>
            <a:r>
              <a:rPr lang="cs-CZ" dirty="0" smtClean="0"/>
              <a:t>V ČR existuje celkem 6 kolektivních správců  (občanských sdružení pověřených Ministerstvem kultury k výkonu kolektivní správy práva).</a:t>
            </a:r>
          </a:p>
        </p:txBody>
      </p:sp>
    </p:spTree>
    <p:extLst>
      <p:ext uri="{BB962C8B-B14F-4D97-AF65-F5344CB8AC3E}">
        <p14:creationId xmlns:p14="http://schemas.microsoft.com/office/powerpoint/2010/main" val="1822328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310</Words>
  <Application>Microsoft Office PowerPoint</Application>
  <PresentationFormat>Předvádění na obrazovce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Motiv systému Office</vt:lpstr>
      <vt:lpstr>Projektový management  </vt:lpstr>
      <vt:lpstr>Obstarávání</vt:lpstr>
      <vt:lpstr>Výběr dodavatele</vt:lpstr>
      <vt:lpstr>Smlouvy </vt:lpstr>
      <vt:lpstr>Autorsko-právní problematika</vt:lpstr>
      <vt:lpstr>Autorské právo</vt:lpstr>
      <vt:lpstr>Průmyslové právo</vt:lpstr>
      <vt:lpstr>Základní info o autorském díle</vt:lpstr>
      <vt:lpstr>Kolektivní správa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Projektový management 11</dc:title>
  <dc:creator>POKUSNY UCET,ZAM,CIVT</dc:creator>
  <cp:lastModifiedBy>Hewlett-Packard Company</cp:lastModifiedBy>
  <cp:revision>9</cp:revision>
  <dcterms:created xsi:type="dcterms:W3CDTF">2014-05-05T11:49:59Z</dcterms:created>
  <dcterms:modified xsi:type="dcterms:W3CDTF">2020-05-04T08:05:02Z</dcterms:modified>
</cp:coreProperties>
</file>