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540" r:id="rId2"/>
    <p:sldId id="264" r:id="rId3"/>
    <p:sldId id="575" r:id="rId4"/>
    <p:sldId id="577" r:id="rId5"/>
    <p:sldId id="560" r:id="rId6"/>
    <p:sldId id="576" r:id="rId7"/>
    <p:sldId id="490" r:id="rId8"/>
    <p:sldId id="569" r:id="rId9"/>
    <p:sldId id="571" r:id="rId10"/>
    <p:sldId id="570" r:id="rId11"/>
    <p:sldId id="572" r:id="rId12"/>
    <p:sldId id="573" r:id="rId13"/>
    <p:sldId id="578" r:id="rId14"/>
    <p:sldId id="579" r:id="rId15"/>
    <p:sldId id="493" r:id="rId16"/>
    <p:sldId id="533" r:id="rId17"/>
    <p:sldId id="494" r:id="rId18"/>
    <p:sldId id="495" r:id="rId19"/>
    <p:sldId id="496" r:id="rId20"/>
    <p:sldId id="498" r:id="rId21"/>
    <p:sldId id="502" r:id="rId22"/>
    <p:sldId id="505" r:id="rId23"/>
    <p:sldId id="507" r:id="rId24"/>
    <p:sldId id="508" r:id="rId25"/>
    <p:sldId id="509" r:id="rId26"/>
    <p:sldId id="510" r:id="rId27"/>
    <p:sldId id="511" r:id="rId28"/>
    <p:sldId id="515" r:id="rId29"/>
    <p:sldId id="516" r:id="rId30"/>
    <p:sldId id="517" r:id="rId31"/>
    <p:sldId id="518" r:id="rId32"/>
    <p:sldId id="519" r:id="rId33"/>
    <p:sldId id="520" r:id="rId34"/>
    <p:sldId id="521" r:id="rId35"/>
    <p:sldId id="522" r:id="rId36"/>
    <p:sldId id="523" r:id="rId37"/>
    <p:sldId id="527" r:id="rId38"/>
    <p:sldId id="528" r:id="rId39"/>
    <p:sldId id="529" r:id="rId40"/>
    <p:sldId id="534" r:id="rId41"/>
    <p:sldId id="535" r:id="rId42"/>
    <p:sldId id="536" r:id="rId43"/>
    <p:sldId id="537" r:id="rId44"/>
    <p:sldId id="464" r:id="rId45"/>
    <p:sldId id="574" r:id="rId4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90D"/>
    <a:srgbClr val="6731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D97B8-0964-4D9E-97F6-58392911292D}" v="5" dt="2025-04-29T07:29:43.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4645" autoAdjust="0"/>
  </p:normalViewPr>
  <p:slideViewPr>
    <p:cSldViewPr>
      <p:cViewPr varScale="1">
        <p:scale>
          <a:sx n="51" d="100"/>
          <a:sy n="51" d="100"/>
        </p:scale>
        <p:origin x="1572" y="264"/>
      </p:cViewPr>
      <p:guideLst>
        <p:guide orient="horz" pos="2160"/>
        <p:guide pos="2880"/>
      </p:guideLst>
    </p:cSldViewPr>
  </p:slideViewPr>
  <p:outlineViewPr>
    <p:cViewPr>
      <p:scale>
        <a:sx n="33" d="100"/>
        <a:sy n="33" d="100"/>
      </p:scale>
      <p:origin x="0" y="95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Dimitrov" userId="38f9263f699255cd" providerId="LiveId" clId="{484D97B8-0964-4D9E-97F6-58392911292D}"/>
    <pc:docChg chg="undo custSel addSld delSld modSld sldOrd">
      <pc:chgData name="Michal Dimitrov" userId="38f9263f699255cd" providerId="LiveId" clId="{484D97B8-0964-4D9E-97F6-58392911292D}" dt="2025-04-29T07:29:43.290" v="625" actId="1076"/>
      <pc:docMkLst>
        <pc:docMk/>
      </pc:docMkLst>
      <pc:sldChg chg="modSp mod">
        <pc:chgData name="Michal Dimitrov" userId="38f9263f699255cd" providerId="LiveId" clId="{484D97B8-0964-4D9E-97F6-58392911292D}" dt="2025-04-28T16:17:14.027" v="31" actId="20577"/>
        <pc:sldMkLst>
          <pc:docMk/>
          <pc:sldMk cId="0" sldId="264"/>
        </pc:sldMkLst>
        <pc:spChg chg="mod">
          <ac:chgData name="Michal Dimitrov" userId="38f9263f699255cd" providerId="LiveId" clId="{484D97B8-0964-4D9E-97F6-58392911292D}" dt="2025-04-28T16:17:14.027" v="31" actId="20577"/>
          <ac:spMkLst>
            <pc:docMk/>
            <pc:sldMk cId="0" sldId="264"/>
            <ac:spMk id="3074" creationId="{00000000-0000-0000-0000-000000000000}"/>
          </ac:spMkLst>
        </pc:spChg>
        <pc:spChg chg="mod">
          <ac:chgData name="Michal Dimitrov" userId="38f9263f699255cd" providerId="LiveId" clId="{484D97B8-0964-4D9E-97F6-58392911292D}" dt="2025-04-28T16:17:07.479" v="29" actId="6549"/>
          <ac:spMkLst>
            <pc:docMk/>
            <pc:sldMk cId="0" sldId="264"/>
            <ac:spMk id="3075" creationId="{00000000-0000-0000-0000-000000000000}"/>
          </ac:spMkLst>
        </pc:spChg>
      </pc:sldChg>
      <pc:sldChg chg="del">
        <pc:chgData name="Michal Dimitrov" userId="38f9263f699255cd" providerId="LiveId" clId="{484D97B8-0964-4D9E-97F6-58392911292D}" dt="2025-04-28T16:19:37.321" v="42" actId="47"/>
        <pc:sldMkLst>
          <pc:docMk/>
          <pc:sldMk cId="2349203630" sldId="431"/>
        </pc:sldMkLst>
      </pc:sldChg>
      <pc:sldChg chg="ord">
        <pc:chgData name="Michal Dimitrov" userId="38f9263f699255cd" providerId="LiveId" clId="{484D97B8-0964-4D9E-97F6-58392911292D}" dt="2025-04-29T06:37:05.974" v="345"/>
        <pc:sldMkLst>
          <pc:docMk/>
          <pc:sldMk cId="0" sldId="493"/>
        </pc:sldMkLst>
      </pc:sldChg>
      <pc:sldChg chg="addSp delSp mod ord">
        <pc:chgData name="Michal Dimitrov" userId="38f9263f699255cd" providerId="LiveId" clId="{484D97B8-0964-4D9E-97F6-58392911292D}" dt="2025-04-29T06:09:04.272" v="274"/>
        <pc:sldMkLst>
          <pc:docMk/>
          <pc:sldMk cId="0" sldId="494"/>
        </pc:sldMkLst>
        <pc:spChg chg="add del">
          <ac:chgData name="Michal Dimitrov" userId="38f9263f699255cd" providerId="LiveId" clId="{484D97B8-0964-4D9E-97F6-58392911292D}" dt="2025-04-28T16:23:16.189" v="47" actId="22"/>
          <ac:spMkLst>
            <pc:docMk/>
            <pc:sldMk cId="0" sldId="494"/>
            <ac:spMk id="5" creationId="{A0A5944A-8797-9818-BCA5-E13F7C798027}"/>
          </ac:spMkLst>
        </pc:spChg>
      </pc:sldChg>
      <pc:sldChg chg="modSp mod">
        <pc:chgData name="Michal Dimitrov" userId="38f9263f699255cd" providerId="LiveId" clId="{484D97B8-0964-4D9E-97F6-58392911292D}" dt="2025-04-28T16:20:54.413" v="44" actId="27636"/>
        <pc:sldMkLst>
          <pc:docMk/>
          <pc:sldMk cId="0" sldId="496"/>
        </pc:sldMkLst>
        <pc:spChg chg="mod">
          <ac:chgData name="Michal Dimitrov" userId="38f9263f699255cd" providerId="LiveId" clId="{484D97B8-0964-4D9E-97F6-58392911292D}" dt="2025-04-28T16:20:54.413" v="44" actId="27636"/>
          <ac:spMkLst>
            <pc:docMk/>
            <pc:sldMk cId="0" sldId="496"/>
            <ac:spMk id="3" creationId="{00000000-0000-0000-0000-000000000000}"/>
          </ac:spMkLst>
        </pc:spChg>
      </pc:sldChg>
      <pc:sldChg chg="del">
        <pc:chgData name="Michal Dimitrov" userId="38f9263f699255cd" providerId="LiveId" clId="{484D97B8-0964-4D9E-97F6-58392911292D}" dt="2025-04-28T16:21:41.585" v="45" actId="47"/>
        <pc:sldMkLst>
          <pc:docMk/>
          <pc:sldMk cId="0" sldId="514"/>
        </pc:sldMkLst>
      </pc:sldChg>
      <pc:sldChg chg="modSp mod">
        <pc:chgData name="Michal Dimitrov" userId="38f9263f699255cd" providerId="LiveId" clId="{484D97B8-0964-4D9E-97F6-58392911292D}" dt="2025-04-28T16:29:41.026" v="171" actId="14100"/>
        <pc:sldMkLst>
          <pc:docMk/>
          <pc:sldMk cId="0" sldId="516"/>
        </pc:sldMkLst>
        <pc:spChg chg="mod">
          <ac:chgData name="Michal Dimitrov" userId="38f9263f699255cd" providerId="LiveId" clId="{484D97B8-0964-4D9E-97F6-58392911292D}" dt="2025-04-28T16:29:41.026" v="171" actId="14100"/>
          <ac:spMkLst>
            <pc:docMk/>
            <pc:sldMk cId="0" sldId="516"/>
            <ac:spMk id="2" creationId="{00000000-0000-0000-0000-000000000000}"/>
          </ac:spMkLst>
        </pc:spChg>
      </pc:sldChg>
      <pc:sldChg chg="ord">
        <pc:chgData name="Michal Dimitrov" userId="38f9263f699255cd" providerId="LiveId" clId="{484D97B8-0964-4D9E-97F6-58392911292D}" dt="2025-04-29T06:11:01.345" v="278"/>
        <pc:sldMkLst>
          <pc:docMk/>
          <pc:sldMk cId="0" sldId="533"/>
        </pc:sldMkLst>
      </pc:sldChg>
      <pc:sldChg chg="ord">
        <pc:chgData name="Michal Dimitrov" userId="38f9263f699255cd" providerId="LiveId" clId="{484D97B8-0964-4D9E-97F6-58392911292D}" dt="2025-04-29T06:52:58.152" v="537"/>
        <pc:sldMkLst>
          <pc:docMk/>
          <pc:sldMk cId="0" sldId="560"/>
        </pc:sldMkLst>
      </pc:sldChg>
      <pc:sldChg chg="modSp mod">
        <pc:chgData name="Michal Dimitrov" userId="38f9263f699255cd" providerId="LiveId" clId="{484D97B8-0964-4D9E-97F6-58392911292D}" dt="2025-04-28T16:19:08.823" v="40" actId="20577"/>
        <pc:sldMkLst>
          <pc:docMk/>
          <pc:sldMk cId="2970648980" sldId="569"/>
        </pc:sldMkLst>
        <pc:spChg chg="mod">
          <ac:chgData name="Michal Dimitrov" userId="38f9263f699255cd" providerId="LiveId" clId="{484D97B8-0964-4D9E-97F6-58392911292D}" dt="2025-04-28T16:19:08.823" v="40" actId="20577"/>
          <ac:spMkLst>
            <pc:docMk/>
            <pc:sldMk cId="2970648980" sldId="569"/>
            <ac:spMk id="3" creationId="{8D063295-2510-1808-9303-11B025EEE0DE}"/>
          </ac:spMkLst>
        </pc:spChg>
      </pc:sldChg>
      <pc:sldChg chg="addSp delSp modSp new mod">
        <pc:chgData name="Michal Dimitrov" userId="38f9263f699255cd" providerId="LiveId" clId="{484D97B8-0964-4D9E-97F6-58392911292D}" dt="2025-04-28T16:26:14.040" v="110" actId="20577"/>
        <pc:sldMkLst>
          <pc:docMk/>
          <pc:sldMk cId="3275021409" sldId="570"/>
        </pc:sldMkLst>
        <pc:spChg chg="mod">
          <ac:chgData name="Michal Dimitrov" userId="38f9263f699255cd" providerId="LiveId" clId="{484D97B8-0964-4D9E-97F6-58392911292D}" dt="2025-04-28T16:26:14.040" v="110" actId="20577"/>
          <ac:spMkLst>
            <pc:docMk/>
            <pc:sldMk cId="3275021409" sldId="570"/>
            <ac:spMk id="2" creationId="{4450BCC7-033A-F80A-C417-37A5B073A455}"/>
          </ac:spMkLst>
        </pc:spChg>
        <pc:spChg chg="mod">
          <ac:chgData name="Michal Dimitrov" userId="38f9263f699255cd" providerId="LiveId" clId="{484D97B8-0964-4D9E-97F6-58392911292D}" dt="2025-04-28T16:26:04.893" v="99" actId="207"/>
          <ac:spMkLst>
            <pc:docMk/>
            <pc:sldMk cId="3275021409" sldId="570"/>
            <ac:spMk id="3" creationId="{8E5F8513-642B-E6E0-A747-A00884A7ED37}"/>
          </ac:spMkLst>
        </pc:spChg>
        <pc:spChg chg="add del">
          <ac:chgData name="Michal Dimitrov" userId="38f9263f699255cd" providerId="LiveId" clId="{484D97B8-0964-4D9E-97F6-58392911292D}" dt="2025-04-28T16:23:21.604" v="50" actId="22"/>
          <ac:spMkLst>
            <pc:docMk/>
            <pc:sldMk cId="3275021409" sldId="570"/>
            <ac:spMk id="5" creationId="{AB56D646-413A-D923-9598-5436D303DD50}"/>
          </ac:spMkLst>
        </pc:spChg>
      </pc:sldChg>
      <pc:sldChg chg="addSp delSp modSp new mod ord">
        <pc:chgData name="Michal Dimitrov" userId="38f9263f699255cd" providerId="LiveId" clId="{484D97B8-0964-4D9E-97F6-58392911292D}" dt="2025-04-28T16:24:47.947" v="81"/>
        <pc:sldMkLst>
          <pc:docMk/>
          <pc:sldMk cId="2035777511" sldId="571"/>
        </pc:sldMkLst>
        <pc:spChg chg="mod">
          <ac:chgData name="Michal Dimitrov" userId="38f9263f699255cd" providerId="LiveId" clId="{484D97B8-0964-4D9E-97F6-58392911292D}" dt="2025-04-28T16:24:26.391" v="72" actId="20577"/>
          <ac:spMkLst>
            <pc:docMk/>
            <pc:sldMk cId="2035777511" sldId="571"/>
            <ac:spMk id="2" creationId="{E7F82EF5-B846-C39D-D6C7-0C240F9E8730}"/>
          </ac:spMkLst>
        </pc:spChg>
        <pc:spChg chg="mod">
          <ac:chgData name="Michal Dimitrov" userId="38f9263f699255cd" providerId="LiveId" clId="{484D97B8-0964-4D9E-97F6-58392911292D}" dt="2025-04-28T16:24:43.389" v="79" actId="20577"/>
          <ac:spMkLst>
            <pc:docMk/>
            <pc:sldMk cId="2035777511" sldId="571"/>
            <ac:spMk id="3" creationId="{885BBF57-9566-5E94-E57A-D24EDF43D9F1}"/>
          </ac:spMkLst>
        </pc:spChg>
        <pc:spChg chg="add del">
          <ac:chgData name="Michal Dimitrov" userId="38f9263f699255cd" providerId="LiveId" clId="{484D97B8-0964-4D9E-97F6-58392911292D}" dt="2025-04-28T16:24:18.009" v="54" actId="22"/>
          <ac:spMkLst>
            <pc:docMk/>
            <pc:sldMk cId="2035777511" sldId="571"/>
            <ac:spMk id="5" creationId="{4355F469-385B-2BB1-1B0F-223FB48CFC23}"/>
          </ac:spMkLst>
        </pc:spChg>
      </pc:sldChg>
      <pc:sldChg chg="modSp new mod">
        <pc:chgData name="Michal Dimitrov" userId="38f9263f699255cd" providerId="LiveId" clId="{484D97B8-0964-4D9E-97F6-58392911292D}" dt="2025-04-28T16:27:30.827" v="125" actId="20577"/>
        <pc:sldMkLst>
          <pc:docMk/>
          <pc:sldMk cId="945782648" sldId="572"/>
        </pc:sldMkLst>
        <pc:spChg chg="mod">
          <ac:chgData name="Michal Dimitrov" userId="38f9263f699255cd" providerId="LiveId" clId="{484D97B8-0964-4D9E-97F6-58392911292D}" dt="2025-04-28T16:26:36.205" v="115" actId="20577"/>
          <ac:spMkLst>
            <pc:docMk/>
            <pc:sldMk cId="945782648" sldId="572"/>
            <ac:spMk id="2" creationId="{73AA5B1B-5CB4-9D79-E68E-F429E6719859}"/>
          </ac:spMkLst>
        </pc:spChg>
        <pc:spChg chg="mod">
          <ac:chgData name="Michal Dimitrov" userId="38f9263f699255cd" providerId="LiveId" clId="{484D97B8-0964-4D9E-97F6-58392911292D}" dt="2025-04-28T16:27:30.827" v="125" actId="20577"/>
          <ac:spMkLst>
            <pc:docMk/>
            <pc:sldMk cId="945782648" sldId="572"/>
            <ac:spMk id="3" creationId="{46209E3B-2322-A21E-E9D4-A3F5E3F7F798}"/>
          </ac:spMkLst>
        </pc:spChg>
      </pc:sldChg>
      <pc:sldChg chg="addSp delSp modSp new mod">
        <pc:chgData name="Michal Dimitrov" userId="38f9263f699255cd" providerId="LiveId" clId="{484D97B8-0964-4D9E-97F6-58392911292D}" dt="2025-04-28T16:28:49.371" v="170" actId="1076"/>
        <pc:sldMkLst>
          <pc:docMk/>
          <pc:sldMk cId="3394490658" sldId="573"/>
        </pc:sldMkLst>
        <pc:spChg chg="mod">
          <ac:chgData name="Michal Dimitrov" userId="38f9263f699255cd" providerId="LiveId" clId="{484D97B8-0964-4D9E-97F6-58392911292D}" dt="2025-04-28T16:28:30.968" v="165" actId="20577"/>
          <ac:spMkLst>
            <pc:docMk/>
            <pc:sldMk cId="3394490658" sldId="573"/>
            <ac:spMk id="2" creationId="{92747EE3-4925-7D89-1476-CA8FBCC71F29}"/>
          </ac:spMkLst>
        </pc:spChg>
        <pc:spChg chg="del">
          <ac:chgData name="Michal Dimitrov" userId="38f9263f699255cd" providerId="LiveId" clId="{484D97B8-0964-4D9E-97F6-58392911292D}" dt="2025-04-28T16:28:33.321" v="166" actId="22"/>
          <ac:spMkLst>
            <pc:docMk/>
            <pc:sldMk cId="3394490658" sldId="573"/>
            <ac:spMk id="3" creationId="{9881E330-778C-4F15-D210-9E094DEBA8CD}"/>
          </ac:spMkLst>
        </pc:spChg>
        <pc:picChg chg="add mod ord">
          <ac:chgData name="Michal Dimitrov" userId="38f9263f699255cd" providerId="LiveId" clId="{484D97B8-0964-4D9E-97F6-58392911292D}" dt="2025-04-28T16:28:49.371" v="170" actId="1076"/>
          <ac:picMkLst>
            <pc:docMk/>
            <pc:sldMk cId="3394490658" sldId="573"/>
            <ac:picMk id="5" creationId="{754423A8-0755-0D99-2F99-D785515916E1}"/>
          </ac:picMkLst>
        </pc:picChg>
      </pc:sldChg>
      <pc:sldChg chg="modSp new mod">
        <pc:chgData name="Michal Dimitrov" userId="38f9263f699255cd" providerId="LiveId" clId="{484D97B8-0964-4D9E-97F6-58392911292D}" dt="2025-04-28T16:31:57.621" v="270" actId="207"/>
        <pc:sldMkLst>
          <pc:docMk/>
          <pc:sldMk cId="1862654097" sldId="574"/>
        </pc:sldMkLst>
        <pc:spChg chg="mod">
          <ac:chgData name="Michal Dimitrov" userId="38f9263f699255cd" providerId="LiveId" clId="{484D97B8-0964-4D9E-97F6-58392911292D}" dt="2025-04-28T16:30:51.490" v="197" actId="20577"/>
          <ac:spMkLst>
            <pc:docMk/>
            <pc:sldMk cId="1862654097" sldId="574"/>
            <ac:spMk id="2" creationId="{73EB098B-C6E6-8F89-70A8-E922B4EE63C3}"/>
          </ac:spMkLst>
        </pc:spChg>
        <pc:spChg chg="mod">
          <ac:chgData name="Michal Dimitrov" userId="38f9263f699255cd" providerId="LiveId" clId="{484D97B8-0964-4D9E-97F6-58392911292D}" dt="2025-04-28T16:31:57.621" v="270" actId="207"/>
          <ac:spMkLst>
            <pc:docMk/>
            <pc:sldMk cId="1862654097" sldId="574"/>
            <ac:spMk id="3" creationId="{DF48589E-B96F-AB1A-1EA6-4D3168FBFB6C}"/>
          </ac:spMkLst>
        </pc:spChg>
      </pc:sldChg>
      <pc:sldChg chg="addSp modSp new mod ord">
        <pc:chgData name="Michal Dimitrov" userId="38f9263f699255cd" providerId="LiveId" clId="{484D97B8-0964-4D9E-97F6-58392911292D}" dt="2025-04-29T06:37:16.690" v="349"/>
        <pc:sldMkLst>
          <pc:docMk/>
          <pc:sldMk cId="2982927419" sldId="575"/>
        </pc:sldMkLst>
        <pc:spChg chg="mod">
          <ac:chgData name="Michal Dimitrov" userId="38f9263f699255cd" providerId="LiveId" clId="{484D97B8-0964-4D9E-97F6-58392911292D}" dt="2025-04-29T06:22:48.083" v="340" actId="5793"/>
          <ac:spMkLst>
            <pc:docMk/>
            <pc:sldMk cId="2982927419" sldId="575"/>
            <ac:spMk id="2" creationId="{13F001CC-69C9-3FB7-782F-ADC4F59FA448}"/>
          </ac:spMkLst>
        </pc:spChg>
        <pc:picChg chg="add mod">
          <ac:chgData name="Michal Dimitrov" userId="38f9263f699255cd" providerId="LiveId" clId="{484D97B8-0964-4D9E-97F6-58392911292D}" dt="2025-04-29T06:22:57.824" v="343" actId="1076"/>
          <ac:picMkLst>
            <pc:docMk/>
            <pc:sldMk cId="2982927419" sldId="575"/>
            <ac:picMk id="5" creationId="{A15910D4-DBF1-0766-A10B-613673122BC8}"/>
          </ac:picMkLst>
        </pc:picChg>
      </pc:sldChg>
      <pc:sldChg chg="modSp new mod ord">
        <pc:chgData name="Michal Dimitrov" userId="38f9263f699255cd" providerId="LiveId" clId="{484D97B8-0964-4D9E-97F6-58392911292D}" dt="2025-04-29T06:41:09.862" v="487" actId="14100"/>
        <pc:sldMkLst>
          <pc:docMk/>
          <pc:sldMk cId="3661783250" sldId="576"/>
        </pc:sldMkLst>
        <pc:spChg chg="mod">
          <ac:chgData name="Michal Dimitrov" userId="38f9263f699255cd" providerId="LiveId" clId="{484D97B8-0964-4D9E-97F6-58392911292D}" dt="2025-04-29T06:41:09.862" v="487" actId="14100"/>
          <ac:spMkLst>
            <pc:docMk/>
            <pc:sldMk cId="3661783250" sldId="576"/>
            <ac:spMk id="3" creationId="{983383B7-2DF4-0620-B92D-50609FC2D582}"/>
          </ac:spMkLst>
        </pc:spChg>
      </pc:sldChg>
      <pc:sldChg chg="addSp delSp modSp new mod">
        <pc:chgData name="Michal Dimitrov" userId="38f9263f699255cd" providerId="LiveId" clId="{484D97B8-0964-4D9E-97F6-58392911292D}" dt="2025-04-29T07:29:43.290" v="625" actId="1076"/>
        <pc:sldMkLst>
          <pc:docMk/>
          <pc:sldMk cId="3018654319" sldId="577"/>
        </pc:sldMkLst>
        <pc:spChg chg="mod">
          <ac:chgData name="Michal Dimitrov" userId="38f9263f699255cd" providerId="LiveId" clId="{484D97B8-0964-4D9E-97F6-58392911292D}" dt="2025-04-29T06:40:02.960" v="464" actId="20577"/>
          <ac:spMkLst>
            <pc:docMk/>
            <pc:sldMk cId="3018654319" sldId="577"/>
            <ac:spMk id="2" creationId="{D4867D9A-8F3A-20B1-5B09-2BFAD77DE6E4}"/>
          </ac:spMkLst>
        </pc:spChg>
        <pc:spChg chg="del">
          <ac:chgData name="Michal Dimitrov" userId="38f9263f699255cd" providerId="LiveId" clId="{484D97B8-0964-4D9E-97F6-58392911292D}" dt="2025-04-29T06:38:47.399" v="420"/>
          <ac:spMkLst>
            <pc:docMk/>
            <pc:sldMk cId="3018654319" sldId="577"/>
            <ac:spMk id="3" creationId="{9C615850-BACE-7B6E-ACBF-58554F1BF512}"/>
          </ac:spMkLst>
        </pc:spChg>
        <pc:picChg chg="add mod">
          <ac:chgData name="Michal Dimitrov" userId="38f9263f699255cd" providerId="LiveId" clId="{484D97B8-0964-4D9E-97F6-58392911292D}" dt="2025-04-29T07:29:43.290" v="625" actId="1076"/>
          <ac:picMkLst>
            <pc:docMk/>
            <pc:sldMk cId="3018654319" sldId="577"/>
            <ac:picMk id="1026" creationId="{CEAD1616-002C-7AEA-74CB-DAB6E73D3750}"/>
          </ac:picMkLst>
        </pc:picChg>
      </pc:sldChg>
      <pc:sldChg chg="addSp modSp new mod">
        <pc:chgData name="Michal Dimitrov" userId="38f9263f699255cd" providerId="LiveId" clId="{484D97B8-0964-4D9E-97F6-58392911292D}" dt="2025-04-29T06:45:31.066" v="533" actId="1076"/>
        <pc:sldMkLst>
          <pc:docMk/>
          <pc:sldMk cId="2801349887" sldId="578"/>
        </pc:sldMkLst>
        <pc:spChg chg="mod">
          <ac:chgData name="Michal Dimitrov" userId="38f9263f699255cd" providerId="LiveId" clId="{484D97B8-0964-4D9E-97F6-58392911292D}" dt="2025-04-29T06:45:31.066" v="533" actId="1076"/>
          <ac:spMkLst>
            <pc:docMk/>
            <pc:sldMk cId="2801349887" sldId="578"/>
            <ac:spMk id="2" creationId="{757BB875-EB76-135A-F6CE-4AB1089459D2}"/>
          </ac:spMkLst>
        </pc:spChg>
        <pc:picChg chg="add mod">
          <ac:chgData name="Michal Dimitrov" userId="38f9263f699255cd" providerId="LiveId" clId="{484D97B8-0964-4D9E-97F6-58392911292D}" dt="2025-04-29T06:45:11.474" v="491" actId="1076"/>
          <ac:picMkLst>
            <pc:docMk/>
            <pc:sldMk cId="2801349887" sldId="578"/>
            <ac:picMk id="5" creationId="{F5CB8D14-07F5-DB1D-F2BA-9CBCCDB9C1E0}"/>
          </ac:picMkLst>
        </pc:picChg>
      </pc:sldChg>
      <pc:sldChg chg="modSp new mod ord">
        <pc:chgData name="Michal Dimitrov" userId="38f9263f699255cd" providerId="LiveId" clId="{484D97B8-0964-4D9E-97F6-58392911292D}" dt="2025-04-29T06:55:39.927" v="624"/>
        <pc:sldMkLst>
          <pc:docMk/>
          <pc:sldMk cId="3348204891" sldId="579"/>
        </pc:sldMkLst>
        <pc:spChg chg="mod">
          <ac:chgData name="Michal Dimitrov" userId="38f9263f699255cd" providerId="LiveId" clId="{484D97B8-0964-4D9E-97F6-58392911292D}" dt="2025-04-29T06:54:47.010" v="613" actId="20577"/>
          <ac:spMkLst>
            <pc:docMk/>
            <pc:sldMk cId="3348204891" sldId="579"/>
            <ac:spMk id="2" creationId="{13141E05-C38D-BEA5-BD00-1D31E0F3608B}"/>
          </ac:spMkLst>
        </pc:spChg>
        <pc:spChg chg="mod">
          <ac:chgData name="Michal Dimitrov" userId="38f9263f699255cd" providerId="LiveId" clId="{484D97B8-0964-4D9E-97F6-58392911292D}" dt="2025-04-29T06:55:17.366" v="620" actId="122"/>
          <ac:spMkLst>
            <pc:docMk/>
            <pc:sldMk cId="3348204891" sldId="579"/>
            <ac:spMk id="3" creationId="{1605C104-0719-03C5-39A1-FBC19A11A6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81223A-CF50-40E0-9770-C5C6B5FB1281}" type="datetimeFigureOut">
              <a:rPr lang="cs-CZ"/>
              <a:pPr>
                <a:defRPr/>
              </a:pPr>
              <a:t>28.04.2025</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72FEDF-BF3B-4019-8FDB-3E4622968C51}" type="slidenum">
              <a:rPr lang="cs-CZ"/>
              <a:pPr>
                <a:defRPr/>
              </a:pPr>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879EDD-FAAD-4979-BA01-38B8D5BF6EE4}" type="datetimeFigureOut">
              <a:rPr lang="cs-CZ"/>
              <a:pPr>
                <a:defRPr/>
              </a:pPr>
              <a:t>28.04.2025</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F11BA5-A886-4ACA-85AD-0F1145FCFD3A}" type="slidenum">
              <a:rPr lang="cs-CZ"/>
              <a:pPr>
                <a:defRPr/>
              </a:pPr>
              <a:t>‹#›</a:t>
            </a:fld>
            <a:endParaRPr lang="cs-CZ"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akubmarian.com/wp-content/uploads/2015/07/immigrants-europe.jp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b="0" i="0" kern="1200" dirty="0">
                <a:solidFill>
                  <a:schemeClr val="tx1"/>
                </a:solidFill>
                <a:latin typeface="+mn-lt"/>
                <a:ea typeface="+mn-ea"/>
                <a:cs typeface="+mn-cs"/>
              </a:rPr>
              <a:t>Asylum applications in</a:t>
            </a:r>
            <a:r>
              <a:rPr lang="cs-CZ" sz="1200" b="0" i="0" kern="1200" dirty="0">
                <a:solidFill>
                  <a:schemeClr val="tx1"/>
                </a:solidFill>
                <a:latin typeface="+mn-lt"/>
                <a:ea typeface="+mn-ea"/>
                <a:cs typeface="+mn-cs"/>
              </a:rPr>
              <a:t> EU</a:t>
            </a:r>
            <a:r>
              <a:rPr lang="en-US" sz="1200" b="0" i="0" kern="1200" dirty="0">
                <a:solidFill>
                  <a:schemeClr val="tx1"/>
                </a:solidFill>
                <a:latin typeface="+mn-lt"/>
                <a:ea typeface="+mn-ea"/>
                <a:cs typeface="+mn-cs"/>
              </a:rPr>
              <a:t> and</a:t>
            </a:r>
            <a:r>
              <a:rPr lang="cs-CZ" sz="1200" b="0" i="0" kern="1200" dirty="0">
                <a:solidFill>
                  <a:schemeClr val="tx1"/>
                </a:solidFill>
                <a:latin typeface="+mn-lt"/>
                <a:ea typeface="+mn-ea"/>
                <a:cs typeface="+mn-cs"/>
              </a:rPr>
              <a:t> </a:t>
            </a:r>
            <a:r>
              <a:rPr lang="cs-CZ" sz="1200" b="0" i="0" kern="1200" dirty="0" err="1">
                <a:solidFill>
                  <a:schemeClr val="tx1"/>
                </a:solidFill>
                <a:latin typeface="+mn-lt"/>
                <a:ea typeface="+mn-ea"/>
                <a:cs typeface="+mn-cs"/>
              </a:rPr>
              <a:t>EFTA</a:t>
            </a:r>
            <a:r>
              <a:rPr lang="en-US" sz="1200" b="0" i="0" kern="1200" dirty="0">
                <a:solidFill>
                  <a:schemeClr val="tx1"/>
                </a:solidFill>
                <a:latin typeface="+mn-lt"/>
                <a:ea typeface="+mn-ea"/>
                <a:cs typeface="+mn-cs"/>
              </a:rPr>
              <a:t> states between 1 January and 30 June 2015, according to </a:t>
            </a:r>
            <a:r>
              <a:rPr lang="cs-CZ" sz="1200" b="0" i="0" kern="1200" dirty="0" err="1">
                <a:solidFill>
                  <a:schemeClr val="tx1"/>
                </a:solidFill>
                <a:latin typeface="+mn-lt"/>
                <a:ea typeface="+mn-ea"/>
                <a:cs typeface="+mn-cs"/>
              </a:rPr>
              <a:t>EUROSTAT</a:t>
            </a:r>
            <a:r>
              <a:rPr lang="en-US" sz="1200" b="0" i="0" kern="1200" dirty="0">
                <a:solidFill>
                  <a:schemeClr val="tx1"/>
                </a:solidFill>
                <a:latin typeface="+mn-lt"/>
                <a:ea typeface="+mn-ea"/>
                <a:cs typeface="+mn-cs"/>
              </a:rPr>
              <a:t> data</a:t>
            </a:r>
            <a:endParaRPr lang="cs-CZ" dirty="0"/>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20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b="0" i="0" kern="1200" dirty="0">
                <a:solidFill>
                  <a:schemeClr val="tx1"/>
                </a:solidFill>
                <a:latin typeface="+mn-lt"/>
                <a:ea typeface="+mn-ea"/>
                <a:cs typeface="+mn-cs"/>
              </a:rPr>
              <a:t>Kingdom of Hungary lost 72% of its land and 3.3 million people of Hungarian ethnicity.</a:t>
            </a:r>
            <a:endParaRPr lang="cs-CZ" dirty="0"/>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34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dirty="0" err="1">
                <a:solidFill>
                  <a:schemeClr val="tx1"/>
                </a:solidFill>
                <a:latin typeface="+mn-lt"/>
                <a:ea typeface="+mn-ea"/>
                <a:cs typeface="+mn-cs"/>
                <a:hlinkClick r:id="rId3"/>
              </a:rPr>
              <a:t>https</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jakubmarian.com</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wp</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content</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uploads</a:t>
            </a:r>
            <a:r>
              <a:rPr lang="cs-CZ" sz="1200" b="1" i="0" u="none" strike="noStrike" kern="1200" dirty="0">
                <a:solidFill>
                  <a:schemeClr val="tx1"/>
                </a:solidFill>
                <a:latin typeface="+mn-lt"/>
                <a:ea typeface="+mn-ea"/>
                <a:cs typeface="+mn-cs"/>
                <a:hlinkClick r:id="rId3"/>
              </a:rPr>
              <a:t>/2015/07/</a:t>
            </a:r>
            <a:r>
              <a:rPr lang="cs-CZ" sz="1200" b="1" i="0" u="none" strike="noStrike" kern="1200" dirty="0" err="1">
                <a:solidFill>
                  <a:schemeClr val="tx1"/>
                </a:solidFill>
                <a:latin typeface="+mn-lt"/>
                <a:ea typeface="+mn-ea"/>
                <a:cs typeface="+mn-cs"/>
                <a:hlinkClick r:id="rId3"/>
              </a:rPr>
              <a:t>immigrants</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europe.jpg</a:t>
            </a:r>
            <a:endParaRPr lang="cs-CZ" dirty="0"/>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36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79AC0590-4BC5-404D-872B-47896B031C9B}" type="datetimeFigureOut">
              <a:rPr lang="cs-CZ"/>
              <a:pPr>
                <a:defRPr/>
              </a:pPr>
              <a:t>28.04.2025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EE4B85D-F83C-479E-8679-28BD07B323D8}"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7CF67FA-1FB1-4BD9-9380-53E5C6D6637D}" type="datetimeFigureOut">
              <a:rPr lang="cs-CZ"/>
              <a:pPr>
                <a:defRPr/>
              </a:pPr>
              <a:t>28.04.2025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9F035FA-7139-43CE-9C08-4ED0C5F1C10F}"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C8DBC2AF-4E31-4780-8909-0FC8E66F3EE3}" type="datetimeFigureOut">
              <a:rPr lang="cs-CZ"/>
              <a:pPr>
                <a:defRPr/>
              </a:pPr>
              <a:t>28.04.2025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69EDD4A-26BB-4217-8643-44403527E6B5}"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D2E44195-2B39-4DC0-9C50-6FB5790EA02D}" type="datetimeFigureOut">
              <a:rPr lang="cs-CZ"/>
              <a:pPr>
                <a:defRPr/>
              </a:pPr>
              <a:t>28.04.2025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21BCB2B-A5F5-464F-A939-20BC59A0E61C}"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F6BBC21-FD19-4D1C-927D-4DCF250E0220}" type="datetimeFigureOut">
              <a:rPr lang="cs-CZ"/>
              <a:pPr>
                <a:defRPr/>
              </a:pPr>
              <a:t>28.04.2025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DF7229C-4D72-4F76-BBCE-E91F5C8CA272}"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492B6A20-8E17-4F2D-B9FE-2F1B3929A741}" type="datetimeFigureOut">
              <a:rPr lang="cs-CZ"/>
              <a:pPr>
                <a:defRPr/>
              </a:pPr>
              <a:t>28.04.2025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0EFC0B5-E716-4F87-B3CF-5EE705E3C51C}"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296B6AEC-C1D7-4A8B-8728-7747B03FB420}" type="datetimeFigureOut">
              <a:rPr lang="cs-CZ"/>
              <a:pPr>
                <a:defRPr/>
              </a:pPr>
              <a:t>28.04.2025</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9A19D2E-0F73-4AC1-A7C4-09F03FEEC462}"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29E2496F-7CEB-494D-9860-3AF71C3A9AAC}" type="datetimeFigureOut">
              <a:rPr lang="cs-CZ"/>
              <a:pPr>
                <a:defRPr/>
              </a:pPr>
              <a:t>28.04.2025</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59B64D70-6301-4766-9656-2F23C0D61BFC}"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DDACE6D-2F83-4B71-828E-95186707451C}" type="datetimeFigureOut">
              <a:rPr lang="cs-CZ"/>
              <a:pPr>
                <a:defRPr/>
              </a:pPr>
              <a:t>28.04.2025</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0E281C5D-EECD-48E8-B3D0-F7B449E53E3D}"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6EFD32E-E389-4F2D-8222-2DAA08AC4DE9}" type="datetimeFigureOut">
              <a:rPr lang="cs-CZ"/>
              <a:pPr>
                <a:defRPr/>
              </a:pPr>
              <a:t>28.04.2025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A67B970-E86C-4B94-98D1-9B825DADBFFC}"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5EC8938-02F7-4486-868E-75CEDB076AD5}" type="datetimeFigureOut">
              <a:rPr lang="cs-CZ"/>
              <a:pPr>
                <a:defRPr/>
              </a:pPr>
              <a:t>28.04.2025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32C660F-928B-4D15-AD79-176ABC080D60}"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FFAD2E-CB89-43B8-BAE3-E33B2D3D6E73}" type="datetimeFigureOut">
              <a:rPr lang="cs-CZ"/>
              <a:pPr>
                <a:defRPr/>
              </a:pPr>
              <a:t>28.04.2025</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7B0C47-1455-4443-9FD6-C1A75FD0E26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guardian.com/world/2015/sep/03/hungary-train-diverts-refugees-back-to-cam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heguardian.com/world/video/2015/sep/17/refugees-trapped-in-serbia-attempt-to-storm-hungarian-border-vide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813" y="928688"/>
            <a:ext cx="7772400" cy="1643062"/>
          </a:xfrm>
        </p:spPr>
        <p:txBody>
          <a:bodyPr rtlCol="0">
            <a:normAutofit fontScale="90000"/>
          </a:bodyPr>
          <a:lstStyle/>
          <a:p>
            <a:pPr eaLnBrk="1" fontAlgn="auto" hangingPunct="1">
              <a:spcAft>
                <a:spcPts val="0"/>
              </a:spcAft>
              <a:defRPr/>
            </a:pPr>
            <a:r>
              <a:rPr lang="cs-CZ" dirty="0"/>
              <a:t>Vybraná témata dějin</a:t>
            </a:r>
            <a:br>
              <a:rPr lang="cs-CZ" dirty="0"/>
            </a:br>
            <a:r>
              <a:rPr lang="cs-CZ" dirty="0"/>
              <a:t>německy mluvících zemí </a:t>
            </a:r>
            <a:br>
              <a:rPr lang="cs-CZ" dirty="0"/>
            </a:br>
            <a:r>
              <a:rPr lang="cs-CZ" dirty="0"/>
              <a:t>po roce 1945</a:t>
            </a:r>
          </a:p>
        </p:txBody>
      </p:sp>
      <p:sp>
        <p:nvSpPr>
          <p:cNvPr id="3" name="Podnadpis 2"/>
          <p:cNvSpPr>
            <a:spLocks noGrp="1"/>
          </p:cNvSpPr>
          <p:nvPr>
            <p:ph type="subTitle" idx="1"/>
          </p:nvPr>
        </p:nvSpPr>
        <p:spPr>
          <a:xfrm>
            <a:off x="468313" y="2928938"/>
            <a:ext cx="8280400" cy="2786062"/>
          </a:xfrm>
        </p:spPr>
        <p:txBody>
          <a:bodyPr rtlCol="0">
            <a:normAutofit/>
          </a:bodyPr>
          <a:lstStyle/>
          <a:p>
            <a:pPr eaLnBrk="1" fontAlgn="auto" hangingPunct="1">
              <a:spcAft>
                <a:spcPts val="0"/>
              </a:spcAft>
              <a:defRPr/>
            </a:pPr>
            <a:endParaRPr lang="cs-CZ" dirty="0"/>
          </a:p>
          <a:p>
            <a:pPr eaLnBrk="1" fontAlgn="auto" hangingPunct="1">
              <a:spcAft>
                <a:spcPts val="0"/>
              </a:spcAft>
              <a:defRPr/>
            </a:pPr>
            <a:r>
              <a:rPr lang="cs-CZ" dirty="0" err="1"/>
              <a:t>JMB247</a:t>
            </a:r>
            <a:r>
              <a:rPr lang="cs-CZ" dirty="0"/>
              <a:t> Seminář k dějinám </a:t>
            </a:r>
            <a:r>
              <a:rPr lang="cs-CZ" dirty="0" err="1"/>
              <a:t>NMZ</a:t>
            </a:r>
            <a:endParaRPr lang="cs-CZ" dirty="0"/>
          </a:p>
          <a:p>
            <a:pPr eaLnBrk="1" fontAlgn="auto" hangingPunct="1">
              <a:spcAft>
                <a:spcPts val="0"/>
              </a:spcAft>
              <a:defRPr/>
            </a:pPr>
            <a:endParaRPr lang="cs-CZ" dirty="0"/>
          </a:p>
          <a:p>
            <a:pPr eaLnBrk="1" fontAlgn="auto" hangingPunct="1">
              <a:spcAft>
                <a:spcPts val="0"/>
              </a:spcAft>
              <a:defRPr/>
            </a:pPr>
            <a:r>
              <a:rPr lang="cs-CZ" dirty="0"/>
              <a:t>PhDr. Michal </a:t>
            </a:r>
            <a:r>
              <a:rPr lang="cs-CZ" dirty="0" err="1"/>
              <a:t>Dimitrov</a:t>
            </a:r>
            <a:r>
              <a:rPr lang="cs-CZ" dirty="0"/>
              <a:t>, </a:t>
            </a:r>
            <a:r>
              <a:rPr lang="cs-CZ" dirty="0" err="1"/>
              <a:t>Ph.D</a:t>
            </a:r>
            <a:r>
              <a:rPr lang="cs-CZ" dirty="0"/>
              <a:t>.</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0BCC7-033A-F80A-C417-37A5B073A455}"/>
              </a:ext>
            </a:extLst>
          </p:cNvPr>
          <p:cNvSpPr>
            <a:spLocks noGrp="1"/>
          </p:cNvSpPr>
          <p:nvPr>
            <p:ph type="title"/>
          </p:nvPr>
        </p:nvSpPr>
        <p:spPr/>
        <p:txBody>
          <a:bodyPr/>
          <a:lstStyle/>
          <a:p>
            <a:br>
              <a:rPr lang="cs-CZ" b="1" i="0" dirty="0">
                <a:solidFill>
                  <a:srgbClr val="000000"/>
                </a:solidFill>
                <a:effectLst/>
                <a:latin typeface="intervariable"/>
              </a:rPr>
            </a:br>
            <a:br>
              <a:rPr lang="cs-CZ" b="1" i="0" dirty="0">
                <a:solidFill>
                  <a:srgbClr val="000000"/>
                </a:solidFill>
                <a:effectLst/>
                <a:latin typeface="intervariable"/>
              </a:rPr>
            </a:br>
            <a:r>
              <a:rPr lang="cs-CZ" i="0" dirty="0">
                <a:solidFill>
                  <a:srgbClr val="000000"/>
                </a:solidFill>
                <a:effectLst/>
              </a:rPr>
              <a:t>Otázky k textu </a:t>
            </a:r>
            <a:r>
              <a:rPr lang="cs-CZ" i="0" dirty="0" err="1">
                <a:solidFill>
                  <a:srgbClr val="000000"/>
                </a:solidFill>
                <a:effectLst/>
              </a:rPr>
              <a:t>Rommelové</a:t>
            </a:r>
            <a:r>
              <a:rPr lang="cs-CZ" dirty="0">
                <a:solidFill>
                  <a:srgbClr val="000000"/>
                </a:solidFill>
              </a:rPr>
              <a:t> (1)</a:t>
            </a:r>
            <a:br>
              <a:rPr lang="cs-CZ" i="0" dirty="0">
                <a:solidFill>
                  <a:srgbClr val="000000"/>
                </a:solidFill>
                <a:effectLst/>
              </a:rPr>
            </a:br>
            <a:br>
              <a:rPr lang="cs-CZ" i="0" dirty="0">
                <a:solidFill>
                  <a:srgbClr val="000000"/>
                </a:solidFill>
                <a:effectLst/>
              </a:rPr>
            </a:br>
            <a:endParaRPr lang="cs-CZ" dirty="0"/>
          </a:p>
        </p:txBody>
      </p:sp>
      <p:sp>
        <p:nvSpPr>
          <p:cNvPr id="3" name="Zástupný obsah 2">
            <a:extLst>
              <a:ext uri="{FF2B5EF4-FFF2-40B4-BE49-F238E27FC236}">
                <a16:creationId xmlns:a16="http://schemas.microsoft.com/office/drawing/2014/main" id="{8E5F8513-642B-E6E0-A747-A00884A7ED37}"/>
              </a:ext>
            </a:extLst>
          </p:cNvPr>
          <p:cNvSpPr>
            <a:spLocks noGrp="1"/>
          </p:cNvSpPr>
          <p:nvPr>
            <p:ph idx="1"/>
          </p:nvPr>
        </p:nvSpPr>
        <p:spPr/>
        <p:txBody>
          <a:bodyPr/>
          <a:lstStyle/>
          <a:p>
            <a:pPr algn="l">
              <a:buNone/>
            </a:pPr>
            <a:r>
              <a:rPr lang="cs-CZ" sz="2600" b="0" i="0" dirty="0">
                <a:effectLst/>
              </a:rPr>
              <a:t>1) Vysvětlete koncept „drag-</a:t>
            </a:r>
            <a:r>
              <a:rPr lang="cs-CZ" sz="2600" b="0" i="0" dirty="0" err="1">
                <a:effectLst/>
              </a:rPr>
              <a:t>effect</a:t>
            </a:r>
            <a:r>
              <a:rPr lang="cs-CZ" sz="2600" b="0" i="0" dirty="0">
                <a:effectLst/>
              </a:rPr>
              <a:t> </a:t>
            </a:r>
            <a:r>
              <a:rPr lang="cs-CZ" sz="2600" b="0" i="0" dirty="0" err="1">
                <a:effectLst/>
              </a:rPr>
              <a:t>of</a:t>
            </a:r>
            <a:r>
              <a:rPr lang="cs-CZ" sz="2600" b="0" i="0" dirty="0">
                <a:effectLst/>
              </a:rPr>
              <a:t> habitus“ Norberta Eliase a související pojmy „</a:t>
            </a:r>
            <a:r>
              <a:rPr lang="cs-CZ" sz="2600" b="0" i="0" dirty="0" err="1">
                <a:effectLst/>
              </a:rPr>
              <a:t>social</a:t>
            </a:r>
            <a:r>
              <a:rPr lang="cs-CZ" sz="2600" b="0" i="0" dirty="0">
                <a:effectLst/>
              </a:rPr>
              <a:t> habitus“?</a:t>
            </a:r>
          </a:p>
          <a:p>
            <a:pPr algn="l">
              <a:buNone/>
            </a:pPr>
            <a:r>
              <a:rPr lang="cs-CZ" sz="2600" b="0" i="0" dirty="0">
                <a:effectLst/>
              </a:rPr>
              <a:t>2) Jaká je hypotéza autorky – jakým způsobem ji testuje?</a:t>
            </a:r>
          </a:p>
          <a:p>
            <a:pPr algn="l">
              <a:buNone/>
            </a:pPr>
            <a:r>
              <a:rPr lang="cs-CZ" sz="2600" b="0" i="0" dirty="0">
                <a:effectLst/>
              </a:rPr>
              <a:t>3) Jak pracuje s pojmem „New </a:t>
            </a:r>
            <a:r>
              <a:rPr lang="cs-CZ" sz="2600" b="0" i="0" dirty="0" err="1">
                <a:effectLst/>
              </a:rPr>
              <a:t>Right</a:t>
            </a:r>
            <a:r>
              <a:rPr lang="cs-CZ" sz="2600" b="0" i="0" dirty="0">
                <a:effectLst/>
              </a:rPr>
              <a:t>“? (Co je „</a:t>
            </a:r>
            <a:r>
              <a:rPr lang="cs-CZ" sz="2600" b="0" i="0" dirty="0" err="1">
                <a:effectLst/>
              </a:rPr>
              <a:t>Old</a:t>
            </a:r>
            <a:r>
              <a:rPr lang="cs-CZ" sz="2600" b="0" i="0" dirty="0">
                <a:effectLst/>
              </a:rPr>
              <a:t> </a:t>
            </a:r>
            <a:r>
              <a:rPr lang="cs-CZ" sz="2600" b="0" i="0" dirty="0" err="1">
                <a:effectLst/>
              </a:rPr>
              <a:t>Right</a:t>
            </a:r>
            <a:r>
              <a:rPr lang="cs-CZ" sz="2600" b="0" i="0" dirty="0">
                <a:effectLst/>
              </a:rPr>
              <a:t>“)?</a:t>
            </a:r>
          </a:p>
          <a:p>
            <a:pPr algn="l">
              <a:buNone/>
            </a:pPr>
            <a:r>
              <a:rPr lang="cs-CZ" sz="2600" b="0" i="0" dirty="0">
                <a:effectLst/>
              </a:rPr>
              <a:t>4) Jak se vyvíjela politická strategie </a:t>
            </a:r>
            <a:r>
              <a:rPr lang="cs-CZ" sz="2600" b="0" i="0" dirty="0" err="1">
                <a:effectLst/>
              </a:rPr>
              <a:t>Alternative</a:t>
            </a:r>
            <a:r>
              <a:rPr lang="cs-CZ" sz="2600" b="0" i="0" dirty="0">
                <a:effectLst/>
              </a:rPr>
              <a:t> </a:t>
            </a:r>
            <a:r>
              <a:rPr lang="cs-CZ" sz="2600" b="0" i="0" dirty="0" err="1">
                <a:effectLst/>
              </a:rPr>
              <a:t>für</a:t>
            </a:r>
            <a:r>
              <a:rPr lang="cs-CZ" sz="2600" b="0" i="0" dirty="0">
                <a:effectLst/>
              </a:rPr>
              <a:t> </a:t>
            </a:r>
            <a:r>
              <a:rPr lang="cs-CZ" sz="2600" b="0" i="0" dirty="0" err="1">
                <a:effectLst/>
              </a:rPr>
              <a:t>Deutschland</a:t>
            </a:r>
            <a:r>
              <a:rPr lang="cs-CZ" sz="2600" b="0" i="0" dirty="0">
                <a:effectLst/>
              </a:rPr>
              <a:t>? (témata, ideologie…)</a:t>
            </a:r>
          </a:p>
          <a:p>
            <a:pPr algn="l">
              <a:buNone/>
            </a:pPr>
            <a:r>
              <a:rPr lang="cs-CZ" sz="2600" b="0" i="0" dirty="0">
                <a:effectLst/>
              </a:rPr>
              <a:t>5) Jaký je rozdíl mezi </a:t>
            </a:r>
            <a:r>
              <a:rPr lang="cs-CZ" sz="2600" b="0" i="0" dirty="0" err="1">
                <a:effectLst/>
              </a:rPr>
              <a:t>Alternative</a:t>
            </a:r>
            <a:r>
              <a:rPr lang="cs-CZ" sz="2600" b="0" i="0" dirty="0">
                <a:effectLst/>
              </a:rPr>
              <a:t> </a:t>
            </a:r>
            <a:r>
              <a:rPr lang="cs-CZ" sz="2600" b="0" i="0" dirty="0" err="1">
                <a:effectLst/>
              </a:rPr>
              <a:t>für</a:t>
            </a:r>
            <a:r>
              <a:rPr lang="cs-CZ" sz="2600" b="0" i="0" dirty="0">
                <a:effectLst/>
              </a:rPr>
              <a:t> </a:t>
            </a:r>
            <a:r>
              <a:rPr lang="cs-CZ" sz="2600" b="0" i="0" dirty="0" err="1">
                <a:effectLst/>
              </a:rPr>
              <a:t>Deutschland</a:t>
            </a:r>
            <a:r>
              <a:rPr lang="cs-CZ" sz="2600" b="0" i="0" dirty="0">
                <a:effectLst/>
              </a:rPr>
              <a:t> a PEGIDA – proč PEGIDA nakonec nebyla úspěšná?</a:t>
            </a:r>
          </a:p>
          <a:p>
            <a:pPr algn="l">
              <a:buNone/>
            </a:pPr>
            <a:endParaRPr lang="cs-CZ" dirty="0"/>
          </a:p>
        </p:txBody>
      </p:sp>
    </p:spTree>
    <p:extLst>
      <p:ext uri="{BB962C8B-B14F-4D97-AF65-F5344CB8AC3E}">
        <p14:creationId xmlns:p14="http://schemas.microsoft.com/office/powerpoint/2010/main" val="327502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A5B1B-5CB4-9D79-E68E-F429E6719859}"/>
              </a:ext>
            </a:extLst>
          </p:cNvPr>
          <p:cNvSpPr>
            <a:spLocks noGrp="1"/>
          </p:cNvSpPr>
          <p:nvPr>
            <p:ph type="title"/>
          </p:nvPr>
        </p:nvSpPr>
        <p:spPr/>
        <p:txBody>
          <a:bodyPr/>
          <a:lstStyle/>
          <a:p>
            <a:br>
              <a:rPr lang="cs-CZ" i="0" dirty="0">
                <a:solidFill>
                  <a:srgbClr val="000000"/>
                </a:solidFill>
                <a:effectLst/>
              </a:rPr>
            </a:br>
            <a:r>
              <a:rPr lang="cs-CZ" i="0" dirty="0">
                <a:solidFill>
                  <a:srgbClr val="000000"/>
                </a:solidFill>
                <a:effectLst/>
              </a:rPr>
              <a:t>Otázky k textu </a:t>
            </a:r>
            <a:r>
              <a:rPr lang="cs-CZ" i="0" dirty="0" err="1">
                <a:solidFill>
                  <a:srgbClr val="000000"/>
                </a:solidFill>
                <a:effectLst/>
              </a:rPr>
              <a:t>Rommelové</a:t>
            </a:r>
            <a:r>
              <a:rPr lang="cs-CZ" dirty="0">
                <a:solidFill>
                  <a:srgbClr val="000000"/>
                </a:solidFill>
              </a:rPr>
              <a:t> (2)</a:t>
            </a:r>
            <a:br>
              <a:rPr lang="cs-CZ" i="0" dirty="0">
                <a:solidFill>
                  <a:srgbClr val="000000"/>
                </a:solidFill>
                <a:effectLst/>
              </a:rPr>
            </a:br>
            <a:endParaRPr lang="cs-CZ" dirty="0"/>
          </a:p>
        </p:txBody>
      </p:sp>
      <p:sp>
        <p:nvSpPr>
          <p:cNvPr id="3" name="Zástupný obsah 2">
            <a:extLst>
              <a:ext uri="{FF2B5EF4-FFF2-40B4-BE49-F238E27FC236}">
                <a16:creationId xmlns:a16="http://schemas.microsoft.com/office/drawing/2014/main" id="{46209E3B-2322-A21E-E9D4-A3F5E3F7F798}"/>
              </a:ext>
            </a:extLst>
          </p:cNvPr>
          <p:cNvSpPr>
            <a:spLocks noGrp="1"/>
          </p:cNvSpPr>
          <p:nvPr>
            <p:ph idx="1"/>
          </p:nvPr>
        </p:nvSpPr>
        <p:spPr/>
        <p:txBody>
          <a:bodyPr/>
          <a:lstStyle/>
          <a:p>
            <a:pPr algn="l">
              <a:buNone/>
            </a:pPr>
            <a:r>
              <a:rPr lang="cs-CZ" sz="2400" b="0" i="0" dirty="0">
                <a:effectLst/>
                <a:latin typeface="+mj-lt"/>
              </a:rPr>
              <a:t>7)  Jaký je obsah pojmu „</a:t>
            </a:r>
            <a:r>
              <a:rPr lang="cs-CZ" sz="2400" b="0" i="0" dirty="0" err="1">
                <a:effectLst/>
                <a:latin typeface="+mj-lt"/>
              </a:rPr>
              <a:t>We</a:t>
            </a:r>
            <a:r>
              <a:rPr lang="cs-CZ" sz="2400" b="0" i="0" dirty="0">
                <a:effectLst/>
                <a:latin typeface="+mj-lt"/>
              </a:rPr>
              <a:t> are </a:t>
            </a:r>
            <a:r>
              <a:rPr lang="cs-CZ" sz="2400" b="0" i="0" dirty="0" err="1">
                <a:effectLst/>
                <a:latin typeface="+mj-lt"/>
              </a:rPr>
              <a:t>the</a:t>
            </a:r>
            <a:r>
              <a:rPr lang="cs-CZ" sz="2400" b="0" i="0" dirty="0">
                <a:effectLst/>
                <a:latin typeface="+mj-lt"/>
              </a:rPr>
              <a:t> </a:t>
            </a:r>
            <a:r>
              <a:rPr lang="cs-CZ" sz="2400" b="0" i="0" dirty="0" err="1">
                <a:effectLst/>
                <a:latin typeface="+mj-lt"/>
              </a:rPr>
              <a:t>people</a:t>
            </a:r>
            <a:r>
              <a:rPr lang="cs-CZ" sz="2400" b="0" i="0" dirty="0">
                <a:effectLst/>
                <a:latin typeface="+mj-lt"/>
              </a:rPr>
              <a:t>!“ („</a:t>
            </a:r>
            <a:r>
              <a:rPr lang="cs-CZ" sz="2400" b="0" i="0" dirty="0" err="1">
                <a:effectLst/>
                <a:latin typeface="+mj-lt"/>
              </a:rPr>
              <a:t>Wir</a:t>
            </a:r>
            <a:r>
              <a:rPr lang="cs-CZ" sz="2400" b="0" i="0" dirty="0">
                <a:effectLst/>
                <a:latin typeface="+mj-lt"/>
              </a:rPr>
              <a:t> </a:t>
            </a:r>
            <a:r>
              <a:rPr lang="cs-CZ" sz="2400" b="0" i="0" dirty="0" err="1">
                <a:effectLst/>
                <a:latin typeface="+mj-lt"/>
              </a:rPr>
              <a:t>sind</a:t>
            </a:r>
            <a:r>
              <a:rPr lang="cs-CZ" sz="2400" b="0" i="0" dirty="0">
                <a:effectLst/>
                <a:latin typeface="+mj-lt"/>
              </a:rPr>
              <a:t> </a:t>
            </a:r>
            <a:r>
              <a:rPr lang="cs-CZ" sz="2400" b="0" i="0" dirty="0" err="1">
                <a:effectLst/>
                <a:latin typeface="+mj-lt"/>
              </a:rPr>
              <a:t>das</a:t>
            </a:r>
            <a:r>
              <a:rPr lang="cs-CZ" sz="2400" b="0" i="0" dirty="0">
                <a:effectLst/>
                <a:latin typeface="+mj-lt"/>
              </a:rPr>
              <a:t> </a:t>
            </a:r>
            <a:r>
              <a:rPr lang="cs-CZ" sz="2400" b="0" i="0" dirty="0" err="1">
                <a:effectLst/>
                <a:latin typeface="+mj-lt"/>
              </a:rPr>
              <a:t>Volk</a:t>
            </a:r>
            <a:r>
              <a:rPr lang="cs-CZ" sz="2400" b="0" i="0" dirty="0">
                <a:effectLst/>
                <a:latin typeface="+mj-lt"/>
              </a:rPr>
              <a:t>“)?</a:t>
            </a:r>
          </a:p>
          <a:p>
            <a:pPr algn="l">
              <a:buNone/>
            </a:pPr>
            <a:r>
              <a:rPr lang="cs-CZ" sz="2400" b="0" i="0" dirty="0">
                <a:effectLst/>
                <a:latin typeface="+mj-lt"/>
              </a:rPr>
              <a:t>8)  Kolik procent obyvatel v citovaném výzkumu z roku 2016 souhlasila s tvrzením, „society </a:t>
            </a:r>
            <a:r>
              <a:rPr lang="cs-CZ" sz="2400" b="0" i="0" dirty="0" err="1">
                <a:effectLst/>
                <a:latin typeface="+mj-lt"/>
              </a:rPr>
              <a:t>is</a:t>
            </a:r>
            <a:r>
              <a:rPr lang="cs-CZ" sz="2400" b="0" i="0" dirty="0">
                <a:effectLst/>
                <a:latin typeface="+mj-lt"/>
              </a:rPr>
              <a:t> </a:t>
            </a:r>
            <a:r>
              <a:rPr lang="cs-CZ" sz="2400" b="0" i="0" dirty="0" err="1">
                <a:effectLst/>
                <a:latin typeface="+mj-lt"/>
              </a:rPr>
              <a:t>beiing</a:t>
            </a:r>
            <a:r>
              <a:rPr lang="cs-CZ" sz="2400" b="0" i="0" dirty="0">
                <a:effectLst/>
                <a:latin typeface="+mj-lt"/>
              </a:rPr>
              <a:t> </a:t>
            </a:r>
            <a:r>
              <a:rPr lang="cs-CZ" sz="2400" b="0" i="0" dirty="0" err="1">
                <a:effectLst/>
                <a:latin typeface="+mj-lt"/>
              </a:rPr>
              <a:t>inflitrated</a:t>
            </a:r>
            <a:r>
              <a:rPr lang="cs-CZ" sz="2400" b="0" i="0" dirty="0">
                <a:effectLst/>
                <a:latin typeface="+mj-lt"/>
              </a:rPr>
              <a:t> by </a:t>
            </a:r>
            <a:r>
              <a:rPr lang="cs-CZ" sz="2400" b="0" i="0" dirty="0" err="1">
                <a:effectLst/>
                <a:latin typeface="+mj-lt"/>
              </a:rPr>
              <a:t>muslims</a:t>
            </a:r>
            <a:r>
              <a:rPr lang="cs-CZ" sz="2400" b="0" i="0" dirty="0">
                <a:effectLst/>
                <a:latin typeface="+mj-lt"/>
              </a:rPr>
              <a:t>“?</a:t>
            </a:r>
          </a:p>
          <a:p>
            <a:pPr algn="l">
              <a:buNone/>
            </a:pPr>
            <a:r>
              <a:rPr lang="cs-CZ" sz="2400" b="0" i="0" dirty="0">
                <a:effectLst/>
                <a:latin typeface="+mj-lt"/>
              </a:rPr>
              <a:t>9)   Co znamená pojem „</a:t>
            </a:r>
            <a:r>
              <a:rPr lang="cs-CZ" sz="2400" b="0" i="0" dirty="0" err="1">
                <a:effectLst/>
                <a:latin typeface="+mj-lt"/>
              </a:rPr>
              <a:t>Lügenpresse</a:t>
            </a:r>
            <a:r>
              <a:rPr lang="cs-CZ" sz="2400" b="0" i="0" dirty="0">
                <a:effectLst/>
                <a:latin typeface="+mj-lt"/>
              </a:rPr>
              <a:t>“?</a:t>
            </a:r>
          </a:p>
          <a:p>
            <a:pPr algn="l">
              <a:buNone/>
            </a:pPr>
            <a:r>
              <a:rPr lang="cs-CZ" sz="2400" b="0" i="0" dirty="0">
                <a:effectLst/>
                <a:latin typeface="+mj-lt"/>
              </a:rPr>
              <a:t>10) Interpretujte Tab. 1 („</a:t>
            </a:r>
            <a:r>
              <a:rPr lang="cs-CZ" sz="2400" b="0" i="0" dirty="0" err="1">
                <a:effectLst/>
                <a:latin typeface="+mj-lt"/>
              </a:rPr>
              <a:t>Dividing</a:t>
            </a:r>
            <a:r>
              <a:rPr lang="cs-CZ" sz="2400" b="0" i="0" dirty="0">
                <a:effectLst/>
                <a:latin typeface="+mj-lt"/>
              </a:rPr>
              <a:t> lines“)</a:t>
            </a:r>
          </a:p>
          <a:p>
            <a:pPr algn="l">
              <a:buNone/>
            </a:pPr>
            <a:r>
              <a:rPr lang="cs-CZ" sz="2400" b="0" i="0" dirty="0">
                <a:effectLst/>
                <a:latin typeface="+mj-lt"/>
              </a:rPr>
              <a:t>11) Jak autorka vysvětluje různorodou kompozici tzv. „New   </a:t>
            </a:r>
            <a:r>
              <a:rPr lang="cs-CZ" sz="2400" b="0" i="0" dirty="0" err="1">
                <a:effectLst/>
                <a:latin typeface="+mj-lt"/>
              </a:rPr>
              <a:t>Right</a:t>
            </a:r>
            <a:r>
              <a:rPr lang="cs-CZ" sz="2400" b="0" i="0" dirty="0">
                <a:effectLst/>
                <a:latin typeface="+mj-lt"/>
              </a:rPr>
              <a:t>“?</a:t>
            </a:r>
          </a:p>
          <a:p>
            <a:pPr algn="l">
              <a:buNone/>
            </a:pPr>
            <a:r>
              <a:rPr lang="cs-CZ" sz="2400" b="0" i="0" dirty="0">
                <a:effectLst/>
                <a:latin typeface="+mj-lt"/>
              </a:rPr>
              <a:t>12) Vůči komu/čemu se vymezuje „</a:t>
            </a:r>
            <a:r>
              <a:rPr lang="cs-CZ" sz="2400" b="0" i="0" dirty="0" err="1">
                <a:effectLst/>
                <a:latin typeface="+mj-lt"/>
              </a:rPr>
              <a:t>Conservative</a:t>
            </a:r>
            <a:r>
              <a:rPr lang="cs-CZ" sz="2400" b="0" i="0" dirty="0">
                <a:effectLst/>
                <a:latin typeface="+mj-lt"/>
              </a:rPr>
              <a:t> </a:t>
            </a:r>
            <a:r>
              <a:rPr lang="cs-CZ" sz="2400" b="0" i="0" dirty="0" err="1">
                <a:effectLst/>
                <a:latin typeface="+mj-lt"/>
              </a:rPr>
              <a:t>Revolution</a:t>
            </a:r>
            <a:r>
              <a:rPr lang="cs-CZ" sz="2400" b="0" i="0" dirty="0">
                <a:effectLst/>
                <a:latin typeface="+mj-lt"/>
              </a:rPr>
              <a:t>“?</a:t>
            </a:r>
          </a:p>
          <a:p>
            <a:pPr>
              <a:buNone/>
            </a:pPr>
            <a:br>
              <a:rPr lang="cs-CZ" dirty="0"/>
            </a:br>
            <a:endParaRPr lang="cs-CZ" dirty="0"/>
          </a:p>
        </p:txBody>
      </p:sp>
    </p:spTree>
    <p:extLst>
      <p:ext uri="{BB962C8B-B14F-4D97-AF65-F5344CB8AC3E}">
        <p14:creationId xmlns:p14="http://schemas.microsoft.com/office/powerpoint/2010/main" val="94578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747EE3-4925-7D89-1476-CA8FBCC71F29}"/>
              </a:ext>
            </a:extLst>
          </p:cNvPr>
          <p:cNvSpPr>
            <a:spLocks noGrp="1"/>
          </p:cNvSpPr>
          <p:nvPr>
            <p:ph type="title"/>
          </p:nvPr>
        </p:nvSpPr>
        <p:spPr/>
        <p:txBody>
          <a:bodyPr/>
          <a:lstStyle/>
          <a:p>
            <a:r>
              <a:rPr lang="cs-CZ" dirty="0"/>
              <a:t>Štěpné linie v otázce migrace</a:t>
            </a:r>
          </a:p>
        </p:txBody>
      </p:sp>
      <p:pic>
        <p:nvPicPr>
          <p:cNvPr id="5" name="Zástupný obsah 4">
            <a:extLst>
              <a:ext uri="{FF2B5EF4-FFF2-40B4-BE49-F238E27FC236}">
                <a16:creationId xmlns:a16="http://schemas.microsoft.com/office/drawing/2014/main" id="{754423A8-0755-0D99-2F99-D785515916E1}"/>
              </a:ext>
            </a:extLst>
          </p:cNvPr>
          <p:cNvPicPr>
            <a:picLocks noGrp="1" noChangeAspect="1"/>
          </p:cNvPicPr>
          <p:nvPr>
            <p:ph idx="1"/>
          </p:nvPr>
        </p:nvPicPr>
        <p:blipFill>
          <a:blip r:embed="rId2"/>
          <a:stretch>
            <a:fillRect/>
          </a:stretch>
        </p:blipFill>
        <p:spPr>
          <a:xfrm>
            <a:off x="457200" y="1399032"/>
            <a:ext cx="8286152" cy="4945267"/>
          </a:xfrm>
        </p:spPr>
      </p:pic>
    </p:spTree>
    <p:extLst>
      <p:ext uri="{BB962C8B-B14F-4D97-AF65-F5344CB8AC3E}">
        <p14:creationId xmlns:p14="http://schemas.microsoft.com/office/powerpoint/2010/main" val="339449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7BB875-EB76-135A-F6CE-4AB1089459D2}"/>
              </a:ext>
            </a:extLst>
          </p:cNvPr>
          <p:cNvSpPr>
            <a:spLocks noGrp="1"/>
          </p:cNvSpPr>
          <p:nvPr>
            <p:ph type="title"/>
          </p:nvPr>
        </p:nvSpPr>
        <p:spPr>
          <a:xfrm>
            <a:off x="323528" y="260648"/>
            <a:ext cx="8686800" cy="1143000"/>
          </a:xfrm>
        </p:spPr>
        <p:txBody>
          <a:bodyPr/>
          <a:lstStyle/>
          <a:p>
            <a:r>
              <a:rPr lang="cs-CZ" dirty="0"/>
              <a:t>Střední třída v krizi (Studie FES, 2010)</a:t>
            </a:r>
          </a:p>
        </p:txBody>
      </p:sp>
      <p:sp>
        <p:nvSpPr>
          <p:cNvPr id="3" name="Zástupný obsah 2">
            <a:extLst>
              <a:ext uri="{FF2B5EF4-FFF2-40B4-BE49-F238E27FC236}">
                <a16:creationId xmlns:a16="http://schemas.microsoft.com/office/drawing/2014/main" id="{3FDBD8A8-25B2-35DB-A59E-F3332D46FC4A}"/>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F5CB8D14-07F5-DB1D-F2BA-9CBCCDB9C1E0}"/>
              </a:ext>
            </a:extLst>
          </p:cNvPr>
          <p:cNvPicPr>
            <a:picLocks noChangeAspect="1"/>
          </p:cNvPicPr>
          <p:nvPr/>
        </p:nvPicPr>
        <p:blipFill>
          <a:blip r:embed="rId2"/>
          <a:stretch>
            <a:fillRect/>
          </a:stretch>
        </p:blipFill>
        <p:spPr>
          <a:xfrm>
            <a:off x="917848" y="1575231"/>
            <a:ext cx="7308304" cy="5166096"/>
          </a:xfrm>
          <a:prstGeom prst="rect">
            <a:avLst/>
          </a:prstGeom>
        </p:spPr>
      </p:pic>
    </p:spTree>
    <p:extLst>
      <p:ext uri="{BB962C8B-B14F-4D97-AF65-F5344CB8AC3E}">
        <p14:creationId xmlns:p14="http://schemas.microsoft.com/office/powerpoint/2010/main" val="280134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141E05-C38D-BEA5-BD00-1D31E0F3608B}"/>
              </a:ext>
            </a:extLst>
          </p:cNvPr>
          <p:cNvSpPr>
            <a:spLocks noGrp="1"/>
          </p:cNvSpPr>
          <p:nvPr>
            <p:ph type="title"/>
          </p:nvPr>
        </p:nvSpPr>
        <p:spPr/>
        <p:txBody>
          <a:bodyPr/>
          <a:lstStyle/>
          <a:p>
            <a:r>
              <a:rPr lang="cs-CZ" dirty="0"/>
              <a:t>Transformace strachu do odmítnutí</a:t>
            </a:r>
          </a:p>
        </p:txBody>
      </p:sp>
      <p:sp>
        <p:nvSpPr>
          <p:cNvPr id="3" name="Zástupný obsah 2">
            <a:extLst>
              <a:ext uri="{FF2B5EF4-FFF2-40B4-BE49-F238E27FC236}">
                <a16:creationId xmlns:a16="http://schemas.microsoft.com/office/drawing/2014/main" id="{1605C104-0719-03C5-39A1-FBC19A11A6DA}"/>
              </a:ext>
            </a:extLst>
          </p:cNvPr>
          <p:cNvSpPr>
            <a:spLocks noGrp="1"/>
          </p:cNvSpPr>
          <p:nvPr>
            <p:ph idx="1"/>
          </p:nvPr>
        </p:nvSpPr>
        <p:spPr/>
        <p:txBody>
          <a:bodyPr/>
          <a:lstStyle/>
          <a:p>
            <a:pPr algn="l"/>
            <a:endParaRPr lang="cs-CZ" sz="1800" b="0" i="0" u="none" strike="noStrike" baseline="0" dirty="0">
              <a:solidFill>
                <a:srgbClr val="000000"/>
              </a:solidFill>
              <a:latin typeface="Code"/>
            </a:endParaRPr>
          </a:p>
          <a:p>
            <a:pPr marL="0" indent="0" algn="ctr">
              <a:buNone/>
            </a:pPr>
            <a:r>
              <a:rPr lang="en-US" sz="2600" b="1" i="0" u="none" strike="noStrike" baseline="0" dirty="0">
                <a:latin typeface="+mj-lt"/>
              </a:rPr>
              <a:t>The transformation of fear into rejection can be attributed to a loss of trust in the ability to control national institutions, missing information, or successful propaganda about a refugee crisis. (Zick 2016, 215, translation I. R.) </a:t>
            </a:r>
            <a:endParaRPr lang="cs-CZ" sz="2600" b="1" i="0" u="none" strike="noStrike" baseline="0" dirty="0">
              <a:latin typeface="+mj-lt"/>
            </a:endParaRPr>
          </a:p>
          <a:p>
            <a:pPr marL="0" indent="0" algn="ctr">
              <a:buNone/>
            </a:pPr>
            <a:r>
              <a:rPr lang="en-US" sz="2600" b="1" i="0" u="none" strike="noStrike" baseline="0" dirty="0">
                <a:latin typeface="+mj-lt"/>
              </a:rPr>
              <a:t>Politicians and journalists should therefore not take part in heating up the mis- trust within society, but maintain a distanced perspective on real problems. </a:t>
            </a:r>
            <a:endParaRPr lang="cs-CZ" sz="2600" b="1" i="0" u="none" strike="noStrike" baseline="0" dirty="0">
              <a:latin typeface="+mj-lt"/>
            </a:endParaRPr>
          </a:p>
          <a:p>
            <a:pPr marL="0" indent="0" algn="ctr">
              <a:buNone/>
            </a:pPr>
            <a:r>
              <a:rPr lang="cs-CZ" sz="2600" b="1" dirty="0">
                <a:latin typeface="+mj-lt"/>
              </a:rPr>
              <a:t>(</a:t>
            </a:r>
            <a:r>
              <a:rPr lang="cs-CZ" sz="2600" b="1" dirty="0" err="1">
                <a:latin typeface="+mj-lt"/>
              </a:rPr>
              <a:t>Inken</a:t>
            </a:r>
            <a:r>
              <a:rPr lang="cs-CZ" sz="2600" b="1" dirty="0">
                <a:latin typeface="+mj-lt"/>
              </a:rPr>
              <a:t> von </a:t>
            </a:r>
            <a:r>
              <a:rPr lang="cs-CZ" sz="2600" b="1" dirty="0" err="1">
                <a:latin typeface="+mj-lt"/>
              </a:rPr>
              <a:t>Rommel</a:t>
            </a:r>
            <a:r>
              <a:rPr lang="cs-CZ" sz="2600" b="1" dirty="0">
                <a:latin typeface="+mj-lt"/>
              </a:rPr>
              <a:t>, p. 152)</a:t>
            </a:r>
          </a:p>
        </p:txBody>
      </p:sp>
    </p:spTree>
    <p:extLst>
      <p:ext uri="{BB962C8B-B14F-4D97-AF65-F5344CB8AC3E}">
        <p14:creationId xmlns:p14="http://schemas.microsoft.com/office/powerpoint/2010/main" val="334820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r>
              <a:rPr lang="cs-CZ" dirty="0" err="1"/>
              <a:t>Migration</a:t>
            </a:r>
            <a:r>
              <a:rPr lang="cs-CZ" dirty="0"/>
              <a:t> as a New </a:t>
            </a:r>
            <a:r>
              <a:rPr lang="cs-CZ" dirty="0" err="1"/>
              <a:t>Revolution</a:t>
            </a:r>
            <a:r>
              <a:rPr lang="cs-CZ" dirty="0"/>
              <a:t>“ (</a:t>
            </a:r>
            <a:r>
              <a:rPr lang="cs-CZ" dirty="0" err="1"/>
              <a:t>Krastev</a:t>
            </a:r>
            <a:r>
              <a:rPr lang="cs-CZ" dirty="0"/>
              <a:t>)</a:t>
            </a:r>
          </a:p>
        </p:txBody>
      </p:sp>
      <p:sp>
        <p:nvSpPr>
          <p:cNvPr id="3" name="Zástupný symbol pro obsah 2"/>
          <p:cNvSpPr>
            <a:spLocks noGrp="1"/>
          </p:cNvSpPr>
          <p:nvPr>
            <p:ph sz="quarter" idx="1"/>
          </p:nvPr>
        </p:nvSpPr>
        <p:spPr/>
        <p:txBody>
          <a:bodyPr>
            <a:normAutofit fontScale="85000" lnSpcReduction="20000"/>
          </a:bodyPr>
          <a:lstStyle/>
          <a:p>
            <a:pPr algn="ctr">
              <a:buNone/>
            </a:pPr>
            <a:r>
              <a:rPr lang="cs-CZ" dirty="0"/>
              <a:t>„</a:t>
            </a:r>
            <a:r>
              <a:rPr lang="en-US" dirty="0"/>
              <a:t>People no longer dream of the future. Instead, they dream of other places. In this connected world, migration—unlike the utopias sold by twentieth-century demagogues— genuinely offers instant and radical change. It requires no ideology, no leader, and no political movement. It requires no change of government, only a change of geography. The absence of collective dreams makes migration the natural choice of the new radical. To change your life you do not need a political party—you only need a boat. With social inequality rising and social mobility stagnating in many countries around the world, it is easier to cross national borders than it is to cross class barriers.</a:t>
            </a:r>
            <a:r>
              <a:rPr lang="cs-CZ"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r>
              <a:rPr lang="cs-CZ" dirty="0" err="1"/>
              <a:t>Winners</a:t>
            </a:r>
            <a:r>
              <a:rPr lang="cs-CZ" dirty="0"/>
              <a:t>“ vs. „</a:t>
            </a:r>
            <a:r>
              <a:rPr lang="cs-CZ" dirty="0" err="1"/>
              <a:t>Losers</a:t>
            </a:r>
            <a:r>
              <a:rPr lang="cs-CZ" dirty="0"/>
              <a:t>“</a:t>
            </a:r>
          </a:p>
        </p:txBody>
      </p:sp>
      <p:sp>
        <p:nvSpPr>
          <p:cNvPr id="3" name="Zástupný symbol pro obsah 2"/>
          <p:cNvSpPr>
            <a:spLocks noGrp="1"/>
          </p:cNvSpPr>
          <p:nvPr>
            <p:ph sz="quarter" idx="1"/>
          </p:nvPr>
        </p:nvSpPr>
        <p:spPr/>
        <p:txBody>
          <a:bodyPr/>
          <a:lstStyle/>
          <a:p>
            <a:pPr algn="ctr">
              <a:buNone/>
            </a:pPr>
            <a:endParaRPr lang="cs-CZ" dirty="0"/>
          </a:p>
          <a:p>
            <a:pPr algn="ctr">
              <a:buNone/>
            </a:pPr>
            <a:endParaRPr lang="cs-CZ" dirty="0"/>
          </a:p>
          <a:p>
            <a:pPr algn="ctr">
              <a:buNone/>
            </a:pPr>
            <a:r>
              <a:rPr lang="cs-CZ" dirty="0"/>
              <a:t>„</a:t>
            </a:r>
            <a:r>
              <a:rPr lang="en-US" dirty="0"/>
              <a:t>The media are full of stories about people who have found themselves in a totally foreign world, not because they moved but because others moved to them.</a:t>
            </a:r>
            <a:r>
              <a:rPr lang="cs-CZ" dirty="0"/>
              <a:t>“</a:t>
            </a:r>
          </a:p>
          <a:p>
            <a:pPr algn="ctr">
              <a:buNone/>
            </a:pPr>
            <a:r>
              <a:rPr lang="cs-CZ" dirty="0"/>
              <a:t>(</a:t>
            </a:r>
            <a:r>
              <a:rPr lang="cs-CZ" dirty="0" err="1"/>
              <a:t>Krastev</a:t>
            </a:r>
            <a:r>
              <a:rPr lang="cs-CZ"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Budapest</a:t>
            </a:r>
            <a:r>
              <a:rPr lang="cs-CZ" dirty="0"/>
              <a:t>, </a:t>
            </a:r>
            <a:r>
              <a:rPr lang="cs-CZ" dirty="0" err="1"/>
              <a:t>September</a:t>
            </a:r>
            <a:r>
              <a:rPr lang="cs-CZ" dirty="0"/>
              <a:t> 3, 2015</a:t>
            </a:r>
          </a:p>
        </p:txBody>
      </p:sp>
      <p:sp>
        <p:nvSpPr>
          <p:cNvPr id="3" name="Zástupný symbol pro obsah 2"/>
          <p:cNvSpPr>
            <a:spLocks noGrp="1"/>
          </p:cNvSpPr>
          <p:nvPr>
            <p:ph sz="quarter" idx="1"/>
          </p:nvPr>
        </p:nvSpPr>
        <p:spPr/>
        <p:txBody>
          <a:bodyPr/>
          <a:lstStyle/>
          <a:p>
            <a:r>
              <a:rPr lang="en-US" dirty="0"/>
              <a:t>Thousands of refugees, including hundreds of children, wait in limbo at Budapest’s </a:t>
            </a:r>
            <a:r>
              <a:rPr lang="en-US" dirty="0" err="1"/>
              <a:t>Keleti</a:t>
            </a:r>
            <a:r>
              <a:rPr lang="en-US" dirty="0"/>
              <a:t> train station on Thursday night</a:t>
            </a:r>
            <a:endParaRPr lang="cs-CZ" dirty="0"/>
          </a:p>
          <a:p>
            <a:r>
              <a:rPr lang="cs-CZ" dirty="0" err="1"/>
              <a:t>The</a:t>
            </a:r>
            <a:r>
              <a:rPr lang="cs-CZ" dirty="0"/>
              <a:t> </a:t>
            </a:r>
            <a:r>
              <a:rPr lang="cs-CZ" dirty="0" err="1"/>
              <a:t>Guardian</a:t>
            </a:r>
            <a:r>
              <a:rPr lang="cs-CZ" dirty="0"/>
              <a:t>, 3. Sept 2015</a:t>
            </a:r>
          </a:p>
          <a:p>
            <a:r>
              <a:rPr lang="cs-CZ" dirty="0" err="1">
                <a:hlinkClick r:id="rId2"/>
              </a:rPr>
              <a:t>https</a:t>
            </a:r>
            <a:r>
              <a:rPr lang="cs-CZ" dirty="0">
                <a:hlinkClick r:id="rId2"/>
              </a:rPr>
              <a:t>://www.</a:t>
            </a:r>
            <a:r>
              <a:rPr lang="cs-CZ" dirty="0" err="1">
                <a:hlinkClick r:id="rId2"/>
              </a:rPr>
              <a:t>theguardian.com</a:t>
            </a:r>
            <a:r>
              <a:rPr lang="cs-CZ" dirty="0">
                <a:hlinkClick r:id="rId2"/>
              </a:rPr>
              <a:t>/</a:t>
            </a:r>
            <a:r>
              <a:rPr lang="cs-CZ" dirty="0" err="1">
                <a:hlinkClick r:id="rId2"/>
              </a:rPr>
              <a:t>world</a:t>
            </a:r>
            <a:r>
              <a:rPr lang="cs-CZ" dirty="0">
                <a:hlinkClick r:id="rId2"/>
              </a:rPr>
              <a:t>/2015/</a:t>
            </a:r>
            <a:r>
              <a:rPr lang="cs-CZ" dirty="0" err="1">
                <a:hlinkClick r:id="rId2"/>
              </a:rPr>
              <a:t>sep</a:t>
            </a:r>
            <a:r>
              <a:rPr lang="cs-CZ" dirty="0">
                <a:hlinkClick r:id="rId2"/>
              </a:rPr>
              <a:t>/03/</a:t>
            </a:r>
            <a:r>
              <a:rPr lang="cs-CZ" dirty="0" err="1">
                <a:hlinkClick r:id="rId2"/>
              </a:rPr>
              <a:t>hungary</a:t>
            </a:r>
            <a:r>
              <a:rPr lang="cs-CZ" dirty="0">
                <a:hlinkClick r:id="rId2"/>
              </a:rPr>
              <a:t>-</a:t>
            </a:r>
            <a:r>
              <a:rPr lang="cs-CZ" dirty="0" err="1">
                <a:hlinkClick r:id="rId2"/>
              </a:rPr>
              <a:t>train</a:t>
            </a:r>
            <a:r>
              <a:rPr lang="cs-CZ" dirty="0">
                <a:hlinkClick r:id="rId2"/>
              </a:rPr>
              <a:t>-</a:t>
            </a:r>
            <a:r>
              <a:rPr lang="cs-CZ" dirty="0" err="1">
                <a:hlinkClick r:id="rId2"/>
              </a:rPr>
              <a:t>diverts</a:t>
            </a:r>
            <a:r>
              <a:rPr lang="cs-CZ" dirty="0">
                <a:hlinkClick r:id="rId2"/>
              </a:rPr>
              <a:t>-</a:t>
            </a:r>
            <a:r>
              <a:rPr lang="cs-CZ" dirty="0" err="1">
                <a:hlinkClick r:id="rId2"/>
              </a:rPr>
              <a:t>refugees</a:t>
            </a:r>
            <a:r>
              <a:rPr lang="cs-CZ" dirty="0">
                <a:hlinkClick r:id="rId2"/>
              </a:rPr>
              <a:t>-</a:t>
            </a:r>
            <a:r>
              <a:rPr lang="cs-CZ" dirty="0" err="1">
                <a:hlinkClick r:id="rId2"/>
              </a:rPr>
              <a:t>back</a:t>
            </a:r>
            <a:r>
              <a:rPr lang="cs-CZ" dirty="0">
                <a:hlinkClick r:id="rId2"/>
              </a:rPr>
              <a:t>-to-camp</a:t>
            </a:r>
            <a:endParaRPr lang="cs-CZ" dirty="0"/>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Hungarian</a:t>
            </a:r>
            <a:r>
              <a:rPr lang="cs-CZ" dirty="0"/>
              <a:t>-</a:t>
            </a:r>
            <a:r>
              <a:rPr lang="cs-CZ" dirty="0" err="1"/>
              <a:t>Serbian</a:t>
            </a:r>
            <a:r>
              <a:rPr lang="cs-CZ" dirty="0"/>
              <a:t> </a:t>
            </a:r>
            <a:r>
              <a:rPr lang="cs-CZ" dirty="0" err="1"/>
              <a:t>Border</a:t>
            </a:r>
            <a:r>
              <a:rPr lang="cs-CZ" dirty="0"/>
              <a:t>, </a:t>
            </a:r>
            <a:r>
              <a:rPr lang="cs-CZ" dirty="0" err="1"/>
              <a:t>September</a:t>
            </a:r>
            <a:r>
              <a:rPr lang="cs-CZ" dirty="0"/>
              <a:t> 17, 2015</a:t>
            </a:r>
          </a:p>
        </p:txBody>
      </p:sp>
      <p:sp>
        <p:nvSpPr>
          <p:cNvPr id="3" name="Zástupný symbol pro obsah 2"/>
          <p:cNvSpPr>
            <a:spLocks noGrp="1"/>
          </p:cNvSpPr>
          <p:nvPr>
            <p:ph sz="quarter" idx="1"/>
          </p:nvPr>
        </p:nvSpPr>
        <p:spPr/>
        <p:txBody>
          <a:bodyPr/>
          <a:lstStyle/>
          <a:p>
            <a:r>
              <a:rPr lang="cs-CZ" dirty="0" err="1"/>
              <a:t>Refugees</a:t>
            </a:r>
            <a:r>
              <a:rPr lang="cs-CZ" dirty="0"/>
              <a:t> </a:t>
            </a:r>
            <a:r>
              <a:rPr lang="cs-CZ" dirty="0" err="1"/>
              <a:t>trapped</a:t>
            </a:r>
            <a:r>
              <a:rPr lang="cs-CZ" dirty="0"/>
              <a:t> in </a:t>
            </a:r>
            <a:r>
              <a:rPr lang="cs-CZ" dirty="0" err="1"/>
              <a:t>Serbia</a:t>
            </a:r>
            <a:r>
              <a:rPr lang="cs-CZ" dirty="0"/>
              <a:t> </a:t>
            </a:r>
            <a:r>
              <a:rPr lang="cs-CZ" dirty="0" err="1"/>
              <a:t>attempt</a:t>
            </a:r>
            <a:r>
              <a:rPr lang="cs-CZ" dirty="0"/>
              <a:t> to </a:t>
            </a:r>
            <a:r>
              <a:rPr lang="cs-CZ" dirty="0" err="1"/>
              <a:t>storm</a:t>
            </a:r>
            <a:r>
              <a:rPr lang="cs-CZ" dirty="0"/>
              <a:t> </a:t>
            </a:r>
            <a:r>
              <a:rPr lang="cs-CZ" dirty="0" err="1"/>
              <a:t>Hungarian</a:t>
            </a:r>
            <a:r>
              <a:rPr lang="cs-CZ" dirty="0"/>
              <a:t> </a:t>
            </a:r>
            <a:r>
              <a:rPr lang="cs-CZ" dirty="0" err="1"/>
              <a:t>border</a:t>
            </a:r>
            <a:endParaRPr lang="cs-CZ" dirty="0"/>
          </a:p>
          <a:p>
            <a:r>
              <a:rPr lang="cs-CZ" dirty="0" err="1"/>
              <a:t>The</a:t>
            </a:r>
            <a:r>
              <a:rPr lang="cs-CZ" dirty="0"/>
              <a:t> </a:t>
            </a:r>
            <a:r>
              <a:rPr lang="cs-CZ" dirty="0" err="1"/>
              <a:t>Guardian</a:t>
            </a:r>
            <a:r>
              <a:rPr lang="cs-CZ" dirty="0"/>
              <a:t>, 17. Sept 2015</a:t>
            </a:r>
          </a:p>
          <a:p>
            <a:r>
              <a:rPr lang="cs-CZ" dirty="0" err="1">
                <a:hlinkClick r:id="rId2"/>
              </a:rPr>
              <a:t>https</a:t>
            </a:r>
            <a:r>
              <a:rPr lang="cs-CZ" dirty="0">
                <a:hlinkClick r:id="rId2"/>
              </a:rPr>
              <a:t>://www.</a:t>
            </a:r>
            <a:r>
              <a:rPr lang="cs-CZ" dirty="0" err="1">
                <a:hlinkClick r:id="rId2"/>
              </a:rPr>
              <a:t>theguardian.com</a:t>
            </a:r>
            <a:r>
              <a:rPr lang="cs-CZ" dirty="0">
                <a:hlinkClick r:id="rId2"/>
              </a:rPr>
              <a:t>/</a:t>
            </a:r>
            <a:r>
              <a:rPr lang="cs-CZ" dirty="0" err="1">
                <a:hlinkClick r:id="rId2"/>
              </a:rPr>
              <a:t>world</a:t>
            </a:r>
            <a:r>
              <a:rPr lang="cs-CZ" dirty="0">
                <a:hlinkClick r:id="rId2"/>
              </a:rPr>
              <a:t>/video/2015/</a:t>
            </a:r>
            <a:r>
              <a:rPr lang="cs-CZ" dirty="0" err="1">
                <a:hlinkClick r:id="rId2"/>
              </a:rPr>
              <a:t>sep</a:t>
            </a:r>
            <a:r>
              <a:rPr lang="cs-CZ" dirty="0">
                <a:hlinkClick r:id="rId2"/>
              </a:rPr>
              <a:t>/17/</a:t>
            </a:r>
            <a:r>
              <a:rPr lang="cs-CZ" dirty="0" err="1">
                <a:hlinkClick r:id="rId2"/>
              </a:rPr>
              <a:t>refugees</a:t>
            </a:r>
            <a:r>
              <a:rPr lang="cs-CZ" dirty="0">
                <a:hlinkClick r:id="rId2"/>
              </a:rPr>
              <a:t>-</a:t>
            </a:r>
            <a:r>
              <a:rPr lang="cs-CZ" dirty="0" err="1">
                <a:hlinkClick r:id="rId2"/>
              </a:rPr>
              <a:t>trapped</a:t>
            </a:r>
            <a:r>
              <a:rPr lang="cs-CZ" dirty="0">
                <a:hlinkClick r:id="rId2"/>
              </a:rPr>
              <a:t>-in-</a:t>
            </a:r>
            <a:r>
              <a:rPr lang="cs-CZ" dirty="0" err="1">
                <a:hlinkClick r:id="rId2"/>
              </a:rPr>
              <a:t>serbia</a:t>
            </a:r>
            <a:r>
              <a:rPr lang="cs-CZ" dirty="0">
                <a:hlinkClick r:id="rId2"/>
              </a:rPr>
              <a:t>-</a:t>
            </a:r>
            <a:r>
              <a:rPr lang="cs-CZ" dirty="0" err="1">
                <a:hlinkClick r:id="rId2"/>
              </a:rPr>
              <a:t>attempt</a:t>
            </a:r>
            <a:r>
              <a:rPr lang="cs-CZ" dirty="0">
                <a:hlinkClick r:id="rId2"/>
              </a:rPr>
              <a:t>-to-</a:t>
            </a:r>
            <a:r>
              <a:rPr lang="cs-CZ" dirty="0" err="1">
                <a:hlinkClick r:id="rId2"/>
              </a:rPr>
              <a:t>storm</a:t>
            </a:r>
            <a:r>
              <a:rPr lang="cs-CZ" dirty="0">
                <a:hlinkClick r:id="rId2"/>
              </a:rPr>
              <a:t>-</a:t>
            </a:r>
            <a:r>
              <a:rPr lang="cs-CZ" dirty="0" err="1">
                <a:hlinkClick r:id="rId2"/>
              </a:rPr>
              <a:t>hungarian</a:t>
            </a:r>
            <a:r>
              <a:rPr lang="cs-CZ" dirty="0">
                <a:hlinkClick r:id="rId2"/>
              </a:rPr>
              <a:t>-</a:t>
            </a:r>
            <a:r>
              <a:rPr lang="cs-CZ" dirty="0" err="1">
                <a:hlinkClick r:id="rId2"/>
              </a:rPr>
              <a:t>border</a:t>
            </a:r>
            <a:r>
              <a:rPr lang="cs-CZ" dirty="0">
                <a:hlinkClick r:id="rId2"/>
              </a:rPr>
              <a:t>-video</a:t>
            </a:r>
            <a:r>
              <a:rPr lang="cs-CZ"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European</a:t>
            </a:r>
            <a:r>
              <a:rPr lang="cs-CZ" dirty="0"/>
              <a:t> Migrant/</a:t>
            </a:r>
            <a:r>
              <a:rPr lang="cs-CZ" dirty="0" err="1"/>
              <a:t>Refugee</a:t>
            </a:r>
            <a:r>
              <a:rPr lang="cs-CZ" dirty="0"/>
              <a:t> </a:t>
            </a:r>
            <a:r>
              <a:rPr lang="cs-CZ" dirty="0" err="1"/>
              <a:t>Crisis</a:t>
            </a:r>
            <a:r>
              <a:rPr lang="cs-CZ" dirty="0"/>
              <a:t> </a:t>
            </a:r>
            <a:r>
              <a:rPr lang="cs-CZ" dirty="0" err="1"/>
              <a:t>since</a:t>
            </a:r>
            <a:r>
              <a:rPr lang="cs-CZ" dirty="0"/>
              <a:t> 2015</a:t>
            </a:r>
          </a:p>
        </p:txBody>
      </p:sp>
      <p:sp>
        <p:nvSpPr>
          <p:cNvPr id="3" name="Zástupný symbol pro obsah 2"/>
          <p:cNvSpPr>
            <a:spLocks noGrp="1"/>
          </p:cNvSpPr>
          <p:nvPr>
            <p:ph sz="quarter" idx="1"/>
          </p:nvPr>
        </p:nvSpPr>
        <p:spPr>
          <a:xfrm>
            <a:off x="457200" y="1844824"/>
            <a:ext cx="8229600" cy="4738538"/>
          </a:xfrm>
        </p:spPr>
        <p:txBody>
          <a:bodyPr>
            <a:normAutofit fontScale="70000" lnSpcReduction="20000"/>
          </a:bodyPr>
          <a:lstStyle/>
          <a:p>
            <a:r>
              <a:rPr lang="en-US" dirty="0"/>
              <a:t>a period beginning in 2015</a:t>
            </a:r>
            <a:endParaRPr lang="cs-CZ" dirty="0"/>
          </a:p>
          <a:p>
            <a:r>
              <a:rPr lang="en-US" dirty="0"/>
              <a:t>when rising numbers of people arrived in the</a:t>
            </a:r>
            <a:r>
              <a:rPr lang="cs-CZ" dirty="0"/>
              <a:t> EU</a:t>
            </a:r>
          </a:p>
          <a:p>
            <a:r>
              <a:rPr lang="en-US" dirty="0"/>
              <a:t>travelling across the</a:t>
            </a:r>
            <a:r>
              <a:rPr lang="cs-CZ" dirty="0"/>
              <a:t> </a:t>
            </a:r>
            <a:r>
              <a:rPr lang="cs-CZ" dirty="0" err="1"/>
              <a:t>Mediterranean</a:t>
            </a:r>
            <a:r>
              <a:rPr lang="cs-CZ" dirty="0"/>
              <a:t> </a:t>
            </a:r>
            <a:r>
              <a:rPr lang="cs-CZ" dirty="0" err="1"/>
              <a:t>Sea</a:t>
            </a:r>
            <a:r>
              <a:rPr lang="cs-CZ" dirty="0"/>
              <a:t> </a:t>
            </a:r>
            <a:r>
              <a:rPr lang="cs-CZ" dirty="0" err="1"/>
              <a:t>of</a:t>
            </a:r>
            <a:r>
              <a:rPr lang="cs-CZ" dirty="0"/>
              <a:t> </a:t>
            </a:r>
            <a:r>
              <a:rPr lang="cs-CZ" dirty="0" err="1"/>
              <a:t>through</a:t>
            </a:r>
            <a:r>
              <a:rPr lang="cs-CZ" dirty="0"/>
              <a:t> </a:t>
            </a:r>
            <a:r>
              <a:rPr lang="cs-CZ" dirty="0" err="1"/>
              <a:t>Southeast</a:t>
            </a:r>
            <a:r>
              <a:rPr lang="cs-CZ" dirty="0"/>
              <a:t> </a:t>
            </a:r>
            <a:r>
              <a:rPr lang="cs-CZ" dirty="0" err="1"/>
              <a:t>Europe</a:t>
            </a:r>
            <a:endParaRPr lang="cs-CZ" dirty="0"/>
          </a:p>
          <a:p>
            <a:r>
              <a:rPr lang="cs-CZ" dirty="0"/>
              <a:t>t</a:t>
            </a:r>
            <a:r>
              <a:rPr lang="en-US" dirty="0" err="1"/>
              <a:t>hese</a:t>
            </a:r>
            <a:r>
              <a:rPr lang="en-US" dirty="0"/>
              <a:t> people included</a:t>
            </a:r>
            <a:r>
              <a:rPr lang="cs-CZ" dirty="0"/>
              <a:t> </a:t>
            </a:r>
            <a:r>
              <a:rPr lang="cs-CZ" dirty="0" err="1"/>
              <a:t>asylum</a:t>
            </a:r>
            <a:r>
              <a:rPr lang="cs-CZ" dirty="0"/>
              <a:t> </a:t>
            </a:r>
            <a:r>
              <a:rPr lang="cs-CZ" dirty="0" err="1"/>
              <a:t>seekers</a:t>
            </a:r>
            <a:r>
              <a:rPr lang="en-US" dirty="0"/>
              <a:t>, but also</a:t>
            </a:r>
            <a:r>
              <a:rPr lang="cs-CZ" dirty="0"/>
              <a:t> </a:t>
            </a:r>
            <a:r>
              <a:rPr lang="cs-CZ" dirty="0" err="1"/>
              <a:t>economic</a:t>
            </a:r>
            <a:r>
              <a:rPr lang="cs-CZ" dirty="0"/>
              <a:t> </a:t>
            </a:r>
            <a:r>
              <a:rPr lang="cs-CZ" dirty="0" err="1"/>
              <a:t>migrants</a:t>
            </a:r>
            <a:r>
              <a:rPr lang="en-US" dirty="0"/>
              <a:t> and some hostile agents, including</a:t>
            </a:r>
            <a:r>
              <a:rPr lang="cs-CZ" dirty="0"/>
              <a:t> </a:t>
            </a:r>
            <a:r>
              <a:rPr lang="cs-CZ" dirty="0" err="1"/>
              <a:t>Islamic</a:t>
            </a:r>
            <a:r>
              <a:rPr lang="cs-CZ" dirty="0"/>
              <a:t> </a:t>
            </a:r>
            <a:r>
              <a:rPr lang="cs-CZ" dirty="0" err="1"/>
              <a:t>State</a:t>
            </a:r>
            <a:r>
              <a:rPr lang="cs-CZ" dirty="0"/>
              <a:t> </a:t>
            </a:r>
            <a:r>
              <a:rPr lang="cs-CZ" dirty="0" err="1"/>
              <a:t>militants</a:t>
            </a:r>
            <a:r>
              <a:rPr lang="cs-CZ" dirty="0"/>
              <a:t> </a:t>
            </a:r>
            <a:r>
              <a:rPr lang="cs-CZ" dirty="0" err="1"/>
              <a:t>disguised</a:t>
            </a:r>
            <a:r>
              <a:rPr lang="cs-CZ" dirty="0"/>
              <a:t> as </a:t>
            </a:r>
            <a:r>
              <a:rPr lang="cs-CZ" dirty="0" err="1"/>
              <a:t>refugees</a:t>
            </a:r>
            <a:r>
              <a:rPr lang="cs-CZ" dirty="0"/>
              <a:t> </a:t>
            </a:r>
            <a:r>
              <a:rPr lang="cs-CZ" dirty="0" err="1"/>
              <a:t>or</a:t>
            </a:r>
            <a:r>
              <a:rPr lang="cs-CZ" dirty="0"/>
              <a:t> </a:t>
            </a:r>
            <a:r>
              <a:rPr lang="cs-CZ" dirty="0" err="1"/>
              <a:t>migrants</a:t>
            </a:r>
            <a:endParaRPr lang="cs-CZ" dirty="0"/>
          </a:p>
          <a:p>
            <a:r>
              <a:rPr lang="cs-CZ" dirty="0"/>
              <a:t>m</a:t>
            </a:r>
            <a:r>
              <a:rPr lang="en-US" dirty="0" err="1"/>
              <a:t>ost</a:t>
            </a:r>
            <a:r>
              <a:rPr lang="en-US" dirty="0"/>
              <a:t> of the migrants came from </a:t>
            </a:r>
            <a:r>
              <a:rPr lang="cs-CZ" dirty="0"/>
              <a:t>Muslim-majority </a:t>
            </a:r>
            <a:r>
              <a:rPr lang="cs-CZ" dirty="0" err="1"/>
              <a:t>countries</a:t>
            </a:r>
            <a:r>
              <a:rPr lang="cs-CZ" dirty="0"/>
              <a:t> (Western </a:t>
            </a:r>
            <a:r>
              <a:rPr lang="cs-CZ" dirty="0" err="1"/>
              <a:t>Asia</a:t>
            </a:r>
            <a:r>
              <a:rPr lang="cs-CZ" dirty="0"/>
              <a:t>, </a:t>
            </a:r>
            <a:r>
              <a:rPr lang="cs-CZ" dirty="0" err="1"/>
              <a:t>South</a:t>
            </a:r>
            <a:r>
              <a:rPr lang="cs-CZ" dirty="0"/>
              <a:t> </a:t>
            </a:r>
            <a:r>
              <a:rPr lang="cs-CZ" dirty="0" err="1"/>
              <a:t>Asia</a:t>
            </a:r>
            <a:r>
              <a:rPr lang="cs-CZ" dirty="0"/>
              <a:t> </a:t>
            </a:r>
            <a:r>
              <a:rPr lang="cs-CZ" dirty="0" err="1"/>
              <a:t>and</a:t>
            </a:r>
            <a:r>
              <a:rPr lang="cs-CZ" dirty="0"/>
              <a:t> </a:t>
            </a:r>
            <a:r>
              <a:rPr lang="cs-CZ" dirty="0" err="1"/>
              <a:t>Africa</a:t>
            </a:r>
            <a:r>
              <a:rPr lang="cs-CZ" dirty="0"/>
              <a:t>)</a:t>
            </a:r>
          </a:p>
          <a:p>
            <a:r>
              <a:rPr lang="en-US" dirty="0"/>
              <a:t> </a:t>
            </a:r>
            <a:r>
              <a:rPr lang="cs-CZ" dirty="0" err="1"/>
              <a:t>over</a:t>
            </a:r>
            <a:r>
              <a:rPr lang="cs-CZ" dirty="0"/>
              <a:t> </a:t>
            </a:r>
            <a:r>
              <a:rPr lang="cs-CZ" dirty="0" err="1"/>
              <a:t>the</a:t>
            </a:r>
            <a:r>
              <a:rPr lang="cs-CZ" dirty="0"/>
              <a:t> </a:t>
            </a:r>
            <a:r>
              <a:rPr lang="cs-CZ" dirty="0" err="1"/>
              <a:t>Mediterranean</a:t>
            </a:r>
            <a:r>
              <a:rPr lang="cs-CZ" dirty="0"/>
              <a:t> </a:t>
            </a:r>
            <a:r>
              <a:rPr lang="cs-CZ" dirty="0" err="1"/>
              <a:t>Sea</a:t>
            </a:r>
            <a:r>
              <a:rPr lang="cs-CZ" dirty="0"/>
              <a:t> – </a:t>
            </a:r>
            <a:r>
              <a:rPr lang="cs-CZ" dirty="0" err="1"/>
              <a:t>from</a:t>
            </a:r>
            <a:r>
              <a:rPr lang="cs-CZ" dirty="0"/>
              <a:t> </a:t>
            </a:r>
            <a:r>
              <a:rPr lang="en-US" dirty="0"/>
              <a:t>January 2015 </a:t>
            </a:r>
            <a:r>
              <a:rPr lang="cs-CZ" dirty="0"/>
              <a:t>to </a:t>
            </a:r>
            <a:r>
              <a:rPr lang="cs-CZ" dirty="0" err="1"/>
              <a:t>March</a:t>
            </a:r>
            <a:r>
              <a:rPr lang="cs-CZ" dirty="0"/>
              <a:t> 2016</a:t>
            </a:r>
          </a:p>
          <a:p>
            <a:pPr lvl="1"/>
            <a:r>
              <a:rPr lang="cs-CZ" dirty="0"/>
              <a:t>TOP 3: </a:t>
            </a:r>
            <a:r>
              <a:rPr lang="cs-CZ" dirty="0" err="1"/>
              <a:t>Syrian</a:t>
            </a:r>
            <a:r>
              <a:rPr lang="cs-CZ" dirty="0"/>
              <a:t> (46,7 %), </a:t>
            </a:r>
            <a:r>
              <a:rPr lang="cs-CZ" dirty="0" err="1"/>
              <a:t>Afghan</a:t>
            </a:r>
            <a:r>
              <a:rPr lang="cs-CZ" dirty="0"/>
              <a:t> (20,9 %) </a:t>
            </a:r>
            <a:r>
              <a:rPr lang="cs-CZ" dirty="0" err="1"/>
              <a:t>and</a:t>
            </a:r>
            <a:r>
              <a:rPr lang="cs-CZ" dirty="0"/>
              <a:t> </a:t>
            </a:r>
            <a:r>
              <a:rPr lang="cs-CZ" dirty="0" err="1"/>
              <a:t>Iraqi</a:t>
            </a:r>
            <a:r>
              <a:rPr lang="cs-CZ" dirty="0"/>
              <a:t> (9,4 %)</a:t>
            </a:r>
          </a:p>
          <a:p>
            <a:r>
              <a:rPr lang="en-US" dirty="0"/>
              <a:t>over 1.2 million first-time asylum applications in 2015</a:t>
            </a:r>
            <a:r>
              <a:rPr lang="cs-CZ" dirty="0"/>
              <a:t> (+112 % to 2014)</a:t>
            </a:r>
          </a:p>
          <a:p>
            <a:pPr lvl="1"/>
            <a:r>
              <a:rPr lang="cs-CZ" dirty="0"/>
              <a:t>4 </a:t>
            </a:r>
            <a:r>
              <a:rPr lang="en-US" dirty="0"/>
              <a:t>states (Germany, Hungary, Sweden and Austria) received around two-thirds of the EU's asylum applications in 2015</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dirty="0"/>
              <a:t>11. seminář – 29. 4. 2025</a:t>
            </a:r>
          </a:p>
        </p:txBody>
      </p:sp>
      <p:sp>
        <p:nvSpPr>
          <p:cNvPr id="3075" name="Zástupný symbol pro obsah 2"/>
          <p:cNvSpPr>
            <a:spLocks noGrp="1"/>
          </p:cNvSpPr>
          <p:nvPr>
            <p:ph idx="1"/>
          </p:nvPr>
        </p:nvSpPr>
        <p:spPr>
          <a:xfrm>
            <a:off x="457200" y="1571625"/>
            <a:ext cx="8229600" cy="4554538"/>
          </a:xfrm>
        </p:spPr>
        <p:txBody>
          <a:bodyPr/>
          <a:lstStyle/>
          <a:p>
            <a:pPr algn="ctr" eaLnBrk="1" hangingPunct="1">
              <a:buFont typeface="Arial" charset="0"/>
              <a:buNone/>
            </a:pPr>
            <a:r>
              <a:rPr lang="cs-CZ" sz="4400" b="1" dirty="0"/>
              <a:t>Migrační krize v Německu: </a:t>
            </a:r>
          </a:p>
          <a:p>
            <a:pPr algn="ctr" eaLnBrk="1" hangingPunct="1">
              <a:buFont typeface="Arial" charset="0"/>
              <a:buNone/>
            </a:pPr>
            <a:endParaRPr lang="cs-CZ" sz="4400" b="1" dirty="0"/>
          </a:p>
          <a:p>
            <a:pPr algn="ctr" eaLnBrk="1" hangingPunct="1">
              <a:buFont typeface="Arial" charset="0"/>
              <a:buNone/>
            </a:pPr>
            <a:r>
              <a:rPr lang="cs-CZ" sz="4400" b="1" dirty="0"/>
              <a:t>„</a:t>
            </a:r>
            <a:r>
              <a:rPr lang="cs-CZ" sz="4400" b="1" dirty="0" err="1"/>
              <a:t>Wir</a:t>
            </a:r>
            <a:r>
              <a:rPr lang="cs-CZ" sz="4400" b="1" dirty="0"/>
              <a:t> </a:t>
            </a:r>
            <a:r>
              <a:rPr lang="cs-CZ" sz="4400" b="1" dirty="0" err="1"/>
              <a:t>schaffen</a:t>
            </a:r>
            <a:r>
              <a:rPr lang="cs-CZ" sz="4400" b="1" dirty="0"/>
              <a:t> </a:t>
            </a:r>
            <a:r>
              <a:rPr lang="cs-CZ" sz="4400" b="1" dirty="0" err="1"/>
              <a:t>das</a:t>
            </a:r>
            <a:r>
              <a:rPr lang="cs-CZ" sz="4400" b="1" dirty="0"/>
              <a:t>!“ </a:t>
            </a:r>
          </a:p>
          <a:p>
            <a:pPr algn="ctr" eaLnBrk="1" hangingPunct="1">
              <a:buFont typeface="Arial" charset="0"/>
              <a:buNone/>
            </a:pPr>
            <a:r>
              <a:rPr lang="cs-CZ" sz="4400" b="1" dirty="0"/>
              <a:t>Oder </a:t>
            </a:r>
            <a:r>
              <a:rPr lang="cs-CZ" sz="4400" b="1" dirty="0" err="1"/>
              <a:t>doch</a:t>
            </a:r>
            <a:r>
              <a:rPr lang="cs-CZ" sz="4400" b="1" dirty="0"/>
              <a:t> </a:t>
            </a:r>
            <a:r>
              <a:rPr lang="cs-CZ" sz="4400" b="1" dirty="0" err="1"/>
              <a:t>nicht</a:t>
            </a:r>
            <a:r>
              <a:rPr lang="cs-CZ" sz="4400" b="1" dirty="0"/>
              <a:t>?</a:t>
            </a:r>
          </a:p>
          <a:p>
            <a:pPr algn="ctr" eaLnBrk="1" hangingPunct="1">
              <a:buFont typeface="Arial" charset="0"/>
              <a:buNone/>
            </a:pPr>
            <a:endParaRPr lang="cs-CZ" sz="3600" dirty="0"/>
          </a:p>
          <a:p>
            <a:pPr algn="ctr" eaLnBrk="1" hangingPunct="1">
              <a:buNone/>
            </a:pPr>
            <a:r>
              <a:rPr lang="cs-CZ" dirty="0"/>
              <a:t>prezentace: </a:t>
            </a:r>
            <a:r>
              <a:rPr lang="cs-CZ" b="1" dirty="0">
                <a:solidFill>
                  <a:srgbClr val="FF0000"/>
                </a:solidFill>
              </a:rPr>
              <a:t>Jan Pačes</a:t>
            </a:r>
          </a:p>
          <a:p>
            <a:pPr algn="ctr" eaLnBrk="1" hangingPunct="1">
              <a:buFont typeface="Arial" charset="0"/>
              <a:buNone/>
            </a:pPr>
            <a:endParaRPr lang="cs-CZ" sz="3600" dirty="0"/>
          </a:p>
          <a:p>
            <a:pPr algn="ctr" eaLnBrk="1" hangingPunct="1">
              <a:buFont typeface="Arial" charset="0"/>
              <a:buNone/>
            </a:pPr>
            <a:endParaRPr lang="cs-CZ" sz="3600" dirty="0"/>
          </a:p>
          <a:p>
            <a:pPr algn="ctr" eaLnBrk="1" hangingPunct="1">
              <a:buFont typeface="Arial" charset="0"/>
              <a:buNone/>
            </a:pPr>
            <a:endParaRPr lang="cs-CZ" sz="6000" dirty="0"/>
          </a:p>
          <a:p>
            <a:pPr algn="ctr" eaLnBrk="1" hangingPunct="1">
              <a:buFont typeface="Arial" charset="0"/>
              <a:buNone/>
            </a:pPr>
            <a:r>
              <a:rPr lang="cs-CZ" sz="6000" dirty="0"/>
              <a:t> </a:t>
            </a:r>
          </a:p>
          <a:p>
            <a:pPr algn="ctr" eaLnBrk="1" hangingPunct="1">
              <a:buFont typeface="Arial" charset="0"/>
              <a:buNone/>
            </a:pPr>
            <a:r>
              <a:rPr lang="cs-CZ"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Map_of_the_European_Migrant_Crisis_2015.png"/>
          <p:cNvPicPr>
            <a:picLocks noGrp="1" noChangeAspect="1"/>
          </p:cNvPicPr>
          <p:nvPr>
            <p:ph sz="quarter" idx="1"/>
          </p:nvPr>
        </p:nvPicPr>
        <p:blipFill>
          <a:blip r:embed="rId3" cstate="print"/>
          <a:stretch>
            <a:fillRect/>
          </a:stretch>
        </p:blipFill>
        <p:spPr>
          <a:xfrm>
            <a:off x="827583" y="1"/>
            <a:ext cx="7374191"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First</a:t>
            </a:r>
            <a:r>
              <a:rPr lang="cs-CZ" dirty="0"/>
              <a:t> </a:t>
            </a:r>
            <a:r>
              <a:rPr lang="cs-CZ" dirty="0" err="1"/>
              <a:t>Time</a:t>
            </a:r>
            <a:r>
              <a:rPr lang="cs-CZ" dirty="0"/>
              <a:t> </a:t>
            </a:r>
            <a:r>
              <a:rPr lang="cs-CZ" dirty="0" err="1"/>
              <a:t>Asylum</a:t>
            </a:r>
            <a:r>
              <a:rPr lang="cs-CZ" dirty="0"/>
              <a:t> </a:t>
            </a:r>
            <a:r>
              <a:rPr lang="cs-CZ" dirty="0" err="1"/>
              <a:t>Applicants</a:t>
            </a:r>
            <a:r>
              <a:rPr lang="cs-CZ" dirty="0"/>
              <a:t> 2008-2016</a:t>
            </a:r>
          </a:p>
        </p:txBody>
      </p:sp>
      <p:pic>
        <p:nvPicPr>
          <p:cNvPr id="4" name="Zástupný symbol pro obsah 3" descr="AsylumSeekers.jpg"/>
          <p:cNvPicPr>
            <a:picLocks noGrp="1" noChangeAspect="1"/>
          </p:cNvPicPr>
          <p:nvPr>
            <p:ph sz="quarter" idx="1"/>
          </p:nvPr>
        </p:nvPicPr>
        <p:blipFill>
          <a:blip r:embed="rId2" cstate="print"/>
          <a:stretch>
            <a:fillRect/>
          </a:stretch>
        </p:blipFill>
        <p:spPr>
          <a:xfrm>
            <a:off x="179512" y="1700808"/>
            <a:ext cx="8792200" cy="4337859"/>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Merkel</a:t>
            </a:r>
            <a:r>
              <a:rPr lang="cs-CZ" dirty="0"/>
              <a:t> </a:t>
            </a:r>
            <a:r>
              <a:rPr lang="cs-CZ" dirty="0" err="1"/>
              <a:t>and</a:t>
            </a:r>
            <a:r>
              <a:rPr lang="cs-CZ" dirty="0"/>
              <a:t> a </a:t>
            </a:r>
            <a:r>
              <a:rPr lang="cs-CZ" dirty="0" err="1"/>
              <a:t>common</a:t>
            </a:r>
            <a:r>
              <a:rPr lang="cs-CZ" dirty="0"/>
              <a:t> </a:t>
            </a:r>
            <a:r>
              <a:rPr lang="cs-CZ" dirty="0" err="1"/>
              <a:t>responsibility</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t>June 2015:</a:t>
            </a:r>
          </a:p>
          <a:p>
            <a:r>
              <a:rPr lang="en-US" dirty="0"/>
              <a:t>”[…] the pan-European responsibility does not end at the sea rescue. Also in reference to reception of refugees solidarity between the Member States should be self-evident. It cannot be that three-quarters of all asylum seekers are received from only five Member States of the European Union. All Member States have the responsibility to participate in accepting refugees at an appropriate level. Solidarity and responsibility must go hand in hand . […]”</a:t>
            </a:r>
            <a:endParaRPr lang="cs-CZ" dirty="0"/>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680120"/>
          </a:xfrm>
        </p:spPr>
        <p:txBody>
          <a:bodyPr>
            <a:normAutofit fontScale="90000"/>
          </a:bodyPr>
          <a:lstStyle/>
          <a:p>
            <a:r>
              <a:rPr lang="cs-CZ" dirty="0" err="1"/>
              <a:t>Relocation</a:t>
            </a:r>
            <a:r>
              <a:rPr lang="cs-CZ" dirty="0"/>
              <a:t> </a:t>
            </a:r>
            <a:r>
              <a:rPr lang="cs-CZ" dirty="0" err="1"/>
              <a:t>of</a:t>
            </a:r>
            <a:r>
              <a:rPr lang="en-US" dirty="0"/>
              <a:t> 120,000 refugees</a:t>
            </a:r>
            <a:r>
              <a:rPr lang="cs-CZ" dirty="0"/>
              <a:t> (</a:t>
            </a:r>
            <a:r>
              <a:rPr lang="cs-CZ" dirty="0" err="1"/>
              <a:t>vote</a:t>
            </a:r>
            <a:r>
              <a:rPr lang="cs-CZ" dirty="0"/>
              <a:t> Sept 22, 2015)</a:t>
            </a:r>
          </a:p>
        </p:txBody>
      </p:sp>
      <p:pic>
        <p:nvPicPr>
          <p:cNvPr id="4" name="Zástupný symbol pro obsah 3" descr="2015-09-22_EU_JHA_Council_majority_vote_to_relocate_120,000_refugees.svg.png"/>
          <p:cNvPicPr>
            <a:picLocks noGrp="1" noChangeAspect="1"/>
          </p:cNvPicPr>
          <p:nvPr>
            <p:ph sz="quarter" idx="1"/>
          </p:nvPr>
        </p:nvPicPr>
        <p:blipFill>
          <a:blip r:embed="rId2" cstate="print"/>
          <a:stretch>
            <a:fillRect/>
          </a:stretch>
        </p:blipFill>
        <p:spPr>
          <a:xfrm>
            <a:off x="1187624" y="1412776"/>
            <a:ext cx="5063300" cy="4867096"/>
          </a:xfrm>
        </p:spPr>
      </p:pic>
      <p:pic>
        <p:nvPicPr>
          <p:cNvPr id="5" name="Obrázek 4" descr="legenda.jpg"/>
          <p:cNvPicPr>
            <a:picLocks noChangeAspect="1"/>
          </p:cNvPicPr>
          <p:nvPr/>
        </p:nvPicPr>
        <p:blipFill>
          <a:blip r:embed="rId3" cstate="print"/>
          <a:stretch>
            <a:fillRect/>
          </a:stretch>
        </p:blipFill>
        <p:spPr>
          <a:xfrm>
            <a:off x="6732240" y="2924944"/>
            <a:ext cx="1552575" cy="15144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Reactions</a:t>
            </a:r>
            <a:r>
              <a:rPr lang="cs-CZ" dirty="0"/>
              <a:t> </a:t>
            </a:r>
            <a:r>
              <a:rPr lang="cs-CZ" dirty="0" err="1"/>
              <a:t>of</a:t>
            </a:r>
            <a:r>
              <a:rPr lang="cs-CZ" dirty="0"/>
              <a:t> </a:t>
            </a:r>
            <a:r>
              <a:rPr lang="cs-CZ" dirty="0" err="1"/>
              <a:t>CEE</a:t>
            </a:r>
            <a:r>
              <a:rPr lang="cs-CZ" dirty="0"/>
              <a:t> </a:t>
            </a:r>
            <a:r>
              <a:rPr lang="cs-CZ" dirty="0" err="1"/>
              <a:t>states</a:t>
            </a:r>
            <a:r>
              <a:rPr lang="cs-CZ" dirty="0"/>
              <a:t> to </a:t>
            </a:r>
            <a:r>
              <a:rPr lang="cs-CZ" dirty="0" err="1"/>
              <a:t>the</a:t>
            </a:r>
            <a:r>
              <a:rPr lang="cs-CZ" dirty="0"/>
              <a:t> </a:t>
            </a:r>
            <a:r>
              <a:rPr lang="cs-CZ" dirty="0" err="1"/>
              <a:t>quota</a:t>
            </a:r>
            <a:r>
              <a:rPr lang="cs-CZ" dirty="0"/>
              <a:t> </a:t>
            </a:r>
            <a:r>
              <a:rPr lang="cs-CZ" dirty="0" err="1"/>
              <a:t>system</a:t>
            </a:r>
            <a:r>
              <a:rPr lang="cs-CZ" dirty="0"/>
              <a:t>:</a:t>
            </a:r>
          </a:p>
        </p:txBody>
      </p:sp>
      <p:sp>
        <p:nvSpPr>
          <p:cNvPr id="3" name="Zástupný symbol pro obsah 2"/>
          <p:cNvSpPr>
            <a:spLocks noGrp="1"/>
          </p:cNvSpPr>
          <p:nvPr>
            <p:ph sz="quarter" idx="1"/>
          </p:nvPr>
        </p:nvSpPr>
        <p:spPr/>
        <p:txBody>
          <a:bodyPr>
            <a:noAutofit/>
          </a:bodyPr>
          <a:lstStyle/>
          <a:p>
            <a:r>
              <a:rPr lang="en-US" sz="2200" dirty="0"/>
              <a:t>Czech Interior Minister </a:t>
            </a:r>
            <a:r>
              <a:rPr lang="cs-CZ" sz="2200" dirty="0"/>
              <a:t>Chovanec on </a:t>
            </a:r>
            <a:r>
              <a:rPr lang="cs-CZ" sz="2200" dirty="0" err="1"/>
              <a:t>Twitter</a:t>
            </a:r>
            <a:r>
              <a:rPr lang="cs-CZ" sz="2200" dirty="0"/>
              <a:t>:</a:t>
            </a:r>
            <a:r>
              <a:rPr lang="en-US" sz="2200" dirty="0"/>
              <a:t> "</a:t>
            </a:r>
            <a:r>
              <a:rPr lang="en-US" sz="2200" b="1" dirty="0"/>
              <a:t>Common sense lost today</a:t>
            </a:r>
            <a:r>
              <a:rPr lang="cs-CZ" sz="2200" dirty="0"/>
              <a:t>.“</a:t>
            </a:r>
          </a:p>
          <a:p>
            <a:r>
              <a:rPr lang="en-US" sz="2200" dirty="0"/>
              <a:t>Czech Government's Secretary for European Affairs </a:t>
            </a:r>
            <a:r>
              <a:rPr lang="cs-CZ" sz="2200" dirty="0" err="1"/>
              <a:t>Prouza</a:t>
            </a:r>
            <a:r>
              <a:rPr lang="cs-CZ" sz="2200" dirty="0"/>
              <a:t>: </a:t>
            </a:r>
            <a:r>
              <a:rPr lang="en-US" sz="2200" dirty="0"/>
              <a:t>“</a:t>
            </a:r>
            <a:r>
              <a:rPr lang="cs-CZ" sz="2200" b="1" dirty="0"/>
              <a:t>I</a:t>
            </a:r>
            <a:r>
              <a:rPr lang="en-US" sz="2200" b="1" dirty="0"/>
              <a:t>f two or three thousand people who do not want to be here are forced into Czech Republic, it is fair to assume that they will leave anyway. The quotas are unfair to the refugees, we can't just move them here and there like a cattle.</a:t>
            </a:r>
            <a:r>
              <a:rPr lang="en-US" sz="2200" dirty="0"/>
              <a:t>" </a:t>
            </a:r>
            <a:endParaRPr lang="cs-CZ" sz="2200" dirty="0"/>
          </a:p>
          <a:p>
            <a:r>
              <a:rPr lang="en-US" sz="2200" dirty="0"/>
              <a:t>Slovak Prime Minister</a:t>
            </a:r>
            <a:r>
              <a:rPr lang="cs-CZ" sz="2200" dirty="0"/>
              <a:t> </a:t>
            </a:r>
            <a:r>
              <a:rPr lang="cs-CZ" sz="2200" dirty="0" err="1"/>
              <a:t>Fico</a:t>
            </a:r>
            <a:r>
              <a:rPr lang="cs-CZ" sz="2200" dirty="0"/>
              <a:t> </a:t>
            </a:r>
            <a:r>
              <a:rPr lang="en-US" sz="2200" dirty="0"/>
              <a:t> threatening </a:t>
            </a:r>
            <a:r>
              <a:rPr lang="en-US" sz="2200" b="1" dirty="0"/>
              <a:t>legal action over EU's mandatory migrant quotas at</a:t>
            </a:r>
            <a:r>
              <a:rPr lang="cs-CZ" sz="2200" b="1" dirty="0"/>
              <a:t> </a:t>
            </a:r>
            <a:r>
              <a:rPr lang="cs-CZ" sz="2200" b="1" dirty="0" err="1"/>
              <a:t>European</a:t>
            </a:r>
            <a:r>
              <a:rPr lang="cs-CZ" sz="2200" b="1" dirty="0"/>
              <a:t> </a:t>
            </a:r>
            <a:r>
              <a:rPr lang="cs-CZ" sz="2200" b="1" dirty="0" err="1"/>
              <a:t>Court</a:t>
            </a:r>
            <a:r>
              <a:rPr lang="cs-CZ" sz="2200" b="1" dirty="0"/>
              <a:t> </a:t>
            </a:r>
            <a:r>
              <a:rPr lang="cs-CZ" sz="2200" b="1" dirty="0" err="1"/>
              <a:t>of</a:t>
            </a:r>
            <a:r>
              <a:rPr lang="cs-CZ" sz="2200" b="1" dirty="0"/>
              <a:t> Justice in </a:t>
            </a:r>
            <a:r>
              <a:rPr lang="en-US" sz="2200" b="1" dirty="0"/>
              <a:t>Luxembourg</a:t>
            </a:r>
            <a:r>
              <a:rPr lang="cs-CZ" sz="2200" dirty="0"/>
              <a:t>; </a:t>
            </a:r>
            <a:r>
              <a:rPr lang="cs-CZ" sz="2200" b="1" dirty="0" err="1"/>
              <a:t>Slovakia</a:t>
            </a:r>
            <a:r>
              <a:rPr lang="cs-CZ" sz="2200" b="1" dirty="0"/>
              <a:t> </a:t>
            </a:r>
            <a:r>
              <a:rPr lang="cs-CZ" sz="2200" b="1" dirty="0" err="1"/>
              <a:t>will</a:t>
            </a:r>
            <a:r>
              <a:rPr lang="cs-CZ" sz="2200" b="1" dirty="0"/>
              <a:t> </a:t>
            </a:r>
            <a:r>
              <a:rPr lang="cs-CZ" sz="2200" b="1" dirty="0" err="1"/>
              <a:t>accept</a:t>
            </a:r>
            <a:r>
              <a:rPr lang="cs-CZ" sz="2200" b="1" dirty="0"/>
              <a:t> </a:t>
            </a:r>
            <a:r>
              <a:rPr lang="cs-CZ" sz="2200" b="1" dirty="0" err="1"/>
              <a:t>only</a:t>
            </a:r>
            <a:r>
              <a:rPr lang="cs-CZ" sz="2200" b="1" dirty="0"/>
              <a:t> </a:t>
            </a:r>
            <a:r>
              <a:rPr lang="cs-CZ" sz="2200" b="1" dirty="0" err="1"/>
              <a:t>Christians</a:t>
            </a:r>
            <a:r>
              <a:rPr lang="cs-CZ" sz="2200" dirty="0"/>
              <a:t> (</a:t>
            </a:r>
            <a:r>
              <a:rPr lang="cs-CZ" sz="2200" dirty="0" err="1"/>
              <a:t>lack</a:t>
            </a:r>
            <a:r>
              <a:rPr lang="cs-CZ" sz="2200" dirty="0"/>
              <a:t> </a:t>
            </a:r>
            <a:r>
              <a:rPr lang="cs-CZ" sz="2200" dirty="0" err="1"/>
              <a:t>of</a:t>
            </a:r>
            <a:r>
              <a:rPr lang="cs-CZ" sz="2200" dirty="0"/>
              <a:t> </a:t>
            </a:r>
            <a:r>
              <a:rPr lang="cs-CZ" sz="2200" dirty="0" err="1"/>
              <a:t>mosques</a:t>
            </a:r>
            <a:r>
              <a:rPr lang="cs-CZ" sz="2200" dirty="0"/>
              <a:t> in </a:t>
            </a:r>
            <a:r>
              <a:rPr lang="cs-CZ" sz="2200" dirty="0" err="1"/>
              <a:t>Slovakia</a:t>
            </a:r>
            <a:r>
              <a:rPr lang="cs-CZ" sz="2200" dirty="0"/>
              <a:t>);</a:t>
            </a:r>
            <a:r>
              <a:rPr lang="en-US" sz="2200" dirty="0"/>
              <a:t> “</a:t>
            </a:r>
            <a:r>
              <a:rPr lang="en-US" sz="2200" b="1" dirty="0"/>
              <a:t>I will never allow a single Muslim immigrant under a quota system</a:t>
            </a:r>
            <a:endParaRPr lang="cs-CZ" sz="2200" b="1" dirty="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Reactions</a:t>
            </a:r>
            <a:r>
              <a:rPr lang="cs-CZ" dirty="0"/>
              <a:t> </a:t>
            </a:r>
            <a:r>
              <a:rPr lang="cs-CZ" dirty="0" err="1"/>
              <a:t>of</a:t>
            </a:r>
            <a:r>
              <a:rPr lang="cs-CZ" dirty="0"/>
              <a:t> </a:t>
            </a:r>
            <a:r>
              <a:rPr lang="cs-CZ" dirty="0" err="1"/>
              <a:t>CEE</a:t>
            </a:r>
            <a:r>
              <a:rPr lang="cs-CZ" dirty="0"/>
              <a:t> </a:t>
            </a:r>
            <a:r>
              <a:rPr lang="cs-CZ" dirty="0" err="1"/>
              <a:t>states</a:t>
            </a:r>
            <a:r>
              <a:rPr lang="cs-CZ" dirty="0"/>
              <a:t> to </a:t>
            </a:r>
            <a:r>
              <a:rPr lang="cs-CZ" dirty="0" err="1"/>
              <a:t>the</a:t>
            </a:r>
            <a:r>
              <a:rPr lang="cs-CZ" dirty="0"/>
              <a:t> </a:t>
            </a:r>
            <a:r>
              <a:rPr lang="cs-CZ" dirty="0" err="1"/>
              <a:t>quota</a:t>
            </a:r>
            <a:r>
              <a:rPr lang="cs-CZ" dirty="0"/>
              <a:t> </a:t>
            </a:r>
            <a:r>
              <a:rPr lang="cs-CZ" dirty="0" err="1"/>
              <a:t>system</a:t>
            </a:r>
            <a:r>
              <a:rPr lang="cs-CZ" dirty="0"/>
              <a:t>:</a:t>
            </a:r>
          </a:p>
        </p:txBody>
      </p:sp>
      <p:sp>
        <p:nvSpPr>
          <p:cNvPr id="3" name="Zástupný symbol pro obsah 2"/>
          <p:cNvSpPr>
            <a:spLocks noGrp="1"/>
          </p:cNvSpPr>
          <p:nvPr>
            <p:ph sz="quarter" idx="1"/>
          </p:nvPr>
        </p:nvSpPr>
        <p:spPr/>
        <p:txBody>
          <a:bodyPr>
            <a:normAutofit/>
          </a:bodyPr>
          <a:lstStyle/>
          <a:p>
            <a:r>
              <a:rPr lang="cs-CZ" sz="2400" dirty="0" err="1"/>
              <a:t>Hungarian</a:t>
            </a:r>
            <a:r>
              <a:rPr lang="cs-CZ" sz="2400" dirty="0"/>
              <a:t> Prime </a:t>
            </a:r>
            <a:r>
              <a:rPr lang="cs-CZ" sz="2400" dirty="0" err="1"/>
              <a:t>Minister</a:t>
            </a:r>
            <a:r>
              <a:rPr lang="cs-CZ" sz="2400" dirty="0"/>
              <a:t> </a:t>
            </a:r>
            <a:r>
              <a:rPr lang="cs-CZ" sz="2400" dirty="0" err="1"/>
              <a:t>Orbán</a:t>
            </a:r>
            <a:r>
              <a:rPr lang="cs-CZ" sz="2400" dirty="0"/>
              <a:t>: </a:t>
            </a:r>
            <a:r>
              <a:rPr lang="en-US" sz="2400" b="1" dirty="0"/>
              <a:t>"tens of millions of migrants could come to Europe</a:t>
            </a:r>
            <a:r>
              <a:rPr lang="cs-CZ" sz="2400" b="1" dirty="0"/>
              <a:t>“,</a:t>
            </a:r>
            <a:r>
              <a:rPr lang="en-US" sz="2400" dirty="0"/>
              <a:t> </a:t>
            </a:r>
            <a:r>
              <a:rPr lang="cs-CZ" sz="2400" b="1" dirty="0"/>
              <a:t>„</a:t>
            </a:r>
            <a:r>
              <a:rPr lang="en-US" sz="2400" b="1" dirty="0"/>
              <a:t>EU’s first duty is to protect its member states’ citizens</a:t>
            </a:r>
            <a:r>
              <a:rPr lang="cs-CZ" sz="2400" b="1" dirty="0"/>
              <a:t>“ </a:t>
            </a:r>
          </a:p>
          <a:p>
            <a:endParaRPr lang="cs-CZ" sz="2400" dirty="0"/>
          </a:p>
          <a:p>
            <a:r>
              <a:rPr lang="en-US" sz="2400" dirty="0"/>
              <a:t>Poland's European affairs minister designate</a:t>
            </a:r>
            <a:r>
              <a:rPr lang="cs-CZ" sz="2400" dirty="0"/>
              <a:t> </a:t>
            </a:r>
            <a:r>
              <a:rPr lang="cs-CZ" sz="2400" dirty="0" err="1"/>
              <a:t>Konrad</a:t>
            </a:r>
            <a:r>
              <a:rPr lang="cs-CZ" sz="2400" dirty="0"/>
              <a:t> </a:t>
            </a:r>
            <a:r>
              <a:rPr lang="cs-CZ" sz="2400" dirty="0" err="1"/>
              <a:t>Szymański</a:t>
            </a:r>
            <a:r>
              <a:rPr lang="cs-CZ" sz="2400" dirty="0"/>
              <a:t>: </a:t>
            </a:r>
            <a:r>
              <a:rPr lang="cs-CZ" sz="2400" b="1" dirty="0"/>
              <a:t>„N</a:t>
            </a:r>
            <a:r>
              <a:rPr lang="en-US" sz="2400" b="1" dirty="0"/>
              <a:t>o possibility of enacting the EU refugee relocation scheme</a:t>
            </a:r>
            <a:r>
              <a:rPr lang="cs-CZ" sz="2400" b="1" dirty="0"/>
              <a:t> (…)</a:t>
            </a:r>
            <a:r>
              <a:rPr lang="en-US" sz="2400" b="1" dirty="0"/>
              <a:t> "We'll accept [refugees only] if we have security guarantees.“</a:t>
            </a:r>
            <a:r>
              <a:rPr lang="cs-CZ" sz="2400" b="1" dirty="0"/>
              <a:t> </a:t>
            </a:r>
            <a:r>
              <a:rPr lang="cs-CZ" sz="2400" dirty="0"/>
              <a:t>(</a:t>
            </a:r>
            <a:r>
              <a:rPr lang="cs-CZ" sz="2400" dirty="0" err="1"/>
              <a:t>November</a:t>
            </a:r>
            <a:r>
              <a:rPr lang="cs-CZ" sz="2400" dirty="0"/>
              <a:t> 2015)</a:t>
            </a:r>
            <a:r>
              <a:rPr lang="en-US" sz="2400" dirty="0"/>
              <a:t> </a:t>
            </a:r>
            <a:endParaRPr lang="cs-CZ" sz="2400" dirty="0"/>
          </a:p>
          <a:p>
            <a:r>
              <a:rPr lang="cs-CZ" sz="2400" dirty="0" err="1"/>
              <a:t>Jaroslaw</a:t>
            </a:r>
            <a:r>
              <a:rPr lang="cs-CZ" sz="2400" dirty="0"/>
              <a:t> </a:t>
            </a:r>
            <a:r>
              <a:rPr lang="cs-CZ" sz="2400" dirty="0" err="1"/>
              <a:t>Kaczyński</a:t>
            </a:r>
            <a:r>
              <a:rPr lang="cs-CZ" sz="2400" dirty="0"/>
              <a:t>: </a:t>
            </a:r>
            <a:r>
              <a:rPr lang="cs-CZ" sz="2400" b="1" dirty="0" err="1"/>
              <a:t>Newcomers</a:t>
            </a:r>
            <a:r>
              <a:rPr lang="cs-CZ" sz="2400" b="1" dirty="0"/>
              <a:t> </a:t>
            </a:r>
            <a:r>
              <a:rPr lang="cs-CZ" sz="2400" b="1" dirty="0" err="1"/>
              <a:t>may</a:t>
            </a:r>
            <a:r>
              <a:rPr lang="cs-CZ" sz="2400" b="1" dirty="0"/>
              <a:t> </a:t>
            </a:r>
            <a:r>
              <a:rPr lang="cs-CZ" sz="2400" b="1" dirty="0" err="1"/>
              <a:t>bring</a:t>
            </a:r>
            <a:r>
              <a:rPr lang="cs-CZ" sz="2400" b="1" dirty="0"/>
              <a:t> </a:t>
            </a:r>
            <a:r>
              <a:rPr lang="cs-CZ" sz="2400" b="1" dirty="0" err="1"/>
              <a:t>disease</a:t>
            </a:r>
            <a:r>
              <a:rPr lang="cs-CZ" sz="2400" b="1" dirty="0"/>
              <a:t>.</a:t>
            </a:r>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Angela </a:t>
            </a:r>
            <a:r>
              <a:rPr lang="cs-CZ" dirty="0" err="1"/>
              <a:t>Merkel</a:t>
            </a:r>
            <a:r>
              <a:rPr lang="cs-CZ" dirty="0"/>
              <a:t> </a:t>
            </a:r>
            <a:r>
              <a:rPr lang="cs-CZ" dirty="0" err="1"/>
              <a:t>and</a:t>
            </a:r>
            <a:r>
              <a:rPr lang="cs-CZ" dirty="0"/>
              <a:t> </a:t>
            </a:r>
            <a:r>
              <a:rPr lang="cs-CZ" dirty="0" err="1"/>
              <a:t>the</a:t>
            </a:r>
            <a:r>
              <a:rPr lang="cs-CZ" dirty="0"/>
              <a:t> </a:t>
            </a:r>
            <a:r>
              <a:rPr lang="cs-CZ" dirty="0" err="1"/>
              <a:t>refugee</a:t>
            </a:r>
            <a:r>
              <a:rPr lang="cs-CZ" dirty="0"/>
              <a:t> </a:t>
            </a:r>
            <a:r>
              <a:rPr lang="cs-CZ" dirty="0" err="1"/>
              <a:t>crisis</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t>„</a:t>
            </a:r>
            <a:r>
              <a:rPr lang="en-US" dirty="0"/>
              <a:t>The fundamental right to asylum for political </a:t>
            </a:r>
            <a:r>
              <a:rPr lang="en-US" dirty="0" err="1"/>
              <a:t>persecut</a:t>
            </a:r>
            <a:r>
              <a:rPr lang="cs-CZ" dirty="0" err="1"/>
              <a:t>ed</a:t>
            </a:r>
            <a:r>
              <a:rPr lang="cs-CZ" dirty="0"/>
              <a:t> </a:t>
            </a:r>
            <a:r>
              <a:rPr lang="cs-CZ" dirty="0" err="1"/>
              <a:t>people</a:t>
            </a:r>
            <a:r>
              <a:rPr lang="cs-CZ" dirty="0"/>
              <a:t> </a:t>
            </a:r>
            <a:r>
              <a:rPr lang="en-US" dirty="0"/>
              <a:t>knows no limit; the same goes for the refugees coming from the hell of </a:t>
            </a:r>
            <a:r>
              <a:rPr lang="cs-CZ" dirty="0"/>
              <a:t>a </a:t>
            </a:r>
            <a:r>
              <a:rPr lang="en-US" dirty="0"/>
              <a:t>civil war to us</a:t>
            </a:r>
            <a:r>
              <a:rPr lang="cs-CZ" dirty="0"/>
              <a:t>.“</a:t>
            </a:r>
          </a:p>
          <a:p>
            <a:pPr>
              <a:buNone/>
            </a:pPr>
            <a:r>
              <a:rPr lang="cs-CZ" dirty="0"/>
              <a:t>                          Angela Merkel, </a:t>
            </a:r>
            <a:r>
              <a:rPr lang="cs-CZ" dirty="0" err="1"/>
              <a:t>September</a:t>
            </a:r>
            <a:r>
              <a:rPr lang="cs-CZ" dirty="0"/>
              <a:t> 11,  2015)</a:t>
            </a:r>
          </a:p>
          <a:p>
            <a:endParaRPr lang="cs-CZ" dirty="0"/>
          </a:p>
          <a:p>
            <a:r>
              <a:rPr lang="cs-CZ" dirty="0"/>
              <a:t>„</a:t>
            </a:r>
            <a:r>
              <a:rPr lang="en-US" dirty="0"/>
              <a:t>If we now have to start apologizing for showing a friendly face in response to emergency situations, then that's not my country</a:t>
            </a:r>
            <a:r>
              <a:rPr lang="cs-CZ" dirty="0"/>
              <a:t>.“</a:t>
            </a:r>
          </a:p>
          <a:p>
            <a:pPr algn="r">
              <a:buNone/>
            </a:pPr>
            <a:r>
              <a:rPr lang="cs-CZ" dirty="0"/>
              <a:t>(Angela </a:t>
            </a:r>
            <a:r>
              <a:rPr lang="cs-CZ" dirty="0" err="1"/>
              <a:t>Merkel</a:t>
            </a:r>
            <a:r>
              <a:rPr lang="cs-CZ" dirty="0"/>
              <a:t>, </a:t>
            </a:r>
            <a:r>
              <a:rPr lang="cs-CZ" dirty="0" err="1"/>
              <a:t>September</a:t>
            </a:r>
            <a:r>
              <a:rPr lang="cs-CZ" dirty="0"/>
              <a:t> 11, 2015)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Merkel</a:t>
            </a:r>
            <a:r>
              <a:rPr lang="cs-CZ" dirty="0"/>
              <a:t>: „</a:t>
            </a:r>
            <a:r>
              <a:rPr lang="cs-CZ" dirty="0" err="1"/>
              <a:t>Wir</a:t>
            </a:r>
            <a:r>
              <a:rPr lang="cs-CZ" dirty="0"/>
              <a:t> </a:t>
            </a:r>
            <a:r>
              <a:rPr lang="cs-CZ" dirty="0" err="1"/>
              <a:t>schaffen</a:t>
            </a:r>
            <a:r>
              <a:rPr lang="cs-CZ" dirty="0"/>
              <a:t> </a:t>
            </a:r>
            <a:r>
              <a:rPr lang="cs-CZ" dirty="0" err="1"/>
              <a:t>das</a:t>
            </a:r>
            <a:r>
              <a:rPr lang="cs-CZ" dirty="0"/>
              <a:t>.“</a:t>
            </a:r>
          </a:p>
        </p:txBody>
      </p:sp>
      <p:sp>
        <p:nvSpPr>
          <p:cNvPr id="3" name="Zástupný symbol pro obsah 2"/>
          <p:cNvSpPr>
            <a:spLocks noGrp="1"/>
          </p:cNvSpPr>
          <p:nvPr>
            <p:ph sz="quarter" idx="1"/>
          </p:nvPr>
        </p:nvSpPr>
        <p:spPr/>
        <p:txBody>
          <a:bodyPr>
            <a:normAutofit fontScale="85000" lnSpcReduction="20000"/>
          </a:bodyPr>
          <a:lstStyle/>
          <a:p>
            <a:r>
              <a:rPr lang="en-US" dirty="0"/>
              <a:t>”I say simply : Germany is a strong country. We should approach things with </a:t>
            </a:r>
            <a:r>
              <a:rPr lang="cs-CZ" dirty="0" err="1"/>
              <a:t>this</a:t>
            </a:r>
            <a:r>
              <a:rPr lang="cs-CZ" dirty="0"/>
              <a:t> </a:t>
            </a:r>
            <a:r>
              <a:rPr lang="en-US" dirty="0"/>
              <a:t>motif: we have done so much – we will manage this! [...] The federal government will do everything in its power - together with other countries, together with the municipalities […].” (Merkel, 31 August 2015.) </a:t>
            </a:r>
            <a:endParaRPr lang="cs-CZ" dirty="0"/>
          </a:p>
          <a:p>
            <a:r>
              <a:rPr lang="en-US" dirty="0"/>
              <a:t>”[…] We have to accept large numbers of people and given they have a right to stay, we should integrate them in our countries. We should here remind us of our fundamental values, guided by the Article 1 of our Basic Law: human dignity shall be inviolable.” (Merkel, 11 September 2015.)</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 </a:t>
            </a:r>
            <a:r>
              <a:rPr lang="cs-CZ" dirty="0" err="1"/>
              <a:t>Accident</a:t>
            </a:r>
            <a:r>
              <a:rPr lang="cs-CZ" dirty="0"/>
              <a:t>?</a:t>
            </a:r>
          </a:p>
        </p:txBody>
      </p:sp>
      <p:sp>
        <p:nvSpPr>
          <p:cNvPr id="3" name="Zástupný symbol pro obsah 2"/>
          <p:cNvSpPr>
            <a:spLocks noGrp="1"/>
          </p:cNvSpPr>
          <p:nvPr>
            <p:ph sz="quarter" idx="1"/>
          </p:nvPr>
        </p:nvSpPr>
        <p:spPr/>
        <p:txBody>
          <a:bodyPr/>
          <a:lstStyle/>
          <a:p>
            <a:r>
              <a:rPr lang="en-US" dirty="0"/>
              <a:t>local version of the popular revolt against globalization</a:t>
            </a:r>
            <a:endParaRPr lang="cs-CZ" dirty="0"/>
          </a:p>
          <a:p>
            <a:r>
              <a:rPr lang="en-US" dirty="0"/>
              <a:t>roots in history, demography, and the twists of </a:t>
            </a:r>
            <a:r>
              <a:rPr lang="en-US" dirty="0" err="1"/>
              <a:t>postcommunist</a:t>
            </a:r>
            <a:r>
              <a:rPr lang="en-US" dirty="0"/>
              <a:t> transitions</a:t>
            </a:r>
            <a:endParaRPr lang="cs-CZ" dirty="0"/>
          </a:p>
          <a:p>
            <a:endParaRPr lang="cs-CZ" dirty="0"/>
          </a:p>
          <a:p>
            <a:pPr>
              <a:buNone/>
            </a:pPr>
            <a:r>
              <a:rPr lang="cs-CZ" dirty="0"/>
              <a:t>(Ivan </a:t>
            </a:r>
            <a:r>
              <a:rPr lang="cs-CZ" dirty="0" err="1"/>
              <a:t>Krastev</a:t>
            </a:r>
            <a:r>
              <a:rPr lang="cs-CZ" dirty="0"/>
              <a:t>)</a:t>
            </a:r>
          </a:p>
          <a:p>
            <a:r>
              <a:rPr lang="en-US" dirty="0"/>
              <a:t>how much ethnic and religious identities matter despite almost three decades of European integration</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48680"/>
            <a:ext cx="9144000" cy="438872"/>
          </a:xfrm>
        </p:spPr>
        <p:txBody>
          <a:bodyPr>
            <a:normAutofit fontScale="90000"/>
          </a:bodyPr>
          <a:lstStyle/>
          <a:p>
            <a:r>
              <a:rPr lang="cs-CZ" dirty="0" err="1"/>
              <a:t>CEE</a:t>
            </a:r>
            <a:r>
              <a:rPr lang="cs-CZ" dirty="0"/>
              <a:t> </a:t>
            </a:r>
            <a:r>
              <a:rPr lang="cs-CZ" dirty="0" err="1"/>
              <a:t>and</a:t>
            </a:r>
            <a:r>
              <a:rPr lang="cs-CZ" dirty="0"/>
              <a:t> </a:t>
            </a:r>
            <a:r>
              <a:rPr lang="cs-CZ" dirty="0" err="1"/>
              <a:t>their</a:t>
            </a:r>
            <a:r>
              <a:rPr lang="cs-CZ" dirty="0"/>
              <a:t> </a:t>
            </a:r>
            <a:r>
              <a:rPr lang="cs-CZ" dirty="0" err="1"/>
              <a:t>experience</a:t>
            </a:r>
            <a:r>
              <a:rPr lang="cs-CZ" dirty="0"/>
              <a:t> </a:t>
            </a:r>
            <a:br>
              <a:rPr lang="cs-CZ" dirty="0"/>
            </a:br>
            <a:r>
              <a:rPr lang="cs-CZ" dirty="0" err="1"/>
              <a:t>with</a:t>
            </a:r>
            <a:r>
              <a:rPr lang="cs-CZ" dirty="0"/>
              <a:t> </a:t>
            </a:r>
            <a:r>
              <a:rPr lang="cs-CZ" dirty="0" err="1"/>
              <a:t>multicultural</a:t>
            </a:r>
            <a:r>
              <a:rPr lang="cs-CZ" dirty="0"/>
              <a:t> society</a:t>
            </a:r>
          </a:p>
        </p:txBody>
      </p:sp>
      <p:sp>
        <p:nvSpPr>
          <p:cNvPr id="3" name="Zástupný symbol pro obsah 2"/>
          <p:cNvSpPr>
            <a:spLocks noGrp="1"/>
          </p:cNvSpPr>
          <p:nvPr>
            <p:ph sz="quarter" idx="1"/>
          </p:nvPr>
        </p:nvSpPr>
        <p:spPr/>
        <p:txBody>
          <a:bodyPr>
            <a:normAutofit fontScale="92500" lnSpcReduction="10000"/>
          </a:bodyPr>
          <a:lstStyle/>
          <a:p>
            <a:r>
              <a:rPr lang="cs-CZ" dirty="0"/>
              <a:t>Western </a:t>
            </a:r>
            <a:r>
              <a:rPr lang="cs-CZ" dirty="0" err="1"/>
              <a:t>Europe</a:t>
            </a:r>
            <a:r>
              <a:rPr lang="cs-CZ" dirty="0"/>
              <a:t> </a:t>
            </a:r>
          </a:p>
          <a:p>
            <a:pPr lvl="1"/>
            <a:r>
              <a:rPr lang="cs-CZ" dirty="0" err="1"/>
              <a:t>attitudes</a:t>
            </a:r>
            <a:r>
              <a:rPr lang="cs-CZ" dirty="0"/>
              <a:t> </a:t>
            </a:r>
            <a:r>
              <a:rPr lang="cs-CZ" dirty="0" err="1"/>
              <a:t>towards</a:t>
            </a:r>
            <a:r>
              <a:rPr lang="cs-CZ" dirty="0"/>
              <a:t> rest </a:t>
            </a:r>
            <a:r>
              <a:rPr lang="cs-CZ" dirty="0" err="1"/>
              <a:t>of</a:t>
            </a:r>
            <a:r>
              <a:rPr lang="cs-CZ" dirty="0"/>
              <a:t> </a:t>
            </a:r>
            <a:r>
              <a:rPr lang="cs-CZ" dirty="0" err="1"/>
              <a:t>the</a:t>
            </a:r>
            <a:r>
              <a:rPr lang="cs-CZ" dirty="0"/>
              <a:t> </a:t>
            </a:r>
            <a:r>
              <a:rPr lang="cs-CZ" dirty="0" err="1"/>
              <a:t>world</a:t>
            </a:r>
            <a:r>
              <a:rPr lang="cs-CZ" dirty="0"/>
              <a:t> </a:t>
            </a:r>
            <a:r>
              <a:rPr lang="cs-CZ" dirty="0" err="1"/>
              <a:t>shaped</a:t>
            </a:r>
            <a:r>
              <a:rPr lang="cs-CZ" dirty="0"/>
              <a:t> by </a:t>
            </a:r>
            <a:r>
              <a:rPr lang="cs-CZ" dirty="0" err="1"/>
              <a:t>colonialism</a:t>
            </a:r>
            <a:r>
              <a:rPr lang="cs-CZ" dirty="0"/>
              <a:t> </a:t>
            </a:r>
            <a:r>
              <a:rPr lang="cs-CZ" dirty="0" err="1"/>
              <a:t>and</a:t>
            </a:r>
            <a:r>
              <a:rPr lang="cs-CZ" dirty="0"/>
              <a:t> </a:t>
            </a:r>
            <a:r>
              <a:rPr lang="cs-CZ" dirty="0" err="1"/>
              <a:t>its</a:t>
            </a:r>
            <a:r>
              <a:rPr lang="cs-CZ" dirty="0"/>
              <a:t> </a:t>
            </a:r>
            <a:r>
              <a:rPr lang="cs-CZ" dirty="0" err="1"/>
              <a:t>emotional</a:t>
            </a:r>
            <a:r>
              <a:rPr lang="cs-CZ" dirty="0"/>
              <a:t> </a:t>
            </a:r>
            <a:r>
              <a:rPr lang="cs-CZ" dirty="0" err="1"/>
              <a:t>legacy</a:t>
            </a:r>
            <a:endParaRPr lang="cs-CZ" dirty="0"/>
          </a:p>
          <a:p>
            <a:r>
              <a:rPr lang="cs-CZ" dirty="0" err="1"/>
              <a:t>Central</a:t>
            </a:r>
            <a:r>
              <a:rPr lang="cs-CZ" dirty="0"/>
              <a:t> </a:t>
            </a:r>
            <a:r>
              <a:rPr lang="cs-CZ" dirty="0" err="1"/>
              <a:t>and</a:t>
            </a:r>
            <a:r>
              <a:rPr lang="cs-CZ" dirty="0"/>
              <a:t> </a:t>
            </a:r>
            <a:r>
              <a:rPr lang="cs-CZ" dirty="0" err="1"/>
              <a:t>Eastern</a:t>
            </a:r>
            <a:r>
              <a:rPr lang="cs-CZ" dirty="0"/>
              <a:t> </a:t>
            </a:r>
            <a:r>
              <a:rPr lang="cs-CZ" dirty="0" err="1"/>
              <a:t>Europe</a:t>
            </a:r>
            <a:endParaRPr lang="cs-CZ" dirty="0"/>
          </a:p>
          <a:p>
            <a:pPr lvl="1"/>
            <a:r>
              <a:rPr lang="en-US" dirty="0"/>
              <a:t>states were born from the disintegration of empires and the outbreaks of ethnic cleansing that went with it</a:t>
            </a:r>
            <a:endParaRPr lang="cs-CZ" dirty="0"/>
          </a:p>
          <a:p>
            <a:pPr lvl="1"/>
            <a:r>
              <a:rPr lang="cs-CZ" dirty="0" err="1"/>
              <a:t>defensive</a:t>
            </a:r>
            <a:r>
              <a:rPr lang="cs-CZ" dirty="0"/>
              <a:t> </a:t>
            </a:r>
            <a:r>
              <a:rPr lang="cs-CZ" dirty="0" err="1"/>
              <a:t>nationalism</a:t>
            </a:r>
            <a:endParaRPr lang="cs-CZ" dirty="0"/>
          </a:p>
          <a:p>
            <a:r>
              <a:rPr lang="cs-CZ" dirty="0" err="1"/>
              <a:t>CEE</a:t>
            </a:r>
            <a:r>
              <a:rPr lang="cs-CZ" dirty="0"/>
              <a:t> do not </a:t>
            </a:r>
            <a:r>
              <a:rPr lang="cs-CZ" dirty="0" err="1"/>
              <a:t>share</a:t>
            </a:r>
            <a:r>
              <a:rPr lang="cs-CZ" dirty="0"/>
              <a:t> </a:t>
            </a:r>
            <a:r>
              <a:rPr lang="cs-CZ" dirty="0" err="1"/>
              <a:t>the</a:t>
            </a:r>
            <a:r>
              <a:rPr lang="cs-CZ" dirty="0"/>
              <a:t> </a:t>
            </a:r>
            <a:r>
              <a:rPr lang="cs-CZ" dirty="0" err="1"/>
              <a:t>West</a:t>
            </a:r>
            <a:r>
              <a:rPr lang="cs-CZ" dirty="0"/>
              <a:t> </a:t>
            </a:r>
            <a:r>
              <a:rPr lang="cs-CZ" dirty="0" err="1"/>
              <a:t>European</a:t>
            </a:r>
            <a:r>
              <a:rPr lang="cs-CZ" dirty="0"/>
              <a:t> Post-</a:t>
            </a:r>
            <a:r>
              <a:rPr lang="cs-CZ" dirty="0" err="1"/>
              <a:t>Colonial</a:t>
            </a:r>
            <a:r>
              <a:rPr lang="cs-CZ" dirty="0"/>
              <a:t>-</a:t>
            </a:r>
            <a:r>
              <a:rPr lang="cs-CZ" dirty="0" err="1"/>
              <a:t>Complex</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F001CC-69C9-3FB7-782F-ADC4F59FA448}"/>
              </a:ext>
            </a:extLst>
          </p:cNvPr>
          <p:cNvSpPr>
            <a:spLocks noGrp="1"/>
          </p:cNvSpPr>
          <p:nvPr>
            <p:ph type="title"/>
          </p:nvPr>
        </p:nvSpPr>
        <p:spPr/>
        <p:txBody>
          <a:bodyPr/>
          <a:lstStyle/>
          <a:p>
            <a:r>
              <a:rPr lang="cs-CZ" dirty="0"/>
              <a:t>Kdyby v sobotu byly volby do </a:t>
            </a:r>
            <a:r>
              <a:rPr lang="cs-CZ" dirty="0" err="1"/>
              <a:t>Spokového</a:t>
            </a:r>
            <a:r>
              <a:rPr lang="cs-CZ" dirty="0"/>
              <a:t> sněmu…</a:t>
            </a:r>
          </a:p>
        </p:txBody>
      </p:sp>
      <p:sp>
        <p:nvSpPr>
          <p:cNvPr id="3" name="Zástupný obsah 2">
            <a:extLst>
              <a:ext uri="{FF2B5EF4-FFF2-40B4-BE49-F238E27FC236}">
                <a16:creationId xmlns:a16="http://schemas.microsoft.com/office/drawing/2014/main" id="{2AE165B3-54C6-91F0-E65B-645A5FEDCAAA}"/>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A15910D4-DBF1-0766-A10B-613673122BC8}"/>
              </a:ext>
            </a:extLst>
          </p:cNvPr>
          <p:cNvPicPr>
            <a:picLocks noChangeAspect="1"/>
          </p:cNvPicPr>
          <p:nvPr/>
        </p:nvPicPr>
        <p:blipFill>
          <a:blip r:embed="rId2"/>
          <a:stretch>
            <a:fillRect/>
          </a:stretch>
        </p:blipFill>
        <p:spPr>
          <a:xfrm>
            <a:off x="0" y="1731148"/>
            <a:ext cx="8964488" cy="4395015"/>
          </a:xfrm>
          <a:prstGeom prst="rect">
            <a:avLst/>
          </a:prstGeom>
        </p:spPr>
      </p:pic>
    </p:spTree>
    <p:extLst>
      <p:ext uri="{BB962C8B-B14F-4D97-AF65-F5344CB8AC3E}">
        <p14:creationId xmlns:p14="http://schemas.microsoft.com/office/powerpoint/2010/main" val="2982927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Poland</a:t>
            </a:r>
            <a:r>
              <a:rPr lang="cs-CZ" dirty="0"/>
              <a:t> 1937</a:t>
            </a:r>
          </a:p>
        </p:txBody>
      </p:sp>
      <p:pic>
        <p:nvPicPr>
          <p:cNvPr id="6" name="Zástupný symbol pro obsah 5" descr="Poland1937linguistic.jpg"/>
          <p:cNvPicPr>
            <a:picLocks noGrp="1" noChangeAspect="1"/>
          </p:cNvPicPr>
          <p:nvPr>
            <p:ph sz="quarter" idx="1"/>
          </p:nvPr>
        </p:nvPicPr>
        <p:blipFill>
          <a:blip r:embed="rId2" cstate="print"/>
          <a:stretch>
            <a:fillRect/>
          </a:stretch>
        </p:blipFill>
        <p:spPr>
          <a:xfrm>
            <a:off x="1187624" y="1556792"/>
            <a:ext cx="6667668" cy="502297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Czechoslovakia</a:t>
            </a:r>
            <a:r>
              <a:rPr lang="cs-CZ" dirty="0"/>
              <a:t> 1930</a:t>
            </a:r>
          </a:p>
        </p:txBody>
      </p:sp>
      <p:pic>
        <p:nvPicPr>
          <p:cNvPr id="4" name="Zástupný symbol pro obsah 3" descr="1024px-Czechoslovakia_1930_linguistic_map_-_created_2008-10-30-cz.svg.png"/>
          <p:cNvPicPr>
            <a:picLocks noGrp="1" noChangeAspect="1"/>
          </p:cNvPicPr>
          <p:nvPr>
            <p:ph sz="quarter" idx="1"/>
          </p:nvPr>
        </p:nvPicPr>
        <p:blipFill>
          <a:blip r:embed="rId2" cstate="print"/>
          <a:stretch>
            <a:fillRect/>
          </a:stretch>
        </p:blipFill>
        <p:spPr>
          <a:xfrm>
            <a:off x="683568" y="1527174"/>
            <a:ext cx="7776863" cy="4723837"/>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Slovakia</a:t>
            </a:r>
            <a:r>
              <a:rPr lang="cs-CZ" dirty="0"/>
              <a:t> 1910</a:t>
            </a:r>
          </a:p>
        </p:txBody>
      </p:sp>
      <p:pic>
        <p:nvPicPr>
          <p:cNvPr id="4" name="Zástupný symbol pro obsah 3" descr="Slovakia_1910_Language.png"/>
          <p:cNvPicPr>
            <a:picLocks noGrp="1" noChangeAspect="1"/>
          </p:cNvPicPr>
          <p:nvPr>
            <p:ph sz="quarter" idx="1"/>
          </p:nvPr>
        </p:nvPicPr>
        <p:blipFill>
          <a:blip r:embed="rId2" cstate="print"/>
          <a:stretch>
            <a:fillRect/>
          </a:stretch>
        </p:blipFill>
        <p:spPr>
          <a:xfrm>
            <a:off x="328358" y="1527175"/>
            <a:ext cx="8450772"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Slovakia</a:t>
            </a:r>
            <a:r>
              <a:rPr lang="cs-CZ" dirty="0"/>
              <a:t> 2011</a:t>
            </a:r>
          </a:p>
        </p:txBody>
      </p:sp>
      <p:pic>
        <p:nvPicPr>
          <p:cNvPr id="4" name="Zástupný symbol pro obsah 3" descr="Slovakia_2011_Language.png"/>
          <p:cNvPicPr>
            <a:picLocks noGrp="1" noChangeAspect="1"/>
          </p:cNvPicPr>
          <p:nvPr>
            <p:ph sz="quarter" idx="1"/>
          </p:nvPr>
        </p:nvPicPr>
        <p:blipFill>
          <a:blip r:embed="rId2" cstate="print"/>
          <a:stretch>
            <a:fillRect/>
          </a:stretch>
        </p:blipFill>
        <p:spPr>
          <a:xfrm>
            <a:off x="328358" y="1527175"/>
            <a:ext cx="8450772" cy="4572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Hungary</a:t>
            </a:r>
            <a:r>
              <a:rPr lang="cs-CZ" dirty="0"/>
              <a:t> 1919</a:t>
            </a:r>
          </a:p>
        </p:txBody>
      </p:sp>
      <p:pic>
        <p:nvPicPr>
          <p:cNvPr id="4" name="Zástupný symbol pro obsah 3" descr="800px-Magyarorszag_1920.png"/>
          <p:cNvPicPr>
            <a:picLocks noGrp="1" noChangeAspect="1"/>
          </p:cNvPicPr>
          <p:nvPr>
            <p:ph sz="quarter" idx="1"/>
          </p:nvPr>
        </p:nvPicPr>
        <p:blipFill>
          <a:blip r:embed="rId3" cstate="print"/>
          <a:stretch>
            <a:fillRect/>
          </a:stretch>
        </p:blipFill>
        <p:spPr>
          <a:xfrm>
            <a:off x="1185788" y="1527175"/>
            <a:ext cx="6735912"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Ethnicity</a:t>
            </a:r>
            <a:r>
              <a:rPr lang="cs-CZ" dirty="0"/>
              <a:t> </a:t>
            </a:r>
            <a:r>
              <a:rPr lang="cs-CZ" dirty="0" err="1"/>
              <a:t>of</a:t>
            </a:r>
            <a:r>
              <a:rPr lang="cs-CZ" dirty="0"/>
              <a:t> Visegrád </a:t>
            </a:r>
            <a:r>
              <a:rPr lang="cs-CZ" dirty="0" err="1"/>
              <a:t>Countries</a:t>
            </a:r>
            <a:r>
              <a:rPr lang="cs-CZ" dirty="0"/>
              <a:t> </a:t>
            </a:r>
            <a:r>
              <a:rPr lang="cs-CZ" dirty="0" err="1"/>
              <a:t>Today</a:t>
            </a:r>
            <a:endParaRPr lang="cs-CZ" dirty="0"/>
          </a:p>
        </p:txBody>
      </p:sp>
      <p:sp>
        <p:nvSpPr>
          <p:cNvPr id="3" name="Zástupný symbol pro obsah 2"/>
          <p:cNvSpPr>
            <a:spLocks noGrp="1"/>
          </p:cNvSpPr>
          <p:nvPr>
            <p:ph sz="quarter" idx="1"/>
          </p:nvPr>
        </p:nvSpPr>
        <p:spPr/>
        <p:txBody>
          <a:bodyPr/>
          <a:lstStyle/>
          <a:p>
            <a:r>
              <a:rPr lang="cs-CZ" dirty="0" err="1"/>
              <a:t>Czech</a:t>
            </a:r>
            <a:r>
              <a:rPr lang="cs-CZ" dirty="0"/>
              <a:t> </a:t>
            </a:r>
            <a:r>
              <a:rPr lang="cs-CZ" dirty="0" err="1"/>
              <a:t>Republic</a:t>
            </a:r>
            <a:r>
              <a:rPr lang="cs-CZ" dirty="0"/>
              <a:t> – 95 % </a:t>
            </a:r>
            <a:r>
              <a:rPr lang="cs-CZ" dirty="0" err="1"/>
              <a:t>Czechs</a:t>
            </a:r>
            <a:r>
              <a:rPr lang="cs-CZ" dirty="0"/>
              <a:t> (</a:t>
            </a:r>
            <a:r>
              <a:rPr lang="cs-CZ" dirty="0" err="1"/>
              <a:t>etnically</a:t>
            </a:r>
            <a:r>
              <a:rPr lang="cs-CZ" dirty="0"/>
              <a:t> </a:t>
            </a:r>
            <a:r>
              <a:rPr lang="cs-CZ" dirty="0" err="1"/>
              <a:t>and</a:t>
            </a:r>
            <a:r>
              <a:rPr lang="cs-CZ" dirty="0"/>
              <a:t> </a:t>
            </a:r>
            <a:r>
              <a:rPr lang="cs-CZ" dirty="0" err="1"/>
              <a:t>linguistically</a:t>
            </a:r>
            <a:r>
              <a:rPr lang="cs-CZ" dirty="0"/>
              <a:t>)</a:t>
            </a:r>
          </a:p>
          <a:p>
            <a:r>
              <a:rPr lang="cs-CZ" dirty="0" err="1"/>
              <a:t>Slovak</a:t>
            </a:r>
            <a:r>
              <a:rPr lang="cs-CZ" dirty="0"/>
              <a:t> </a:t>
            </a:r>
            <a:r>
              <a:rPr lang="cs-CZ" dirty="0" err="1"/>
              <a:t>Republic</a:t>
            </a:r>
            <a:r>
              <a:rPr lang="cs-CZ" dirty="0"/>
              <a:t> – 80,7 % </a:t>
            </a:r>
            <a:r>
              <a:rPr lang="cs-CZ" dirty="0" err="1"/>
              <a:t>Slovaks</a:t>
            </a:r>
            <a:endParaRPr lang="cs-CZ" dirty="0"/>
          </a:p>
          <a:p>
            <a:r>
              <a:rPr lang="cs-CZ" dirty="0" err="1"/>
              <a:t>Poland</a:t>
            </a:r>
            <a:r>
              <a:rPr lang="cs-CZ" dirty="0"/>
              <a:t> – 98 % </a:t>
            </a:r>
            <a:r>
              <a:rPr lang="cs-CZ" dirty="0" err="1"/>
              <a:t>Poles</a:t>
            </a:r>
            <a:endParaRPr lang="cs-CZ" dirty="0"/>
          </a:p>
          <a:p>
            <a:r>
              <a:rPr lang="cs-CZ" dirty="0" err="1"/>
              <a:t>Hungary</a:t>
            </a:r>
            <a:r>
              <a:rPr lang="cs-CZ" dirty="0"/>
              <a:t> – cca 95 % </a:t>
            </a:r>
            <a:r>
              <a:rPr lang="cs-CZ" dirty="0" err="1"/>
              <a:t>Hungarians</a:t>
            </a:r>
            <a:endParaRPr lang="cs-CZ" dirty="0"/>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Foreign</a:t>
            </a:r>
            <a:r>
              <a:rPr lang="cs-CZ" dirty="0"/>
              <a:t>-</a:t>
            </a:r>
            <a:r>
              <a:rPr lang="cs-CZ" dirty="0" err="1"/>
              <a:t>Born</a:t>
            </a:r>
            <a:r>
              <a:rPr lang="cs-CZ" dirty="0"/>
              <a:t> </a:t>
            </a:r>
            <a:r>
              <a:rPr lang="cs-CZ" dirty="0" err="1"/>
              <a:t>Population</a:t>
            </a:r>
            <a:r>
              <a:rPr lang="cs-CZ" dirty="0"/>
              <a:t> in </a:t>
            </a:r>
            <a:r>
              <a:rPr lang="cs-CZ" dirty="0" err="1"/>
              <a:t>Europe</a:t>
            </a:r>
            <a:r>
              <a:rPr lang="cs-CZ" dirty="0"/>
              <a:t> (2015)</a:t>
            </a:r>
          </a:p>
        </p:txBody>
      </p:sp>
      <p:pic>
        <p:nvPicPr>
          <p:cNvPr id="6" name="Zástupný symbol pro obsah 5" descr="immigrants-europe.jpg"/>
          <p:cNvPicPr>
            <a:picLocks noGrp="1" noChangeAspect="1"/>
          </p:cNvPicPr>
          <p:nvPr>
            <p:ph sz="quarter" idx="1"/>
          </p:nvPr>
        </p:nvPicPr>
        <p:blipFill>
          <a:blip r:embed="rId3" cstate="print"/>
          <a:stretch>
            <a:fillRect/>
          </a:stretch>
        </p:blipFill>
        <p:spPr>
          <a:xfrm>
            <a:off x="2195735" y="1455166"/>
            <a:ext cx="4854153" cy="485415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Fear</a:t>
            </a:r>
            <a:r>
              <a:rPr lang="cs-CZ" dirty="0"/>
              <a:t> </a:t>
            </a:r>
            <a:r>
              <a:rPr lang="cs-CZ" dirty="0" err="1"/>
              <a:t>of</a:t>
            </a:r>
            <a:r>
              <a:rPr lang="cs-CZ" dirty="0"/>
              <a:t> </a:t>
            </a:r>
            <a:r>
              <a:rPr lang="cs-CZ" dirty="0" err="1"/>
              <a:t>Ethnic</a:t>
            </a:r>
            <a:r>
              <a:rPr lang="cs-CZ" dirty="0"/>
              <a:t> </a:t>
            </a:r>
            <a:r>
              <a:rPr lang="cs-CZ" dirty="0" err="1"/>
              <a:t>Disappearance</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en-US" dirty="0"/>
              <a:t>small nations </a:t>
            </a:r>
            <a:endParaRPr lang="cs-CZ" dirty="0"/>
          </a:p>
          <a:p>
            <a:r>
              <a:rPr lang="en-US" dirty="0"/>
              <a:t>nationhood defined by language, culture, and often religion</a:t>
            </a:r>
            <a:endParaRPr lang="cs-CZ" dirty="0"/>
          </a:p>
          <a:p>
            <a:r>
              <a:rPr lang="cs-CZ" dirty="0" err="1"/>
              <a:t>historical</a:t>
            </a:r>
            <a:r>
              <a:rPr lang="cs-CZ" dirty="0"/>
              <a:t> </a:t>
            </a:r>
            <a:r>
              <a:rPr lang="cs-CZ" dirty="0" err="1"/>
              <a:t>experience</a:t>
            </a:r>
            <a:r>
              <a:rPr lang="cs-CZ" dirty="0"/>
              <a:t> – </a:t>
            </a:r>
            <a:r>
              <a:rPr lang="cs-CZ" dirty="0" err="1"/>
              <a:t>divided</a:t>
            </a:r>
            <a:r>
              <a:rPr lang="cs-CZ" dirty="0"/>
              <a:t> </a:t>
            </a:r>
            <a:r>
              <a:rPr lang="cs-CZ" dirty="0" err="1"/>
              <a:t>and</a:t>
            </a:r>
            <a:r>
              <a:rPr lang="cs-CZ" dirty="0"/>
              <a:t> </a:t>
            </a:r>
            <a:r>
              <a:rPr lang="cs-CZ" dirty="0" err="1"/>
              <a:t>ruled</a:t>
            </a:r>
            <a:r>
              <a:rPr lang="cs-CZ" dirty="0"/>
              <a:t> by </a:t>
            </a:r>
            <a:r>
              <a:rPr lang="cs-CZ" dirty="0" err="1"/>
              <a:t>the</a:t>
            </a:r>
            <a:r>
              <a:rPr lang="cs-CZ" dirty="0"/>
              <a:t> </a:t>
            </a:r>
            <a:r>
              <a:rPr lang="cs-CZ" dirty="0" err="1"/>
              <a:t>big</a:t>
            </a:r>
            <a:r>
              <a:rPr lang="cs-CZ" dirty="0"/>
              <a:t> </a:t>
            </a:r>
            <a:r>
              <a:rPr lang="cs-CZ" dirty="0" err="1"/>
              <a:t>ones</a:t>
            </a:r>
            <a:r>
              <a:rPr lang="cs-CZ" dirty="0"/>
              <a:t> (</a:t>
            </a:r>
            <a:r>
              <a:rPr lang="cs-CZ" dirty="0" err="1"/>
              <a:t>Germany</a:t>
            </a:r>
            <a:r>
              <a:rPr lang="cs-CZ" dirty="0"/>
              <a:t>, </a:t>
            </a:r>
            <a:r>
              <a:rPr lang="cs-CZ" dirty="0" err="1"/>
              <a:t>Russia</a:t>
            </a:r>
            <a:r>
              <a:rPr lang="cs-CZ" dirty="0"/>
              <a:t>, </a:t>
            </a:r>
            <a:r>
              <a:rPr lang="cs-CZ" dirty="0" err="1"/>
              <a:t>Austria</a:t>
            </a:r>
            <a:r>
              <a:rPr lang="cs-CZ" dirty="0"/>
              <a:t>…), „</a:t>
            </a:r>
            <a:r>
              <a:rPr lang="cs-CZ" dirty="0" err="1"/>
              <a:t>victims</a:t>
            </a:r>
            <a:r>
              <a:rPr lang="cs-CZ" dirty="0"/>
              <a:t>“</a:t>
            </a:r>
          </a:p>
          <a:p>
            <a:r>
              <a:rPr lang="cs-CZ" dirty="0" err="1"/>
              <a:t>aging</a:t>
            </a:r>
            <a:r>
              <a:rPr lang="cs-CZ" dirty="0"/>
              <a:t> society</a:t>
            </a:r>
          </a:p>
          <a:p>
            <a:r>
              <a:rPr lang="cs-CZ" dirty="0" err="1"/>
              <a:t>emmigration</a:t>
            </a:r>
            <a:r>
              <a:rPr lang="cs-CZ" dirty="0"/>
              <a:t> (</a:t>
            </a:r>
            <a:r>
              <a:rPr lang="cs-CZ" dirty="0" err="1"/>
              <a:t>Poland</a:t>
            </a:r>
            <a:r>
              <a:rPr lang="cs-CZ" dirty="0"/>
              <a:t>)</a:t>
            </a:r>
          </a:p>
          <a:p>
            <a:r>
              <a:rPr lang="en-US" dirty="0"/>
              <a:t>arrival of </a:t>
            </a:r>
            <a:r>
              <a:rPr lang="cs-CZ" dirty="0"/>
              <a:t>(</a:t>
            </a:r>
            <a:r>
              <a:rPr lang="cs-CZ" dirty="0" err="1"/>
              <a:t>young</a:t>
            </a:r>
            <a:r>
              <a:rPr lang="cs-CZ" dirty="0"/>
              <a:t>) </a:t>
            </a:r>
            <a:r>
              <a:rPr lang="en-US" dirty="0"/>
              <a:t>migrants</a:t>
            </a:r>
            <a:r>
              <a:rPr lang="cs-CZ" dirty="0"/>
              <a:t> </a:t>
            </a:r>
          </a:p>
          <a:p>
            <a:r>
              <a:rPr lang="en-US" dirty="0"/>
              <a:t>exit from history</a:t>
            </a:r>
            <a:endParaRPr lang="cs-CZ" dirty="0"/>
          </a:p>
          <a:p>
            <a:r>
              <a:rPr lang="cs-CZ" dirty="0" err="1"/>
              <a:t>existential</a:t>
            </a:r>
            <a:r>
              <a:rPr lang="cs-CZ" dirty="0"/>
              <a:t> </a:t>
            </a:r>
            <a:r>
              <a:rPr lang="cs-CZ" dirty="0" err="1"/>
              <a:t>melancholy</a:t>
            </a:r>
            <a:endParaRPr lang="cs-CZ" dirty="0"/>
          </a:p>
          <a:p>
            <a:endParaRPr lang="cs-CZ" dirty="0"/>
          </a:p>
          <a:p>
            <a:pPr>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t>
            </a:r>
            <a:r>
              <a:rPr lang="cs-CZ" dirty="0" err="1"/>
              <a:t>Winners</a:t>
            </a:r>
            <a:r>
              <a:rPr lang="cs-CZ" dirty="0"/>
              <a:t>“ </a:t>
            </a:r>
            <a:r>
              <a:rPr lang="cs-CZ" dirty="0" err="1"/>
              <a:t>and</a:t>
            </a:r>
            <a:r>
              <a:rPr lang="cs-CZ" dirty="0"/>
              <a:t> „</a:t>
            </a:r>
            <a:r>
              <a:rPr lang="cs-CZ" dirty="0" err="1"/>
              <a:t>Losers</a:t>
            </a:r>
            <a:r>
              <a:rPr lang="cs-CZ" dirty="0"/>
              <a:t>“ </a:t>
            </a:r>
            <a:r>
              <a:rPr lang="cs-CZ" dirty="0" err="1"/>
              <a:t>of</a:t>
            </a:r>
            <a:r>
              <a:rPr lang="cs-CZ" dirty="0"/>
              <a:t> </a:t>
            </a:r>
            <a:r>
              <a:rPr lang="cs-CZ" dirty="0" err="1"/>
              <a:t>Transition</a:t>
            </a:r>
            <a:r>
              <a:rPr lang="cs-CZ" dirty="0"/>
              <a:t> </a:t>
            </a:r>
            <a:r>
              <a:rPr lang="cs-CZ" dirty="0" err="1"/>
              <a:t>after</a:t>
            </a:r>
            <a:r>
              <a:rPr lang="cs-CZ" dirty="0"/>
              <a:t> 1989</a:t>
            </a:r>
          </a:p>
        </p:txBody>
      </p:sp>
      <p:sp>
        <p:nvSpPr>
          <p:cNvPr id="3" name="Zástupný symbol pro obsah 2"/>
          <p:cNvSpPr>
            <a:spLocks noGrp="1"/>
          </p:cNvSpPr>
          <p:nvPr>
            <p:ph sz="quarter" idx="1"/>
          </p:nvPr>
        </p:nvSpPr>
        <p:spPr/>
        <p:txBody>
          <a:bodyPr>
            <a:normAutofit fontScale="85000" lnSpcReduction="10000"/>
          </a:bodyPr>
          <a:lstStyle/>
          <a:p>
            <a:r>
              <a:rPr lang="en-US" dirty="0"/>
              <a:t>C</a:t>
            </a:r>
            <a:r>
              <a:rPr lang="cs-CZ" dirty="0" err="1"/>
              <a:t>EE</a:t>
            </a:r>
            <a:r>
              <a:rPr lang="en-US" dirty="0"/>
              <a:t> could import Western political institutions, but not the social identities that support them</a:t>
            </a:r>
            <a:r>
              <a:rPr lang="cs-CZ" dirty="0"/>
              <a:t> („</a:t>
            </a:r>
            <a:r>
              <a:rPr lang="cs-CZ" dirty="0" err="1"/>
              <a:t>democracy</a:t>
            </a:r>
            <a:r>
              <a:rPr lang="cs-CZ" dirty="0"/>
              <a:t> </a:t>
            </a:r>
            <a:r>
              <a:rPr lang="cs-CZ" dirty="0" err="1"/>
              <a:t>without</a:t>
            </a:r>
            <a:r>
              <a:rPr lang="cs-CZ" dirty="0"/>
              <a:t> </a:t>
            </a:r>
            <a:r>
              <a:rPr lang="cs-CZ" dirty="0" err="1"/>
              <a:t>democrats</a:t>
            </a:r>
            <a:r>
              <a:rPr lang="cs-CZ" dirty="0"/>
              <a:t>“)</a:t>
            </a:r>
          </a:p>
          <a:p>
            <a:r>
              <a:rPr lang="cs-CZ" dirty="0" err="1"/>
              <a:t>tension</a:t>
            </a:r>
            <a:r>
              <a:rPr lang="cs-CZ" dirty="0"/>
              <a:t> </a:t>
            </a:r>
            <a:r>
              <a:rPr lang="cs-CZ" dirty="0" err="1"/>
              <a:t>between</a:t>
            </a:r>
            <a:r>
              <a:rPr lang="cs-CZ" dirty="0"/>
              <a:t> </a:t>
            </a:r>
            <a:r>
              <a:rPr lang="cs-CZ" dirty="0" err="1"/>
              <a:t>cosmopolitanism</a:t>
            </a:r>
            <a:r>
              <a:rPr lang="cs-CZ" dirty="0"/>
              <a:t> (Havel, </a:t>
            </a:r>
            <a:r>
              <a:rPr lang="cs-CZ" dirty="0" err="1"/>
              <a:t>Michnik</a:t>
            </a:r>
            <a:r>
              <a:rPr lang="cs-CZ" dirty="0"/>
              <a:t>) </a:t>
            </a:r>
            <a:r>
              <a:rPr lang="cs-CZ" dirty="0" err="1"/>
              <a:t>and</a:t>
            </a:r>
            <a:r>
              <a:rPr lang="cs-CZ" dirty="0"/>
              <a:t> </a:t>
            </a:r>
            <a:r>
              <a:rPr lang="cs-CZ" dirty="0" err="1"/>
              <a:t>nationalism</a:t>
            </a:r>
            <a:r>
              <a:rPr lang="cs-CZ" dirty="0"/>
              <a:t> (Klaus, Zeman, </a:t>
            </a:r>
            <a:r>
              <a:rPr lang="cs-CZ" dirty="0" err="1"/>
              <a:t>Kaczyński</a:t>
            </a:r>
            <a:r>
              <a:rPr lang="cs-CZ" dirty="0"/>
              <a:t>, </a:t>
            </a:r>
            <a:r>
              <a:rPr lang="cs-CZ" dirty="0" err="1"/>
              <a:t>Orbán</a:t>
            </a:r>
            <a:r>
              <a:rPr lang="cs-CZ" dirty="0"/>
              <a:t>)</a:t>
            </a:r>
          </a:p>
          <a:p>
            <a:r>
              <a:rPr lang="en-US" dirty="0"/>
              <a:t>displacement of the border between left and right by the border between internationalists and </a:t>
            </a:r>
            <a:r>
              <a:rPr lang="en-US" dirty="0" err="1"/>
              <a:t>nativists</a:t>
            </a:r>
            <a:endParaRPr lang="cs-CZ" dirty="0"/>
          </a:p>
          <a:p>
            <a:r>
              <a:rPr lang="cs-CZ" dirty="0" err="1"/>
              <a:t>cleavage</a:t>
            </a:r>
            <a:r>
              <a:rPr lang="cs-CZ" dirty="0"/>
              <a:t> „city“ vs. „country“ </a:t>
            </a:r>
          </a:p>
          <a:p>
            <a:r>
              <a:rPr lang="en-US" dirty="0"/>
              <a:t>deeply rooted mistrust of the cosmopolitan mindset</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t>
            </a:r>
            <a:r>
              <a:rPr lang="cs-CZ" dirty="0" err="1"/>
              <a:t>Winners</a:t>
            </a:r>
            <a:r>
              <a:rPr lang="cs-CZ" dirty="0"/>
              <a:t>“ </a:t>
            </a:r>
            <a:r>
              <a:rPr lang="cs-CZ" dirty="0" err="1"/>
              <a:t>and</a:t>
            </a:r>
            <a:r>
              <a:rPr lang="cs-CZ" dirty="0"/>
              <a:t> „</a:t>
            </a:r>
            <a:r>
              <a:rPr lang="cs-CZ" dirty="0" err="1"/>
              <a:t>Losers</a:t>
            </a:r>
            <a:r>
              <a:rPr lang="cs-CZ" dirty="0"/>
              <a:t>“ </a:t>
            </a:r>
            <a:r>
              <a:rPr lang="cs-CZ" dirty="0" err="1"/>
              <a:t>of</a:t>
            </a:r>
            <a:r>
              <a:rPr lang="cs-CZ" dirty="0"/>
              <a:t> </a:t>
            </a:r>
            <a:r>
              <a:rPr lang="cs-CZ" dirty="0" err="1"/>
              <a:t>Transition</a:t>
            </a:r>
            <a:r>
              <a:rPr lang="cs-CZ" dirty="0"/>
              <a:t> </a:t>
            </a:r>
            <a:r>
              <a:rPr lang="cs-CZ" dirty="0" err="1"/>
              <a:t>after</a:t>
            </a:r>
            <a:r>
              <a:rPr lang="cs-CZ" dirty="0"/>
              <a:t> 1989</a:t>
            </a:r>
          </a:p>
        </p:txBody>
      </p:sp>
      <p:sp>
        <p:nvSpPr>
          <p:cNvPr id="3" name="Zástupný symbol pro obsah 2"/>
          <p:cNvSpPr>
            <a:spLocks noGrp="1"/>
          </p:cNvSpPr>
          <p:nvPr>
            <p:ph sz="quarter" idx="1"/>
          </p:nvPr>
        </p:nvSpPr>
        <p:spPr/>
        <p:txBody>
          <a:bodyPr>
            <a:normAutofit fontScale="70000" lnSpcReduction="20000"/>
          </a:bodyPr>
          <a:lstStyle/>
          <a:p>
            <a:r>
              <a:rPr lang="cs-CZ" dirty="0" err="1"/>
              <a:t>consensus</a:t>
            </a:r>
            <a:r>
              <a:rPr lang="cs-CZ" dirty="0"/>
              <a:t> </a:t>
            </a:r>
            <a:r>
              <a:rPr lang="cs-CZ" dirty="0" err="1"/>
              <a:t>disappears</a:t>
            </a:r>
            <a:r>
              <a:rPr lang="cs-CZ" dirty="0"/>
              <a:t> (</a:t>
            </a:r>
            <a:r>
              <a:rPr lang="en-US" dirty="0"/>
              <a:t>identity of the </a:t>
            </a:r>
            <a:r>
              <a:rPr lang="en-US" dirty="0" err="1"/>
              <a:t>postcommunist</a:t>
            </a:r>
            <a:r>
              <a:rPr lang="en-US" dirty="0"/>
              <a:t> voter</a:t>
            </a:r>
            <a:r>
              <a:rPr lang="cs-CZ" dirty="0"/>
              <a:t>) - </a:t>
            </a:r>
            <a:r>
              <a:rPr lang="en-US" dirty="0"/>
              <a:t>desire to find a place in the new order of freedom and democracy</a:t>
            </a:r>
            <a:r>
              <a:rPr lang="cs-CZ" dirty="0"/>
              <a:t> </a:t>
            </a:r>
            <a:r>
              <a:rPr lang="cs-CZ" dirty="0" err="1"/>
              <a:t>withers</a:t>
            </a:r>
            <a:endParaRPr lang="cs-CZ" dirty="0"/>
          </a:p>
          <a:p>
            <a:r>
              <a:rPr lang="cs-CZ" dirty="0" err="1"/>
              <a:t>economic</a:t>
            </a:r>
            <a:r>
              <a:rPr lang="cs-CZ" dirty="0"/>
              <a:t> </a:t>
            </a:r>
            <a:r>
              <a:rPr lang="cs-CZ" dirty="0" err="1"/>
              <a:t>crisis</a:t>
            </a:r>
            <a:r>
              <a:rPr lang="cs-CZ" dirty="0"/>
              <a:t>, no </a:t>
            </a:r>
            <a:r>
              <a:rPr lang="cs-CZ" dirty="0" err="1"/>
              <a:t>economic</a:t>
            </a:r>
            <a:r>
              <a:rPr lang="cs-CZ" dirty="0"/>
              <a:t> </a:t>
            </a:r>
            <a:r>
              <a:rPr lang="cs-CZ" dirty="0" err="1"/>
              <a:t>growth</a:t>
            </a:r>
            <a:r>
              <a:rPr lang="cs-CZ" dirty="0"/>
              <a:t> </a:t>
            </a:r>
            <a:r>
              <a:rPr lang="cs-CZ" dirty="0" err="1"/>
              <a:t>anymore</a:t>
            </a:r>
            <a:r>
              <a:rPr lang="cs-CZ" dirty="0"/>
              <a:t> (x </a:t>
            </a:r>
            <a:r>
              <a:rPr lang="cs-CZ" dirty="0" err="1"/>
              <a:t>Poland</a:t>
            </a:r>
            <a:r>
              <a:rPr lang="cs-CZ" dirty="0"/>
              <a:t>)</a:t>
            </a:r>
          </a:p>
          <a:p>
            <a:r>
              <a:rPr lang="cs-CZ" dirty="0" err="1"/>
              <a:t>rise</a:t>
            </a:r>
            <a:r>
              <a:rPr lang="cs-CZ" dirty="0"/>
              <a:t> </a:t>
            </a:r>
            <a:r>
              <a:rPr lang="cs-CZ" dirty="0" err="1"/>
              <a:t>of</a:t>
            </a:r>
            <a:r>
              <a:rPr lang="cs-CZ" dirty="0"/>
              <a:t> </a:t>
            </a:r>
            <a:r>
              <a:rPr lang="cs-CZ" dirty="0" err="1"/>
              <a:t>unequality</a:t>
            </a:r>
            <a:r>
              <a:rPr lang="cs-CZ" dirty="0"/>
              <a:t> („</a:t>
            </a:r>
            <a:r>
              <a:rPr lang="cs-CZ" dirty="0" err="1"/>
              <a:t>rich</a:t>
            </a:r>
            <a:r>
              <a:rPr lang="cs-CZ" dirty="0"/>
              <a:t>“ </a:t>
            </a:r>
            <a:r>
              <a:rPr lang="cs-CZ" dirty="0" err="1"/>
              <a:t>and</a:t>
            </a:r>
            <a:r>
              <a:rPr lang="cs-CZ" dirty="0"/>
              <a:t> „</a:t>
            </a:r>
            <a:r>
              <a:rPr lang="cs-CZ" dirty="0" err="1"/>
              <a:t>poor</a:t>
            </a:r>
            <a:r>
              <a:rPr lang="cs-CZ" dirty="0"/>
              <a:t>“)</a:t>
            </a:r>
          </a:p>
          <a:p>
            <a:r>
              <a:rPr lang="cs-CZ" dirty="0" err="1"/>
              <a:t>still</a:t>
            </a:r>
            <a:r>
              <a:rPr lang="cs-CZ" dirty="0"/>
              <a:t> </a:t>
            </a:r>
            <a:r>
              <a:rPr lang="cs-CZ" dirty="0" err="1"/>
              <a:t>poorer</a:t>
            </a:r>
            <a:r>
              <a:rPr lang="cs-CZ" dirty="0"/>
              <a:t> </a:t>
            </a:r>
            <a:r>
              <a:rPr lang="cs-CZ" dirty="0" err="1"/>
              <a:t>than</a:t>
            </a:r>
            <a:r>
              <a:rPr lang="cs-CZ" dirty="0"/>
              <a:t> Western </a:t>
            </a:r>
            <a:r>
              <a:rPr lang="cs-CZ" dirty="0" err="1"/>
              <a:t>Europeans</a:t>
            </a:r>
            <a:r>
              <a:rPr lang="cs-CZ" dirty="0"/>
              <a:t> = feeling as a </a:t>
            </a:r>
            <a:r>
              <a:rPr lang="cs-CZ" dirty="0" err="1"/>
              <a:t>second</a:t>
            </a:r>
            <a:r>
              <a:rPr lang="cs-CZ" dirty="0"/>
              <a:t> </a:t>
            </a:r>
            <a:r>
              <a:rPr lang="cs-CZ" dirty="0" err="1"/>
              <a:t>class</a:t>
            </a:r>
            <a:r>
              <a:rPr lang="cs-CZ" dirty="0"/>
              <a:t> </a:t>
            </a:r>
            <a:r>
              <a:rPr lang="cs-CZ" dirty="0" err="1"/>
              <a:t>EU</a:t>
            </a:r>
            <a:r>
              <a:rPr lang="cs-CZ" dirty="0"/>
              <a:t>-</a:t>
            </a:r>
            <a:r>
              <a:rPr lang="cs-CZ" dirty="0" err="1"/>
              <a:t>citizens</a:t>
            </a:r>
            <a:endParaRPr lang="cs-CZ" dirty="0"/>
          </a:p>
          <a:p>
            <a:r>
              <a:rPr lang="cs-CZ" dirty="0" err="1"/>
              <a:t>everything</a:t>
            </a:r>
            <a:r>
              <a:rPr lang="cs-CZ" dirty="0"/>
              <a:t> </a:t>
            </a:r>
            <a:r>
              <a:rPr lang="cs-CZ" dirty="0" err="1"/>
              <a:t>being</a:t>
            </a:r>
            <a:r>
              <a:rPr lang="cs-CZ" dirty="0"/>
              <a:t> </a:t>
            </a:r>
            <a:r>
              <a:rPr lang="cs-CZ" dirty="0" err="1"/>
              <a:t>decided</a:t>
            </a:r>
            <a:r>
              <a:rPr lang="cs-CZ" dirty="0"/>
              <a:t> in </a:t>
            </a:r>
            <a:r>
              <a:rPr lang="cs-CZ" dirty="0" err="1"/>
              <a:t>Brussels</a:t>
            </a:r>
            <a:r>
              <a:rPr lang="cs-CZ" dirty="0"/>
              <a:t> (budget, </a:t>
            </a:r>
            <a:r>
              <a:rPr lang="cs-CZ" dirty="0" err="1"/>
              <a:t>migration</a:t>
            </a:r>
            <a:r>
              <a:rPr lang="cs-CZ" dirty="0"/>
              <a:t> </a:t>
            </a:r>
            <a:r>
              <a:rPr lang="cs-CZ" dirty="0" err="1"/>
              <a:t>policy</a:t>
            </a:r>
            <a:r>
              <a:rPr lang="cs-CZ" dirty="0"/>
              <a:t>) – </a:t>
            </a:r>
            <a:r>
              <a:rPr lang="cs-CZ" dirty="0" err="1"/>
              <a:t>loss</a:t>
            </a:r>
            <a:r>
              <a:rPr lang="cs-CZ" dirty="0"/>
              <a:t> </a:t>
            </a:r>
            <a:r>
              <a:rPr lang="cs-CZ" dirty="0" err="1"/>
              <a:t>of</a:t>
            </a:r>
            <a:r>
              <a:rPr lang="cs-CZ" dirty="0"/>
              <a:t> </a:t>
            </a:r>
            <a:r>
              <a:rPr lang="cs-CZ" dirty="0" err="1"/>
              <a:t>power</a:t>
            </a:r>
            <a:r>
              <a:rPr lang="cs-CZ" dirty="0"/>
              <a:t> </a:t>
            </a:r>
            <a:r>
              <a:rPr lang="cs-CZ" dirty="0" err="1"/>
              <a:t>of</a:t>
            </a:r>
            <a:r>
              <a:rPr lang="cs-CZ" dirty="0"/>
              <a:t> a </a:t>
            </a:r>
            <a:r>
              <a:rPr lang="cs-CZ" dirty="0" err="1"/>
              <a:t>common</a:t>
            </a:r>
            <a:r>
              <a:rPr lang="cs-CZ" dirty="0"/>
              <a:t> </a:t>
            </a:r>
            <a:r>
              <a:rPr lang="cs-CZ" dirty="0" err="1"/>
              <a:t>citizen</a:t>
            </a:r>
            <a:endParaRPr lang="cs-CZ" dirty="0"/>
          </a:p>
          <a:p>
            <a:r>
              <a:rPr lang="cs-CZ" dirty="0" err="1"/>
              <a:t>lack</a:t>
            </a:r>
            <a:r>
              <a:rPr lang="cs-CZ" dirty="0"/>
              <a:t> </a:t>
            </a:r>
            <a:r>
              <a:rPr lang="cs-CZ" dirty="0" err="1"/>
              <a:t>of</a:t>
            </a:r>
            <a:r>
              <a:rPr lang="cs-CZ" dirty="0"/>
              <a:t> </a:t>
            </a:r>
            <a:r>
              <a:rPr lang="cs-CZ" dirty="0" err="1"/>
              <a:t>selfconfidence</a:t>
            </a:r>
            <a:endParaRPr lang="cs-CZ" dirty="0"/>
          </a:p>
          <a:p>
            <a:r>
              <a:rPr lang="en-US" dirty="0"/>
              <a:t>“transformative power” of the EU</a:t>
            </a:r>
            <a:r>
              <a:rPr lang="cs-CZ" dirty="0"/>
              <a:t> </a:t>
            </a:r>
            <a:r>
              <a:rPr lang="cs-CZ" dirty="0" err="1"/>
              <a:t>declines</a:t>
            </a:r>
            <a:r>
              <a:rPr lang="cs-CZ" dirty="0"/>
              <a:t> (</a:t>
            </a:r>
            <a:r>
              <a:rPr lang="cs-CZ" dirty="0" err="1"/>
              <a:t>CEE</a:t>
            </a:r>
            <a:r>
              <a:rPr lang="cs-CZ" dirty="0"/>
              <a:t> </a:t>
            </a:r>
            <a:r>
              <a:rPr lang="cs-CZ" dirty="0" err="1"/>
              <a:t>became</a:t>
            </a:r>
            <a:r>
              <a:rPr lang="cs-CZ" dirty="0"/>
              <a:t> </a:t>
            </a:r>
            <a:r>
              <a:rPr lang="cs-CZ" dirty="0" err="1"/>
              <a:t>members</a:t>
            </a:r>
            <a:r>
              <a:rPr lang="cs-CZ" dirty="0"/>
              <a:t> </a:t>
            </a:r>
            <a:r>
              <a:rPr lang="cs-CZ" dirty="0" err="1"/>
              <a:t>of</a:t>
            </a:r>
            <a:r>
              <a:rPr lang="cs-CZ" dirty="0"/>
              <a:t> </a:t>
            </a:r>
            <a:r>
              <a:rPr lang="cs-CZ" dirty="0" err="1"/>
              <a:t>the</a:t>
            </a:r>
            <a:r>
              <a:rPr lang="cs-CZ" dirty="0"/>
              <a:t> EU), </a:t>
            </a:r>
            <a:r>
              <a:rPr lang="cs-CZ" dirty="0" err="1"/>
              <a:t>EU</a:t>
            </a:r>
            <a:r>
              <a:rPr lang="cs-CZ" dirty="0"/>
              <a:t> = „</a:t>
            </a:r>
            <a:r>
              <a:rPr lang="cs-CZ" dirty="0" err="1"/>
              <a:t>tool</a:t>
            </a:r>
            <a:r>
              <a:rPr lang="cs-CZ" dirty="0"/>
              <a:t> </a:t>
            </a:r>
            <a:r>
              <a:rPr lang="cs-CZ" dirty="0" err="1"/>
              <a:t>of</a:t>
            </a:r>
            <a:r>
              <a:rPr lang="cs-CZ" dirty="0"/>
              <a:t> market </a:t>
            </a:r>
            <a:r>
              <a:rPr lang="cs-CZ" dirty="0" err="1"/>
              <a:t>globalization</a:t>
            </a:r>
            <a:r>
              <a:rPr lang="cs-CZ" dirty="0"/>
              <a:t>“</a:t>
            </a:r>
          </a:p>
          <a:p>
            <a:r>
              <a:rPr lang="cs-CZ" dirty="0"/>
              <a:t>i</a:t>
            </a:r>
            <a:r>
              <a:rPr lang="en-US" dirty="0"/>
              <a:t>n the </a:t>
            </a:r>
            <a:r>
              <a:rPr lang="en-US" dirty="0" err="1"/>
              <a:t>CEE</a:t>
            </a:r>
            <a:r>
              <a:rPr lang="en-US" dirty="0"/>
              <a:t> region, post-1989 liberalism meant “democracy, markets, and European integration”</a:t>
            </a:r>
            <a:r>
              <a:rPr lang="cs-CZ" dirty="0"/>
              <a:t> = </a:t>
            </a:r>
            <a:r>
              <a:rPr lang="cs-CZ" dirty="0" err="1"/>
              <a:t>all</a:t>
            </a:r>
            <a:r>
              <a:rPr lang="cs-CZ" dirty="0"/>
              <a:t> in </a:t>
            </a:r>
            <a:r>
              <a:rPr lang="cs-CZ" dirty="0" err="1"/>
              <a:t>crisis</a:t>
            </a:r>
            <a:r>
              <a:rPr lang="cs-CZ" dirty="0"/>
              <a:t> </a:t>
            </a:r>
            <a:r>
              <a:rPr lang="cs-CZ" dirty="0" err="1"/>
              <a:t>now</a:t>
            </a:r>
            <a:endParaRPr lang="cs-CZ" dirty="0"/>
          </a:p>
          <a:p>
            <a:r>
              <a:rPr lang="en-US" dirty="0"/>
              <a:t>migration crisis</a:t>
            </a:r>
            <a:r>
              <a:rPr lang="cs-CZ" dirty="0"/>
              <a:t> =</a:t>
            </a:r>
            <a:r>
              <a:rPr lang="en-US" dirty="0"/>
              <a:t> </a:t>
            </a:r>
            <a:r>
              <a:rPr lang="cs-CZ" dirty="0" err="1"/>
              <a:t>cultural</a:t>
            </a:r>
            <a:r>
              <a:rPr lang="cs-CZ" dirty="0"/>
              <a:t> </a:t>
            </a:r>
            <a:r>
              <a:rPr lang="en-US" dirty="0" err="1"/>
              <a:t>identit</a:t>
            </a:r>
            <a:r>
              <a:rPr lang="cs-CZ" dirty="0"/>
              <a:t>y</a:t>
            </a:r>
            <a:r>
              <a:rPr lang="en-US" dirty="0"/>
              <a:t> ha</a:t>
            </a:r>
            <a:r>
              <a:rPr lang="cs-CZ" dirty="0"/>
              <a:t>s </a:t>
            </a:r>
            <a:r>
              <a:rPr lang="en-US" dirty="0"/>
              <a:t>taken center stage.</a:t>
            </a:r>
            <a:endParaRPr lang="cs-CZ" dirty="0"/>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67D9A-8F3A-20B1-5B09-2BFAD77DE6E4}"/>
              </a:ext>
            </a:extLst>
          </p:cNvPr>
          <p:cNvSpPr>
            <a:spLocks noGrp="1"/>
          </p:cNvSpPr>
          <p:nvPr>
            <p:ph type="title"/>
          </p:nvPr>
        </p:nvSpPr>
        <p:spPr/>
        <p:txBody>
          <a:bodyPr/>
          <a:lstStyle/>
          <a:p>
            <a:r>
              <a:rPr lang="cs-CZ" dirty="0"/>
              <a:t>Hlavní trasy migrace v roce 2015</a:t>
            </a:r>
          </a:p>
        </p:txBody>
      </p:sp>
      <p:pic>
        <p:nvPicPr>
          <p:cNvPr id="1026" name="Picture 2" descr="Hlavní migrační trasy současnosti.">
            <a:extLst>
              <a:ext uri="{FF2B5EF4-FFF2-40B4-BE49-F238E27FC236}">
                <a16:creationId xmlns:a16="http://schemas.microsoft.com/office/drawing/2014/main" id="{CEAD1616-002C-7AEA-74CB-DAB6E73D37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9229" y="1252323"/>
            <a:ext cx="6465541" cy="533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54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West</a:t>
            </a:r>
            <a:r>
              <a:rPr lang="cs-CZ" dirty="0"/>
              <a:t>-</a:t>
            </a:r>
            <a:r>
              <a:rPr lang="cs-CZ" dirty="0" err="1"/>
              <a:t>East</a:t>
            </a:r>
            <a:r>
              <a:rPr lang="cs-CZ" dirty="0"/>
              <a:t> </a:t>
            </a:r>
            <a:r>
              <a:rPr lang="cs-CZ" dirty="0" err="1"/>
              <a:t>Divide</a:t>
            </a:r>
            <a:r>
              <a:rPr lang="cs-CZ" dirty="0"/>
              <a:t> in </a:t>
            </a:r>
            <a:r>
              <a:rPr lang="cs-CZ" dirty="0" err="1"/>
              <a:t>Europe</a:t>
            </a:r>
            <a:r>
              <a:rPr lang="cs-CZ" dirty="0"/>
              <a:t> </a:t>
            </a:r>
            <a:r>
              <a:rPr lang="cs-CZ" dirty="0" err="1"/>
              <a:t>Again</a:t>
            </a:r>
            <a:r>
              <a:rPr lang="cs-CZ" dirty="0"/>
              <a:t>?</a:t>
            </a:r>
          </a:p>
        </p:txBody>
      </p:sp>
      <p:sp>
        <p:nvSpPr>
          <p:cNvPr id="3" name="Zástupný symbol pro obsah 2"/>
          <p:cNvSpPr>
            <a:spLocks noGrp="1"/>
          </p:cNvSpPr>
          <p:nvPr>
            <p:ph sz="quarter" idx="1"/>
          </p:nvPr>
        </p:nvSpPr>
        <p:spPr/>
        <p:txBody>
          <a:bodyPr/>
          <a:lstStyle/>
          <a:p>
            <a:pPr marL="514350" indent="-514350">
              <a:buNone/>
            </a:pPr>
            <a:r>
              <a:rPr lang="cs-CZ" dirty="0" err="1"/>
              <a:t>CEE</a:t>
            </a:r>
            <a:r>
              <a:rPr lang="cs-CZ" dirty="0"/>
              <a:t> </a:t>
            </a:r>
            <a:r>
              <a:rPr lang="cs-CZ" dirty="0" err="1"/>
              <a:t>countries</a:t>
            </a:r>
            <a:r>
              <a:rPr lang="cs-CZ" dirty="0"/>
              <a:t>:</a:t>
            </a:r>
          </a:p>
          <a:p>
            <a:pPr marL="514350" indent="-514350">
              <a:buNone/>
            </a:pPr>
            <a:r>
              <a:rPr lang="cs-CZ" dirty="0"/>
              <a:t>1) </a:t>
            </a:r>
            <a:r>
              <a:rPr lang="en-US" dirty="0"/>
              <a:t> departure from the rule of law as the foundation of liberal democracy</a:t>
            </a:r>
            <a:r>
              <a:rPr lang="cs-CZ" dirty="0"/>
              <a:t> </a:t>
            </a:r>
          </a:p>
          <a:p>
            <a:pPr marL="514350" indent="-514350">
              <a:buNone/>
            </a:pPr>
            <a:r>
              <a:rPr lang="en-US" dirty="0"/>
              <a:t>2) </a:t>
            </a:r>
            <a:r>
              <a:rPr lang="cs-CZ" dirty="0"/>
              <a:t> </a:t>
            </a:r>
            <a:r>
              <a:rPr lang="en-US" dirty="0"/>
              <a:t>a recourse to nationalism as the principal source of political </a:t>
            </a:r>
            <a:r>
              <a:rPr lang="en-US" dirty="0" err="1"/>
              <a:t>legitimation</a:t>
            </a:r>
            <a:r>
              <a:rPr lang="en-US" dirty="0"/>
              <a:t>, complete with hardened identity politics. In the context of a major crisis of migration into Europe, these features have reopened an East-West divide within the EU.</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Illiberal</a:t>
            </a:r>
            <a:r>
              <a:rPr lang="cs-CZ" dirty="0"/>
              <a:t> </a:t>
            </a:r>
            <a:r>
              <a:rPr lang="cs-CZ" dirty="0" err="1"/>
              <a:t>Democracies</a:t>
            </a:r>
            <a:r>
              <a:rPr lang="cs-CZ" dirty="0"/>
              <a:t> in </a:t>
            </a:r>
            <a:r>
              <a:rPr lang="cs-CZ" dirty="0" err="1"/>
              <a:t>CEE</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err="1"/>
              <a:t>Europe</a:t>
            </a:r>
            <a:r>
              <a:rPr lang="cs-CZ" dirty="0"/>
              <a:t>: </a:t>
            </a:r>
            <a:r>
              <a:rPr lang="en-US" dirty="0"/>
              <a:t>the rise of populist nationalism</a:t>
            </a:r>
            <a:endParaRPr lang="cs-CZ" dirty="0"/>
          </a:p>
          <a:p>
            <a:r>
              <a:rPr lang="cs-CZ" dirty="0" err="1"/>
              <a:t>only</a:t>
            </a:r>
            <a:r>
              <a:rPr lang="cs-CZ" dirty="0"/>
              <a:t> in </a:t>
            </a:r>
            <a:r>
              <a:rPr lang="cs-CZ" dirty="0" err="1"/>
              <a:t>CEE</a:t>
            </a:r>
            <a:r>
              <a:rPr lang="cs-CZ" dirty="0"/>
              <a:t> </a:t>
            </a:r>
            <a:r>
              <a:rPr lang="cs-CZ" dirty="0" err="1"/>
              <a:t>reach</a:t>
            </a:r>
            <a:r>
              <a:rPr lang="cs-CZ" dirty="0"/>
              <a:t> </a:t>
            </a:r>
            <a:r>
              <a:rPr lang="cs-CZ" dirty="0" err="1"/>
              <a:t>power</a:t>
            </a:r>
            <a:r>
              <a:rPr lang="cs-CZ" dirty="0"/>
              <a:t> (x </a:t>
            </a:r>
            <a:r>
              <a:rPr lang="cs-CZ" dirty="0" err="1"/>
              <a:t>FRA</a:t>
            </a:r>
            <a:r>
              <a:rPr lang="cs-CZ" dirty="0"/>
              <a:t>, </a:t>
            </a:r>
            <a:r>
              <a:rPr lang="cs-CZ" dirty="0" err="1"/>
              <a:t>NED</a:t>
            </a:r>
            <a:r>
              <a:rPr lang="cs-CZ" dirty="0"/>
              <a:t>, GER, AUT…)</a:t>
            </a:r>
          </a:p>
          <a:p>
            <a:r>
              <a:rPr lang="cs-CZ" dirty="0" err="1"/>
              <a:t>regression</a:t>
            </a:r>
            <a:r>
              <a:rPr lang="cs-CZ" dirty="0"/>
              <a:t> </a:t>
            </a:r>
            <a:r>
              <a:rPr lang="cs-CZ" dirty="0" err="1"/>
              <a:t>of</a:t>
            </a:r>
            <a:r>
              <a:rPr lang="cs-CZ" dirty="0"/>
              <a:t> </a:t>
            </a:r>
            <a:r>
              <a:rPr lang="cs-CZ" dirty="0" err="1"/>
              <a:t>democracy</a:t>
            </a:r>
            <a:r>
              <a:rPr lang="cs-CZ" dirty="0"/>
              <a:t> in </a:t>
            </a:r>
            <a:r>
              <a:rPr lang="cs-CZ" dirty="0" err="1"/>
              <a:t>Europe</a:t>
            </a:r>
            <a:endParaRPr lang="cs-CZ" dirty="0"/>
          </a:p>
          <a:p>
            <a:r>
              <a:rPr lang="en-US" dirty="0"/>
              <a:t>hegemony of a democratically elected </a:t>
            </a:r>
            <a:r>
              <a:rPr lang="en-US" dirty="0" err="1"/>
              <a:t>ultramajoritarian</a:t>
            </a:r>
            <a:r>
              <a:rPr lang="en-US" dirty="0"/>
              <a:t> and illiberal party</a:t>
            </a:r>
            <a:endParaRPr lang="cs-CZ" dirty="0"/>
          </a:p>
          <a:p>
            <a:r>
              <a:rPr lang="en-US" dirty="0" err="1"/>
              <a:t>majoritarian</a:t>
            </a:r>
            <a:r>
              <a:rPr lang="en-US" dirty="0"/>
              <a:t> regimes in which the majority has turned the state into its own private possession</a:t>
            </a:r>
            <a:endParaRPr lang="cs-CZ" dirty="0"/>
          </a:p>
          <a:p>
            <a:r>
              <a:rPr lang="en-US" dirty="0"/>
              <a:t>seek a strong executive power and see checks and balances, constitutional courts, and other presumably politically neutral institutions as imposing undue constraints on the sovereignty of the people</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Illiberal</a:t>
            </a:r>
            <a:r>
              <a:rPr lang="cs-CZ" dirty="0"/>
              <a:t> </a:t>
            </a:r>
            <a:r>
              <a:rPr lang="cs-CZ" dirty="0" err="1"/>
              <a:t>Democracies</a:t>
            </a:r>
            <a:r>
              <a:rPr lang="cs-CZ" dirty="0"/>
              <a:t> in </a:t>
            </a:r>
            <a:r>
              <a:rPr lang="cs-CZ" dirty="0" err="1"/>
              <a:t>CEE</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dirty="0" err="1"/>
              <a:t>Hungary</a:t>
            </a:r>
            <a:r>
              <a:rPr lang="cs-CZ" dirty="0"/>
              <a:t> 2010 - </a:t>
            </a:r>
            <a:r>
              <a:rPr lang="en-US" dirty="0"/>
              <a:t>Viktor </a:t>
            </a:r>
            <a:r>
              <a:rPr lang="en-US" dirty="0" err="1"/>
              <a:t>Orbán’s</a:t>
            </a:r>
            <a:r>
              <a:rPr lang="en-US" dirty="0"/>
              <a:t> </a:t>
            </a:r>
            <a:r>
              <a:rPr lang="en-US" dirty="0" err="1"/>
              <a:t>Fidesz</a:t>
            </a:r>
            <a:r>
              <a:rPr lang="en-US" dirty="0"/>
              <a:t> party </a:t>
            </a:r>
            <a:r>
              <a:rPr lang="cs-CZ" dirty="0" err="1"/>
              <a:t>wins</a:t>
            </a:r>
            <a:r>
              <a:rPr lang="cs-CZ" dirty="0"/>
              <a:t> </a:t>
            </a:r>
            <a:r>
              <a:rPr lang="en-US" dirty="0"/>
              <a:t>a two-thirds constitutional majority in the National Assembly </a:t>
            </a:r>
            <a:r>
              <a:rPr lang="cs-CZ" dirty="0"/>
              <a:t>	</a:t>
            </a:r>
          </a:p>
          <a:p>
            <a:pPr lvl="1"/>
            <a:r>
              <a:rPr lang="en-US" dirty="0"/>
              <a:t>undermining the separation of powers, the independence of the judiciary (Constitutional Court) and the freedom of the public media</a:t>
            </a:r>
            <a:endParaRPr lang="cs-CZ" dirty="0"/>
          </a:p>
          <a:p>
            <a:r>
              <a:rPr lang="cs-CZ" dirty="0" err="1"/>
              <a:t>Slovakia</a:t>
            </a:r>
            <a:r>
              <a:rPr lang="cs-CZ" dirty="0"/>
              <a:t>  2012 – Robert </a:t>
            </a:r>
            <a:r>
              <a:rPr lang="cs-CZ" dirty="0" err="1"/>
              <a:t>Fico</a:t>
            </a:r>
            <a:r>
              <a:rPr lang="cs-CZ" dirty="0"/>
              <a:t>´s SMĚR </a:t>
            </a:r>
            <a:r>
              <a:rPr lang="cs-CZ" dirty="0" err="1"/>
              <a:t>gets</a:t>
            </a:r>
            <a:r>
              <a:rPr lang="cs-CZ" dirty="0"/>
              <a:t> 83 </a:t>
            </a:r>
            <a:r>
              <a:rPr lang="cs-CZ" dirty="0" err="1"/>
              <a:t>seats</a:t>
            </a:r>
            <a:r>
              <a:rPr lang="cs-CZ" dirty="0"/>
              <a:t> </a:t>
            </a:r>
            <a:r>
              <a:rPr lang="cs-CZ" dirty="0" err="1"/>
              <a:t>out</a:t>
            </a:r>
            <a:r>
              <a:rPr lang="cs-CZ" dirty="0"/>
              <a:t> </a:t>
            </a:r>
            <a:r>
              <a:rPr lang="cs-CZ" dirty="0" err="1"/>
              <a:t>of</a:t>
            </a:r>
            <a:r>
              <a:rPr lang="cs-CZ" dirty="0"/>
              <a:t> 150 in </a:t>
            </a:r>
            <a:r>
              <a:rPr lang="cs-CZ" dirty="0" err="1"/>
              <a:t>the</a:t>
            </a:r>
            <a:r>
              <a:rPr lang="cs-CZ" dirty="0"/>
              <a:t> </a:t>
            </a:r>
            <a:r>
              <a:rPr lang="cs-CZ" dirty="0" err="1"/>
              <a:t>National</a:t>
            </a:r>
            <a:r>
              <a:rPr lang="cs-CZ" dirty="0"/>
              <a:t> </a:t>
            </a:r>
            <a:r>
              <a:rPr lang="cs-CZ" dirty="0" err="1"/>
              <a:t>Assembly</a:t>
            </a:r>
            <a:endParaRPr lang="cs-CZ" dirty="0"/>
          </a:p>
          <a:p>
            <a:pPr lvl="1"/>
            <a:r>
              <a:rPr lang="cs-CZ" dirty="0" err="1"/>
              <a:t>Fico</a:t>
            </a:r>
            <a:r>
              <a:rPr lang="cs-CZ" dirty="0"/>
              <a:t> = „</a:t>
            </a:r>
            <a:r>
              <a:rPr lang="cs-CZ" dirty="0" err="1"/>
              <a:t>the</a:t>
            </a:r>
            <a:r>
              <a:rPr lang="cs-CZ" dirty="0"/>
              <a:t> </a:t>
            </a:r>
            <a:r>
              <a:rPr lang="cs-CZ" dirty="0" err="1"/>
              <a:t>Orbán</a:t>
            </a:r>
            <a:r>
              <a:rPr lang="cs-CZ" dirty="0"/>
              <a:t> </a:t>
            </a:r>
            <a:r>
              <a:rPr lang="cs-CZ" dirty="0" err="1"/>
              <a:t>of</a:t>
            </a:r>
            <a:r>
              <a:rPr lang="cs-CZ" dirty="0"/>
              <a:t> </a:t>
            </a:r>
            <a:r>
              <a:rPr lang="cs-CZ" dirty="0" err="1"/>
              <a:t>the</a:t>
            </a:r>
            <a:r>
              <a:rPr lang="cs-CZ" dirty="0"/>
              <a:t> </a:t>
            </a:r>
            <a:r>
              <a:rPr lang="cs-CZ" dirty="0" err="1"/>
              <a:t>Left</a:t>
            </a:r>
            <a:r>
              <a:rPr lang="cs-CZ" dirty="0"/>
              <a:t>“</a:t>
            </a:r>
          </a:p>
          <a:p>
            <a:r>
              <a:rPr lang="cs-CZ" dirty="0" err="1"/>
              <a:t>Poland</a:t>
            </a:r>
            <a:r>
              <a:rPr lang="cs-CZ" dirty="0"/>
              <a:t> 2015 – v</a:t>
            </a:r>
            <a:r>
              <a:rPr lang="en-US" dirty="0" err="1"/>
              <a:t>ictory</a:t>
            </a:r>
            <a:r>
              <a:rPr lang="en-US" dirty="0"/>
              <a:t> of </a:t>
            </a:r>
            <a:r>
              <a:rPr lang="en-US" dirty="0" err="1"/>
              <a:t>Jarosław</a:t>
            </a:r>
            <a:r>
              <a:rPr lang="en-US" dirty="0"/>
              <a:t> </a:t>
            </a:r>
            <a:r>
              <a:rPr lang="en-US" dirty="0" err="1"/>
              <a:t>Kaczyński’s</a:t>
            </a:r>
            <a:r>
              <a:rPr lang="en-US" dirty="0"/>
              <a:t> </a:t>
            </a:r>
            <a:r>
              <a:rPr lang="en-US" dirty="0" err="1"/>
              <a:t>PiS</a:t>
            </a:r>
            <a:r>
              <a:rPr lang="en-US" dirty="0"/>
              <a:t> (Law and Justice) party in the October 2015 election</a:t>
            </a:r>
            <a:endParaRPr lang="cs-CZ" dirty="0"/>
          </a:p>
          <a:p>
            <a:pPr lvl="1"/>
            <a:r>
              <a:rPr lang="cs-CZ" dirty="0" err="1"/>
              <a:t>similar</a:t>
            </a:r>
            <a:r>
              <a:rPr lang="cs-CZ" dirty="0"/>
              <a:t> </a:t>
            </a:r>
            <a:r>
              <a:rPr lang="cs-CZ" dirty="0" err="1"/>
              <a:t>way</a:t>
            </a:r>
            <a:r>
              <a:rPr lang="cs-CZ" dirty="0"/>
              <a:t> as </a:t>
            </a:r>
            <a:r>
              <a:rPr lang="cs-CZ" dirty="0" err="1"/>
              <a:t>Orbán</a:t>
            </a:r>
            <a:endParaRPr lang="cs-CZ" dirty="0"/>
          </a:p>
          <a:p>
            <a:r>
              <a:rPr lang="cs-CZ" dirty="0" err="1"/>
              <a:t>Czech</a:t>
            </a:r>
            <a:r>
              <a:rPr lang="cs-CZ" dirty="0"/>
              <a:t> </a:t>
            </a:r>
            <a:r>
              <a:rPr lang="cs-CZ" dirty="0" err="1"/>
              <a:t>Republic</a:t>
            </a:r>
            <a:r>
              <a:rPr lang="cs-CZ" dirty="0"/>
              <a:t> – 2017 ? (</a:t>
            </a:r>
            <a:r>
              <a:rPr lang="cs-CZ" dirty="0" err="1"/>
              <a:t>Babiš</a:t>
            </a:r>
            <a:r>
              <a:rPr lang="cs-CZ" dirty="0"/>
              <a:t> + </a:t>
            </a:r>
            <a:r>
              <a:rPr lang="cs-CZ" dirty="0" err="1"/>
              <a:t>Communists</a:t>
            </a:r>
            <a:r>
              <a:rPr lang="cs-CZ" dirty="0"/>
              <a:t>?)</a:t>
            </a:r>
          </a:p>
          <a:p>
            <a:pPr lvl="1"/>
            <a:r>
              <a:rPr lang="cs-CZ" dirty="0" err="1"/>
              <a:t>government</a:t>
            </a:r>
            <a:r>
              <a:rPr lang="cs-CZ" dirty="0"/>
              <a:t> </a:t>
            </a:r>
            <a:r>
              <a:rPr lang="cs-CZ" dirty="0" err="1"/>
              <a:t>during</a:t>
            </a:r>
            <a:r>
              <a:rPr lang="cs-CZ" dirty="0"/>
              <a:t> </a:t>
            </a:r>
            <a:r>
              <a:rPr lang="cs-CZ" dirty="0" err="1"/>
              <a:t>the</a:t>
            </a:r>
            <a:r>
              <a:rPr lang="cs-CZ" dirty="0"/>
              <a:t> </a:t>
            </a:r>
            <a:r>
              <a:rPr lang="cs-CZ" dirty="0" err="1"/>
              <a:t>migration</a:t>
            </a:r>
            <a:r>
              <a:rPr lang="cs-CZ" dirty="0"/>
              <a:t> </a:t>
            </a:r>
            <a:r>
              <a:rPr lang="cs-CZ" dirty="0" err="1"/>
              <a:t>crisis</a:t>
            </a:r>
            <a:r>
              <a:rPr lang="cs-CZ" dirty="0"/>
              <a:t> – „</a:t>
            </a:r>
            <a:r>
              <a:rPr lang="cs-CZ" dirty="0" err="1"/>
              <a:t>refugees</a:t>
            </a:r>
            <a:r>
              <a:rPr lang="cs-CZ" dirty="0"/>
              <a:t> not </a:t>
            </a:r>
            <a:r>
              <a:rPr lang="cs-CZ" dirty="0" err="1"/>
              <a:t>welcome</a:t>
            </a:r>
            <a:r>
              <a:rPr lang="cs-CZ"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Illiberal</a:t>
            </a:r>
            <a:r>
              <a:rPr lang="cs-CZ" dirty="0"/>
              <a:t> </a:t>
            </a:r>
            <a:r>
              <a:rPr lang="cs-CZ" dirty="0" err="1"/>
              <a:t>Democracies</a:t>
            </a:r>
            <a:r>
              <a:rPr lang="cs-CZ" dirty="0"/>
              <a:t> in </a:t>
            </a:r>
            <a:r>
              <a:rPr lang="cs-CZ" dirty="0" err="1"/>
              <a:t>Hungary</a:t>
            </a:r>
            <a:r>
              <a:rPr lang="cs-CZ" dirty="0"/>
              <a:t> </a:t>
            </a:r>
            <a:r>
              <a:rPr lang="cs-CZ" dirty="0" err="1"/>
              <a:t>and</a:t>
            </a:r>
            <a:r>
              <a:rPr lang="cs-CZ" dirty="0"/>
              <a:t> </a:t>
            </a:r>
            <a:r>
              <a:rPr lang="cs-CZ" dirty="0" err="1"/>
              <a:t>Poland</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en-US" dirty="0"/>
              <a:t>support for </a:t>
            </a:r>
            <a:r>
              <a:rPr lang="en-US" dirty="0" err="1"/>
              <a:t>Orbán</a:t>
            </a:r>
            <a:r>
              <a:rPr lang="en-US" dirty="0"/>
              <a:t> and </a:t>
            </a:r>
            <a:r>
              <a:rPr lang="en-US" dirty="0" err="1"/>
              <a:t>Kaczyński</a:t>
            </a:r>
            <a:endParaRPr lang="cs-CZ" dirty="0"/>
          </a:p>
          <a:p>
            <a:pPr lvl="1"/>
            <a:r>
              <a:rPr lang="cs-CZ" dirty="0"/>
              <a:t>m</a:t>
            </a:r>
            <a:r>
              <a:rPr lang="en-US" dirty="0"/>
              <a:t>ix</a:t>
            </a:r>
            <a:r>
              <a:rPr lang="cs-CZ" dirty="0"/>
              <a:t> </a:t>
            </a:r>
            <a:r>
              <a:rPr lang="cs-CZ" dirty="0" err="1"/>
              <a:t>of</a:t>
            </a:r>
            <a:r>
              <a:rPr lang="en-US" dirty="0"/>
              <a:t> economic nationalism </a:t>
            </a:r>
            <a:r>
              <a:rPr lang="cs-CZ" dirty="0" err="1"/>
              <a:t>and</a:t>
            </a:r>
            <a:r>
              <a:rPr lang="en-US" dirty="0"/>
              <a:t> social </a:t>
            </a:r>
            <a:r>
              <a:rPr lang="en-US" dirty="0" err="1"/>
              <a:t>welfarism</a:t>
            </a:r>
            <a:endParaRPr lang="cs-CZ" dirty="0"/>
          </a:p>
          <a:p>
            <a:pPr lvl="1"/>
            <a:r>
              <a:rPr lang="en-US" dirty="0"/>
              <a:t>compassionate conservatism</a:t>
            </a:r>
            <a:endParaRPr lang="cs-CZ" dirty="0"/>
          </a:p>
          <a:p>
            <a:pPr lvl="1"/>
            <a:r>
              <a:rPr lang="en-US" dirty="0"/>
              <a:t>concern for those whom the transition to the market has left behind</a:t>
            </a:r>
            <a:endParaRPr lang="cs-CZ" dirty="0"/>
          </a:p>
          <a:p>
            <a:pPr lvl="1"/>
            <a:r>
              <a:rPr lang="cs-CZ" dirty="0" err="1"/>
              <a:t>protection</a:t>
            </a:r>
            <a:r>
              <a:rPr lang="cs-CZ" dirty="0"/>
              <a:t> </a:t>
            </a:r>
            <a:r>
              <a:rPr lang="cs-CZ" dirty="0" err="1"/>
              <a:t>of</a:t>
            </a:r>
            <a:r>
              <a:rPr lang="cs-CZ" dirty="0"/>
              <a:t> </a:t>
            </a:r>
            <a:r>
              <a:rPr lang="cs-CZ" dirty="0" err="1"/>
              <a:t>the</a:t>
            </a:r>
            <a:r>
              <a:rPr lang="cs-CZ" dirty="0"/>
              <a:t> „</a:t>
            </a:r>
            <a:r>
              <a:rPr lang="cs-CZ" dirty="0" err="1"/>
              <a:t>true</a:t>
            </a:r>
            <a:r>
              <a:rPr lang="cs-CZ" dirty="0"/>
              <a:t> </a:t>
            </a:r>
            <a:r>
              <a:rPr lang="cs-CZ" dirty="0" err="1"/>
              <a:t>Hungarians</a:t>
            </a:r>
            <a:r>
              <a:rPr lang="cs-CZ" dirty="0"/>
              <a:t>“, „</a:t>
            </a:r>
            <a:r>
              <a:rPr lang="cs-CZ" dirty="0" err="1"/>
              <a:t>true</a:t>
            </a:r>
            <a:r>
              <a:rPr lang="cs-CZ" dirty="0"/>
              <a:t> </a:t>
            </a:r>
            <a:r>
              <a:rPr lang="cs-CZ" dirty="0" err="1"/>
              <a:t>Poles</a:t>
            </a:r>
            <a:r>
              <a:rPr lang="cs-CZ" dirty="0"/>
              <a:t>“</a:t>
            </a:r>
          </a:p>
          <a:p>
            <a:pPr lvl="1"/>
            <a:r>
              <a:rPr lang="cs-CZ" dirty="0"/>
              <a:t>„</a:t>
            </a:r>
            <a:r>
              <a:rPr lang="cs-CZ" dirty="0" err="1"/>
              <a:t>the</a:t>
            </a:r>
            <a:r>
              <a:rPr lang="cs-CZ" dirty="0"/>
              <a:t> </a:t>
            </a:r>
            <a:r>
              <a:rPr lang="cs-CZ" dirty="0" err="1"/>
              <a:t>people</a:t>
            </a:r>
            <a:r>
              <a:rPr lang="cs-CZ" dirty="0"/>
              <a:t>“ vs. „</a:t>
            </a:r>
            <a:r>
              <a:rPr lang="cs-CZ" dirty="0" err="1"/>
              <a:t>the</a:t>
            </a:r>
            <a:r>
              <a:rPr lang="cs-CZ" dirty="0"/>
              <a:t> </a:t>
            </a:r>
            <a:r>
              <a:rPr lang="cs-CZ" dirty="0" err="1"/>
              <a:t>elites</a:t>
            </a:r>
            <a:r>
              <a:rPr lang="cs-CZ" dirty="0"/>
              <a:t>“</a:t>
            </a:r>
          </a:p>
          <a:p>
            <a:pPr lvl="1"/>
            <a:r>
              <a:rPr lang="cs-CZ" dirty="0"/>
              <a:t>t</a:t>
            </a:r>
            <a:r>
              <a:rPr lang="en-US" dirty="0"/>
              <a:t>he right-versus-left divide has been replaced by a split between national conservatives and pro-European liberals</a:t>
            </a:r>
            <a:endParaRPr lang="cs-CZ" dirty="0"/>
          </a:p>
          <a:p>
            <a:pPr lvl="2"/>
            <a:r>
              <a:rPr lang="cs-CZ" dirty="0"/>
              <a:t>i</a:t>
            </a:r>
            <a:r>
              <a:rPr lang="en-US" dirty="0"/>
              <a:t>n the context of a major migration crisis, it is </a:t>
            </a:r>
            <a:r>
              <a:rPr lang="cs-CZ" dirty="0"/>
              <a:t>a „</a:t>
            </a:r>
            <a:r>
              <a:rPr lang="en-US" dirty="0"/>
              <a:t>culture war</a:t>
            </a:r>
            <a:r>
              <a:rPr lang="cs-CZ" dirty="0"/>
              <a:t>“ (</a:t>
            </a:r>
            <a:r>
              <a:rPr lang="cs-CZ" dirty="0" err="1"/>
              <a:t>Rupnik</a:t>
            </a:r>
            <a:r>
              <a:rPr lang="cs-CZ" dirty="0"/>
              <a:t>)</a:t>
            </a:r>
            <a:r>
              <a:rPr lang="en-US" dirty="0"/>
              <a:t>—rather than the economy— that has weakened liberalism and facilitated the slide toward “illiberal democracy”</a:t>
            </a:r>
            <a:endParaRPr lang="cs-CZ" dirty="0"/>
          </a:p>
          <a:p>
            <a:pPr lvl="1"/>
            <a:endParaRPr lang="cs-CZ" dirty="0"/>
          </a:p>
          <a:p>
            <a:pPr lvl="1"/>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lstStyle/>
          <a:p>
            <a:r>
              <a:rPr lang="cs-CZ" dirty="0"/>
              <a:t>Migrační krize – Německo vs. Visegrád?</a:t>
            </a:r>
          </a:p>
        </p:txBody>
      </p:sp>
      <p:sp>
        <p:nvSpPr>
          <p:cNvPr id="3" name="Zástupný symbol pro obsah 2"/>
          <p:cNvSpPr>
            <a:spLocks noGrp="1"/>
          </p:cNvSpPr>
          <p:nvPr>
            <p:ph idx="1"/>
          </p:nvPr>
        </p:nvSpPr>
        <p:spPr/>
        <p:txBody>
          <a:bodyPr/>
          <a:lstStyle/>
          <a:p>
            <a:pPr algn="ctr">
              <a:buNone/>
            </a:pPr>
            <a:endParaRPr lang="cs-CZ" sz="2400" b="1" dirty="0"/>
          </a:p>
          <a:p>
            <a:pPr algn="ctr">
              <a:buNone/>
            </a:pPr>
            <a:r>
              <a:rPr lang="cs-CZ" sz="2400" b="1" dirty="0"/>
              <a:t>TEXT: </a:t>
            </a:r>
          </a:p>
          <a:p>
            <a:pPr algn="ctr">
              <a:buNone/>
            </a:pPr>
            <a:endParaRPr lang="cs-CZ" sz="2400" b="1" dirty="0"/>
          </a:p>
          <a:p>
            <a:pPr algn="ctr">
              <a:buNone/>
            </a:pPr>
            <a:r>
              <a:rPr lang="cs-CZ" sz="2400" b="1" dirty="0" err="1"/>
              <a:t>Jacques</a:t>
            </a:r>
            <a:r>
              <a:rPr lang="cs-CZ" sz="2400" b="1" dirty="0"/>
              <a:t> </a:t>
            </a:r>
            <a:r>
              <a:rPr lang="cs-CZ" sz="2400" b="1" dirty="0" err="1"/>
              <a:t>Rupnik</a:t>
            </a:r>
            <a:r>
              <a:rPr lang="cs-CZ" sz="2400" b="1" dirty="0"/>
              <a:t>, „</a:t>
            </a:r>
            <a:r>
              <a:rPr lang="en-US" sz="2400" b="1" dirty="0"/>
              <a:t>Surging </a:t>
            </a:r>
            <a:r>
              <a:rPr lang="en-US" sz="2400" b="1" dirty="0" err="1"/>
              <a:t>Illiberalism</a:t>
            </a:r>
            <a:r>
              <a:rPr lang="en-US" sz="2400" b="1" dirty="0"/>
              <a:t> in the East</a:t>
            </a:r>
            <a:r>
              <a:rPr lang="cs-CZ" sz="2400" b="1" dirty="0"/>
              <a:t>“, in </a:t>
            </a:r>
            <a:r>
              <a:rPr lang="en-US" sz="2400" b="1" i="1" dirty="0"/>
              <a:t>Journal of Democracy</a:t>
            </a:r>
            <a:r>
              <a:rPr lang="en-US" sz="2400" b="1" dirty="0"/>
              <a:t>, Volume 27, Number 4, October 2016, pp. 77-87 (Article) Published by Johns Hopkins University Press </a:t>
            </a:r>
            <a:r>
              <a:rPr lang="en-US" sz="2400" b="1" dirty="0" err="1"/>
              <a:t>https://doi.org/10.1353/jod.2016.0064</a:t>
            </a:r>
            <a:endParaRPr lang="cs-CZ"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EB098B-C6E6-8F89-70A8-E922B4EE63C3}"/>
              </a:ext>
            </a:extLst>
          </p:cNvPr>
          <p:cNvSpPr>
            <a:spLocks noGrp="1"/>
          </p:cNvSpPr>
          <p:nvPr>
            <p:ph type="title"/>
          </p:nvPr>
        </p:nvSpPr>
        <p:spPr/>
        <p:txBody>
          <a:bodyPr/>
          <a:lstStyle/>
          <a:p>
            <a:r>
              <a:rPr lang="cs-CZ" dirty="0"/>
              <a:t>Seminář 6. 5. 2025</a:t>
            </a:r>
          </a:p>
        </p:txBody>
      </p:sp>
      <p:sp>
        <p:nvSpPr>
          <p:cNvPr id="3" name="Zástupný obsah 2">
            <a:extLst>
              <a:ext uri="{FF2B5EF4-FFF2-40B4-BE49-F238E27FC236}">
                <a16:creationId xmlns:a16="http://schemas.microsoft.com/office/drawing/2014/main" id="{DF48589E-B96F-AB1A-1EA6-4D3168FBFB6C}"/>
              </a:ext>
            </a:extLst>
          </p:cNvPr>
          <p:cNvSpPr>
            <a:spLocks noGrp="1"/>
          </p:cNvSpPr>
          <p:nvPr>
            <p:ph idx="1"/>
          </p:nvPr>
        </p:nvSpPr>
        <p:spPr/>
        <p:txBody>
          <a:bodyPr/>
          <a:lstStyle/>
          <a:p>
            <a:pPr marL="0" indent="0" algn="ctr">
              <a:buNone/>
            </a:pPr>
            <a:r>
              <a:rPr lang="cs-CZ" sz="2800" b="1" i="0" dirty="0">
                <a:effectLst/>
                <a:latin typeface="Times New Roman" panose="02020603050405020304" pitchFamily="18" charset="0"/>
              </a:rPr>
              <a:t>Text na přípravu:</a:t>
            </a:r>
          </a:p>
          <a:p>
            <a:pPr marL="0" indent="0" algn="ctr">
              <a:buNone/>
            </a:pPr>
            <a:endParaRPr lang="cs-CZ" sz="2400" i="0" dirty="0">
              <a:effectLst/>
              <a:latin typeface="Times New Roman" panose="02020603050405020304" pitchFamily="18" charset="0"/>
            </a:endParaRPr>
          </a:p>
          <a:p>
            <a:pPr marL="0" indent="0" algn="ctr">
              <a:buNone/>
            </a:pPr>
            <a:r>
              <a:rPr lang="en-US" sz="2400" i="0" dirty="0">
                <a:effectLst/>
                <a:latin typeface="Times New Roman" panose="02020603050405020304" pitchFamily="18" charset="0"/>
              </a:rPr>
              <a:t>Miriam Solera Ureña, „The dependence of Germany on Russian gas: analysis and prospects in the context of the current Ukrainian crisis“, in </a:t>
            </a:r>
            <a:r>
              <a:rPr lang="en-US" sz="2400" i="1" dirty="0" err="1">
                <a:effectLst/>
                <a:latin typeface="Times New Roman" panose="02020603050405020304" pitchFamily="18" charset="0"/>
              </a:rPr>
              <a:t>Comillas</a:t>
            </a:r>
            <a:r>
              <a:rPr lang="en-US" sz="2400" i="1" dirty="0">
                <a:effectLst/>
                <a:latin typeface="Times New Roman" panose="02020603050405020304" pitchFamily="18" charset="0"/>
              </a:rPr>
              <a:t> Journal of International Relations</a:t>
            </a:r>
            <a:r>
              <a:rPr lang="en-US" sz="2400" i="0" dirty="0">
                <a:effectLst/>
                <a:latin typeface="Times New Roman" panose="02020603050405020304" pitchFamily="18" charset="0"/>
              </a:rPr>
              <a:t>, Vol. 2, No. 4 (September-December 2015),</a:t>
            </a:r>
            <a:r>
              <a:rPr lang="en-US" sz="2400" i="0" u="sng" dirty="0">
                <a:effectLst/>
                <a:latin typeface="Times New Roman" panose="02020603050405020304" pitchFamily="18" charset="0"/>
              </a:rPr>
              <a:t> pp. 52–72.</a:t>
            </a:r>
            <a:endParaRPr lang="cs-CZ" sz="2400" i="0" u="sng" dirty="0">
              <a:effectLst/>
              <a:latin typeface="Times New Roman" panose="02020603050405020304" pitchFamily="18" charset="0"/>
            </a:endParaRPr>
          </a:p>
          <a:p>
            <a:pPr marL="0" indent="0" algn="ctr">
              <a:buNone/>
            </a:pPr>
            <a:endParaRPr lang="cs-CZ" sz="2400" u="sng" dirty="0">
              <a:latin typeface="Times New Roman" panose="02020603050405020304" pitchFamily="18" charset="0"/>
            </a:endParaRPr>
          </a:p>
          <a:p>
            <a:pPr marL="0" indent="0" algn="ctr">
              <a:buNone/>
            </a:pPr>
            <a:r>
              <a:rPr lang="cs-CZ" sz="2800" b="1" dirty="0">
                <a:latin typeface="Times New Roman" panose="02020603050405020304" pitchFamily="18" charset="0"/>
              </a:rPr>
              <a:t>Prezentace:</a:t>
            </a:r>
          </a:p>
          <a:p>
            <a:pPr marL="0" indent="0" algn="ctr">
              <a:buNone/>
            </a:pPr>
            <a:endParaRPr lang="cs-CZ" sz="2400" dirty="0">
              <a:latin typeface="Times New Roman" panose="02020603050405020304" pitchFamily="18" charset="0"/>
            </a:endParaRPr>
          </a:p>
          <a:p>
            <a:pPr marL="0" indent="0" algn="ctr">
              <a:buNone/>
            </a:pPr>
            <a:r>
              <a:rPr lang="cs-CZ" sz="2400" b="1" dirty="0">
                <a:solidFill>
                  <a:srgbClr val="FF0000"/>
                </a:solidFill>
                <a:latin typeface="Times New Roman" panose="02020603050405020304" pitchFamily="18" charset="0"/>
              </a:rPr>
              <a:t>Matyáš </a:t>
            </a:r>
            <a:r>
              <a:rPr lang="cs-CZ" sz="2400" b="1" dirty="0" err="1">
                <a:solidFill>
                  <a:srgbClr val="FF0000"/>
                </a:solidFill>
                <a:latin typeface="Times New Roman" panose="02020603050405020304" pitchFamily="18" charset="0"/>
              </a:rPr>
              <a:t>Bechný</a:t>
            </a:r>
            <a:endParaRPr lang="cs-CZ" sz="2400" b="1" dirty="0">
              <a:solidFill>
                <a:srgbClr val="FF0000"/>
              </a:solidFill>
            </a:endParaRPr>
          </a:p>
        </p:txBody>
      </p:sp>
    </p:spTree>
    <p:extLst>
      <p:ext uri="{BB962C8B-B14F-4D97-AF65-F5344CB8AC3E}">
        <p14:creationId xmlns:p14="http://schemas.microsoft.com/office/powerpoint/2010/main" val="186265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lstStyle/>
          <a:p>
            <a:r>
              <a:rPr lang="cs-CZ" dirty="0"/>
              <a:t>Migrační saldo v Německu (1950-2020)</a:t>
            </a:r>
          </a:p>
        </p:txBody>
      </p:sp>
      <p:pic>
        <p:nvPicPr>
          <p:cNvPr id="7" name="Zástupný obsah 6">
            <a:extLst>
              <a:ext uri="{FF2B5EF4-FFF2-40B4-BE49-F238E27FC236}">
                <a16:creationId xmlns:a16="http://schemas.microsoft.com/office/drawing/2014/main" id="{37857C6B-85BC-2A6B-3AEB-B15A276F12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13252"/>
            <a:ext cx="8014631" cy="506807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4EFA8D-91D9-5053-A260-E4ED26599F7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83383B7-2DF4-0620-B92D-50609FC2D582}"/>
              </a:ext>
            </a:extLst>
          </p:cNvPr>
          <p:cNvSpPr>
            <a:spLocks noGrp="1"/>
          </p:cNvSpPr>
          <p:nvPr>
            <p:ph idx="1"/>
          </p:nvPr>
        </p:nvSpPr>
        <p:spPr>
          <a:xfrm>
            <a:off x="457200" y="1196752"/>
            <a:ext cx="8229600" cy="4929411"/>
          </a:xfrm>
        </p:spPr>
        <p:txBody>
          <a:bodyPr/>
          <a:lstStyle/>
          <a:p>
            <a:pPr marL="0" indent="0" algn="ctr">
              <a:buNone/>
            </a:pPr>
            <a:r>
              <a:rPr lang="cs-CZ" sz="4800" dirty="0"/>
              <a:t>Jak se </a:t>
            </a:r>
          </a:p>
          <a:p>
            <a:pPr marL="0" indent="0" algn="ctr">
              <a:buNone/>
            </a:pPr>
            <a:r>
              <a:rPr lang="cs-CZ" sz="4800" dirty="0"/>
              <a:t>z „uprchlické krize“</a:t>
            </a:r>
          </a:p>
          <a:p>
            <a:pPr marL="0" indent="0" algn="ctr">
              <a:buNone/>
            </a:pPr>
            <a:r>
              <a:rPr lang="cs-CZ" sz="4800" dirty="0"/>
              <a:t>stala</a:t>
            </a:r>
          </a:p>
          <a:p>
            <a:pPr marL="0" indent="0" algn="ctr">
              <a:buNone/>
            </a:pPr>
            <a:r>
              <a:rPr lang="cs-CZ" sz="4800" dirty="0"/>
              <a:t>„migrační krize“</a:t>
            </a:r>
          </a:p>
          <a:p>
            <a:pPr marL="0" indent="0" algn="ctr">
              <a:buNone/>
            </a:pPr>
            <a:r>
              <a:rPr lang="cs-CZ" sz="4800" dirty="0"/>
              <a:t>?</a:t>
            </a:r>
          </a:p>
        </p:txBody>
      </p:sp>
    </p:spTree>
    <p:extLst>
      <p:ext uri="{BB962C8B-B14F-4D97-AF65-F5344CB8AC3E}">
        <p14:creationId xmlns:p14="http://schemas.microsoft.com/office/powerpoint/2010/main" val="366178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Motto</a:t>
            </a:r>
          </a:p>
        </p:txBody>
      </p:sp>
      <p:sp>
        <p:nvSpPr>
          <p:cNvPr id="3" name="Zástupný symbol pro obsah 2"/>
          <p:cNvSpPr>
            <a:spLocks noGrp="1"/>
          </p:cNvSpPr>
          <p:nvPr>
            <p:ph sz="quarter" idx="1"/>
          </p:nvPr>
        </p:nvSpPr>
        <p:spPr/>
        <p:txBody>
          <a:bodyPr/>
          <a:lstStyle/>
          <a:p>
            <a:endParaRPr lang="cs-CZ" dirty="0"/>
          </a:p>
          <a:p>
            <a:endParaRPr lang="cs-CZ" dirty="0"/>
          </a:p>
          <a:p>
            <a:pPr algn="ctr">
              <a:buNone/>
            </a:pPr>
            <a:r>
              <a:rPr lang="cs-CZ" dirty="0"/>
              <a:t>„</a:t>
            </a:r>
            <a:r>
              <a:rPr lang="en-US" i="1" dirty="0"/>
              <a:t>Migration</a:t>
            </a:r>
            <a:r>
              <a:rPr lang="en-US" dirty="0"/>
              <a:t> is about more than </a:t>
            </a:r>
            <a:r>
              <a:rPr lang="en-US" i="1" dirty="0"/>
              <a:t>influxes of people</a:t>
            </a:r>
            <a:r>
              <a:rPr lang="en-US" dirty="0"/>
              <a:t>; it is also about influxes of </a:t>
            </a:r>
            <a:r>
              <a:rPr lang="en-US" i="1" dirty="0"/>
              <a:t>images</a:t>
            </a:r>
            <a:r>
              <a:rPr lang="en-US" dirty="0"/>
              <a:t>, </a:t>
            </a:r>
            <a:r>
              <a:rPr lang="en-US" i="1" dirty="0"/>
              <a:t>emotions</a:t>
            </a:r>
            <a:r>
              <a:rPr lang="en-US" dirty="0"/>
              <a:t>, and </a:t>
            </a:r>
            <a:r>
              <a:rPr lang="en-US" i="1" dirty="0"/>
              <a:t>arguments</a:t>
            </a:r>
            <a:r>
              <a:rPr lang="en-US" dirty="0"/>
              <a:t>.</a:t>
            </a:r>
            <a:r>
              <a:rPr lang="cs-CZ" dirty="0"/>
              <a:t>“ </a:t>
            </a:r>
          </a:p>
          <a:p>
            <a:pPr algn="ctr">
              <a:buNone/>
            </a:pPr>
            <a:endParaRPr lang="cs-CZ" dirty="0"/>
          </a:p>
          <a:p>
            <a:pPr algn="ctr">
              <a:buNone/>
            </a:pPr>
            <a:r>
              <a:rPr lang="cs-CZ" dirty="0"/>
              <a:t>(Ivan </a:t>
            </a:r>
            <a:r>
              <a:rPr lang="cs-CZ" dirty="0" err="1"/>
              <a:t>Krastev</a:t>
            </a:r>
            <a:r>
              <a:rPr lang="cs-CZ" dirty="0"/>
              <a:t>)</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3921DF-D176-979C-5E52-C9E8F527ABB1}"/>
              </a:ext>
            </a:extLst>
          </p:cNvPr>
          <p:cNvSpPr>
            <a:spLocks noGrp="1"/>
          </p:cNvSpPr>
          <p:nvPr>
            <p:ph type="title"/>
          </p:nvPr>
        </p:nvSpPr>
        <p:spPr/>
        <p:txBody>
          <a:bodyPr/>
          <a:lstStyle/>
          <a:p>
            <a:r>
              <a:rPr lang="cs-CZ" dirty="0"/>
              <a:t>Prezentace</a:t>
            </a:r>
          </a:p>
        </p:txBody>
      </p:sp>
      <p:sp>
        <p:nvSpPr>
          <p:cNvPr id="3" name="Zástupný obsah 2">
            <a:extLst>
              <a:ext uri="{FF2B5EF4-FFF2-40B4-BE49-F238E27FC236}">
                <a16:creationId xmlns:a16="http://schemas.microsoft.com/office/drawing/2014/main" id="{8D063295-2510-1808-9303-11B025EEE0DE}"/>
              </a:ext>
            </a:extLst>
          </p:cNvPr>
          <p:cNvSpPr>
            <a:spLocks noGrp="1"/>
          </p:cNvSpPr>
          <p:nvPr>
            <p:ph idx="1"/>
          </p:nvPr>
        </p:nvSpPr>
        <p:spPr/>
        <p:txBody>
          <a:bodyPr/>
          <a:lstStyle/>
          <a:p>
            <a:pPr marL="0" indent="0" algn="ctr">
              <a:buNone/>
            </a:pPr>
            <a:endParaRPr lang="cs-CZ" sz="3600" dirty="0"/>
          </a:p>
          <a:p>
            <a:pPr marL="0" indent="0" algn="ctr">
              <a:buNone/>
            </a:pPr>
            <a:endParaRPr lang="cs-CZ" sz="3600" dirty="0"/>
          </a:p>
          <a:p>
            <a:pPr marL="0" indent="0" algn="ctr">
              <a:buNone/>
            </a:pPr>
            <a:r>
              <a:rPr lang="cs-CZ" sz="3600" dirty="0"/>
              <a:t>Migrační krize v Německu</a:t>
            </a:r>
          </a:p>
          <a:p>
            <a:pPr marL="0" indent="0">
              <a:buNone/>
            </a:pPr>
            <a:endParaRPr lang="cs-CZ" dirty="0"/>
          </a:p>
          <a:p>
            <a:pPr marL="0" indent="0">
              <a:buNone/>
            </a:pPr>
            <a:endParaRPr lang="cs-CZ" dirty="0"/>
          </a:p>
          <a:p>
            <a:pPr marL="0" indent="0" algn="ctr">
              <a:buNone/>
            </a:pPr>
            <a:r>
              <a:rPr lang="cs-CZ" b="1" dirty="0">
                <a:solidFill>
                  <a:srgbClr val="FF0000"/>
                </a:solidFill>
              </a:rPr>
              <a:t>Jan Pačes</a:t>
            </a:r>
          </a:p>
          <a:p>
            <a:pPr marL="0" indent="0" algn="ctr">
              <a:buNone/>
            </a:pPr>
            <a:endParaRPr lang="cs-CZ" dirty="0"/>
          </a:p>
        </p:txBody>
      </p:sp>
    </p:spTree>
    <p:extLst>
      <p:ext uri="{BB962C8B-B14F-4D97-AF65-F5344CB8AC3E}">
        <p14:creationId xmlns:p14="http://schemas.microsoft.com/office/powerpoint/2010/main" val="297064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F82EF5-B846-C39D-D6C7-0C240F9E8730}"/>
              </a:ext>
            </a:extLst>
          </p:cNvPr>
          <p:cNvSpPr>
            <a:spLocks noGrp="1"/>
          </p:cNvSpPr>
          <p:nvPr>
            <p:ph type="title"/>
          </p:nvPr>
        </p:nvSpPr>
        <p:spPr/>
        <p:txBody>
          <a:bodyPr/>
          <a:lstStyle/>
          <a:p>
            <a:r>
              <a:rPr lang="cs-CZ" dirty="0"/>
              <a:t>Text na přípravu</a:t>
            </a:r>
          </a:p>
        </p:txBody>
      </p:sp>
      <p:sp>
        <p:nvSpPr>
          <p:cNvPr id="3" name="Zástupný obsah 2">
            <a:extLst>
              <a:ext uri="{FF2B5EF4-FFF2-40B4-BE49-F238E27FC236}">
                <a16:creationId xmlns:a16="http://schemas.microsoft.com/office/drawing/2014/main" id="{885BBF57-9566-5E94-E57A-D24EDF43D9F1}"/>
              </a:ext>
            </a:extLst>
          </p:cNvPr>
          <p:cNvSpPr>
            <a:spLocks noGrp="1"/>
          </p:cNvSpPr>
          <p:nvPr>
            <p:ph idx="1"/>
          </p:nvPr>
        </p:nvSpPr>
        <p:spPr/>
        <p:txBody>
          <a:bodyPr/>
          <a:lstStyle/>
          <a:p>
            <a:pPr marL="0" indent="0">
              <a:buNone/>
            </a:pPr>
            <a:endParaRPr lang="cs-CZ"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cs-CZ"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cs-CZ"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Inken</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Rommel</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We</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Refugee</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Crisis</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Drag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Effects</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of</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dirty="0" err="1">
                <a:effectLst/>
                <a:latin typeface="Times New Roman" panose="02020603050405020304" pitchFamily="18" charset="0"/>
                <a:ea typeface="Times New Roman" panose="02020603050405020304" pitchFamily="18" charset="0"/>
                <a:cs typeface="Times New Roman" panose="02020603050405020304" pitchFamily="18" charset="0"/>
              </a:rPr>
              <a:t>Social</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Habitus“, in </a:t>
            </a:r>
            <a:r>
              <a:rPr lang="cs-CZ"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Historical</a:t>
            </a:r>
            <a:r>
              <a:rPr lang="cs-CZ"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Social</a:t>
            </a:r>
            <a:r>
              <a:rPr lang="cs-CZ"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Research</a:t>
            </a:r>
            <a:r>
              <a:rPr lang="cs-CZ" sz="2400" b="1"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cs-CZ"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Historische</a:t>
            </a:r>
            <a:r>
              <a:rPr lang="cs-CZ"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Sozialforschung</a:t>
            </a: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 42 (4) 2017, 133-154.</a:t>
            </a:r>
            <a:endParaRPr lang="cs-CZ"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03577751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11421</TotalTime>
  <Words>2356</Words>
  <Application>Microsoft Office PowerPoint</Application>
  <PresentationFormat>Předvádění na obrazovce (4:3)</PresentationFormat>
  <Paragraphs>211</Paragraphs>
  <Slides>45</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45</vt:i4>
      </vt:variant>
    </vt:vector>
  </HeadingPairs>
  <TitlesOfParts>
    <vt:vector size="51" baseType="lpstr">
      <vt:lpstr>Arial</vt:lpstr>
      <vt:lpstr>Calibri</vt:lpstr>
      <vt:lpstr>Code</vt:lpstr>
      <vt:lpstr>intervariable</vt:lpstr>
      <vt:lpstr>Times New Roman</vt:lpstr>
      <vt:lpstr>Motiv sady Office</vt:lpstr>
      <vt:lpstr>Vybraná témata dějin německy mluvících zemí  po roce 1945</vt:lpstr>
      <vt:lpstr>11. seminář – 29. 4. 2025</vt:lpstr>
      <vt:lpstr>Kdyby v sobotu byly volby do Spokového sněmu…</vt:lpstr>
      <vt:lpstr>Hlavní trasy migrace v roce 2015</vt:lpstr>
      <vt:lpstr>Migrační saldo v Německu (1950-2020)</vt:lpstr>
      <vt:lpstr>Prezentace aplikace PowerPoint</vt:lpstr>
      <vt:lpstr>Motto</vt:lpstr>
      <vt:lpstr>Prezentace</vt:lpstr>
      <vt:lpstr>Text na přípravu</vt:lpstr>
      <vt:lpstr>  Otázky k textu Rommelové (1)  </vt:lpstr>
      <vt:lpstr> Otázky k textu Rommelové (2) </vt:lpstr>
      <vt:lpstr>Štěpné linie v otázce migrace</vt:lpstr>
      <vt:lpstr>Střední třída v krizi (Studie FES, 2010)</vt:lpstr>
      <vt:lpstr>Transformace strachu do odmítnutí</vt:lpstr>
      <vt:lpstr>„Migration as a New Revolution“ (Krastev)</vt:lpstr>
      <vt:lpstr>„Winners“ vs. „Losers“</vt:lpstr>
      <vt:lpstr>Budapest, September 3, 2015</vt:lpstr>
      <vt:lpstr>Hungarian-Serbian Border, September 17, 2015</vt:lpstr>
      <vt:lpstr>European Migrant/Refugee Crisis since 2015</vt:lpstr>
      <vt:lpstr>Prezentace aplikace PowerPoint</vt:lpstr>
      <vt:lpstr>First Time Asylum Applicants 2008-2016</vt:lpstr>
      <vt:lpstr>Merkel and a common responsibility</vt:lpstr>
      <vt:lpstr>Relocation of 120,000 refugees (vote Sept 22, 2015)</vt:lpstr>
      <vt:lpstr>Reactions of CEE states to the quota system:</vt:lpstr>
      <vt:lpstr>Reactions of CEE states to the quota system:</vt:lpstr>
      <vt:lpstr>Angela Merkel and the refugee crisis</vt:lpstr>
      <vt:lpstr>Merkel: „Wir schaffen das.“</vt:lpstr>
      <vt:lpstr>No Accident?</vt:lpstr>
      <vt:lpstr>CEE and their experience  with multicultural society</vt:lpstr>
      <vt:lpstr>Poland 1937</vt:lpstr>
      <vt:lpstr>Czechoslovakia 1930</vt:lpstr>
      <vt:lpstr>Slovakia 1910</vt:lpstr>
      <vt:lpstr>Slovakia 2011</vt:lpstr>
      <vt:lpstr>Hungary 1919</vt:lpstr>
      <vt:lpstr>Ethnicity of Visegrád Countries Today</vt:lpstr>
      <vt:lpstr>Foreign-Born Population in Europe (2015)</vt:lpstr>
      <vt:lpstr>The Fear of Ethnic Disappearance</vt:lpstr>
      <vt:lpstr>„Winners“ and „Losers“ of Transition after 1989</vt:lpstr>
      <vt:lpstr>„Winners“ and „Losers“ of Transition after 1989</vt:lpstr>
      <vt:lpstr>West-East Divide in Europe Again?</vt:lpstr>
      <vt:lpstr>Illiberal Democracies in CEE</vt:lpstr>
      <vt:lpstr>Illiberal Democracies in CEE</vt:lpstr>
      <vt:lpstr>Illiberal Democracies in Hungary and Poland</vt:lpstr>
      <vt:lpstr>Migrační krize – Německo vs. Visegrád?</vt:lpstr>
      <vt:lpstr>Seminář 6. 5.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problémy  německy mluvících zemí  po roce 1945</dc:title>
  <dc:creator>Michal</dc:creator>
  <cp:lastModifiedBy>Michal Dimitrov</cp:lastModifiedBy>
  <cp:revision>553</cp:revision>
  <dcterms:created xsi:type="dcterms:W3CDTF">2010-02-10T22:09:25Z</dcterms:created>
  <dcterms:modified xsi:type="dcterms:W3CDTF">2025-04-29T07:29:52Z</dcterms:modified>
</cp:coreProperties>
</file>