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0" r:id="rId6"/>
    <p:sldId id="259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3DC9732-7EF5-4EAF-9B07-3BD6BD1200ED}" type="datetimeFigureOut">
              <a:rPr lang="cs-CZ" smtClean="0"/>
              <a:t>20.12.2017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381FFC8-7882-4D3F-8F39-89284FA5B9A2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err="1" smtClean="0"/>
              <a:t>Nguyen</a:t>
            </a:r>
            <a:r>
              <a:rPr lang="cs-CZ" b="1" dirty="0" smtClean="0"/>
              <a:t> </a:t>
            </a:r>
            <a:r>
              <a:rPr lang="cs-CZ" b="1" dirty="0" err="1" smtClean="0"/>
              <a:t>Phuong</a:t>
            </a:r>
            <a:r>
              <a:rPr lang="cs-CZ" b="1" dirty="0" smtClean="0"/>
              <a:t> </a:t>
            </a:r>
            <a:r>
              <a:rPr lang="cs-CZ" b="1" dirty="0" err="1" smtClean="0"/>
              <a:t>Hoa</a:t>
            </a:r>
            <a:endParaRPr lang="cs-CZ" b="1" dirty="0" smtClean="0"/>
          </a:p>
          <a:p>
            <a:r>
              <a:rPr lang="cs-CZ" b="1" dirty="0" smtClean="0"/>
              <a:t>Čeština nerodilých mluvčích</a:t>
            </a:r>
          </a:p>
          <a:p>
            <a:r>
              <a:rPr lang="cs-CZ" b="1" dirty="0" smtClean="0"/>
              <a:t>ZS 2017/218</a:t>
            </a:r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ČEŠTINA VIETNAMCŮ – fonetická stránka – nejběžnější chyby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71106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dirty="0" smtClean="0">
                <a:solidFill>
                  <a:srgbClr val="FFC000"/>
                </a:solidFill>
              </a:rPr>
              <a:t>TOMMY, 10 LET</a:t>
            </a:r>
            <a:endParaRPr lang="cs-CZ" sz="3200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200" b="1" dirty="0" err="1" smtClean="0"/>
              <a:t>Vnmský</a:t>
            </a:r>
            <a:r>
              <a:rPr lang="cs-CZ" sz="2200" b="1" dirty="0" smtClean="0"/>
              <a:t> chlapec, narozen v Praze, v útlém věku velmi často nemocný – nepravidelná návštěva mateřské školky – často doma s </a:t>
            </a:r>
            <a:r>
              <a:rPr lang="cs-CZ" sz="2200" b="1" dirty="0" err="1" smtClean="0"/>
              <a:t>vnsmky</a:t>
            </a:r>
            <a:r>
              <a:rPr lang="cs-CZ" sz="2200" b="1" dirty="0" smtClean="0"/>
              <a:t> hovořícími rodiči </a:t>
            </a:r>
          </a:p>
          <a:p>
            <a:r>
              <a:rPr lang="cs-CZ" sz="2200" b="1" dirty="0" smtClean="0"/>
              <a:t>Přesto má potíže i s </a:t>
            </a:r>
            <a:r>
              <a:rPr lang="cs-CZ" sz="2200" b="1" dirty="0" err="1" smtClean="0"/>
              <a:t>vnmštinou</a:t>
            </a:r>
            <a:r>
              <a:rPr lang="cs-CZ" sz="2200" b="1" dirty="0" smtClean="0"/>
              <a:t> </a:t>
            </a:r>
          </a:p>
          <a:p>
            <a:r>
              <a:rPr lang="cs-CZ" sz="2200" b="1" dirty="0" smtClean="0"/>
              <a:t>Zpočátku neuměl Ř, zaměňoval L x N, zaměňoval však i R x L, zaměňoval C x S</a:t>
            </a:r>
          </a:p>
          <a:p>
            <a:r>
              <a:rPr lang="cs-CZ" sz="2200" b="1" dirty="0" smtClean="0"/>
              <a:t>Navštěvoval logopedii</a:t>
            </a:r>
          </a:p>
          <a:p>
            <a:r>
              <a:rPr lang="cs-CZ" sz="2200" b="1" dirty="0" smtClean="0"/>
              <a:t>Nyní o mnoho lepší, avšak občas </a:t>
            </a:r>
            <a:r>
              <a:rPr lang="cs-CZ" sz="2200" b="1" dirty="0" err="1" smtClean="0"/>
              <a:t>zakoktne</a:t>
            </a:r>
            <a:r>
              <a:rPr lang="cs-CZ" sz="2200" b="1" dirty="0" smtClean="0"/>
              <a:t>, problémy ses hluky konsonantů, ale v zásadě jsou to chyby, které jsou běžné i pro české děti stejného věku</a:t>
            </a:r>
          </a:p>
        </p:txBody>
      </p:sp>
    </p:spTree>
    <p:extLst>
      <p:ext uri="{BB962C8B-B14F-4D97-AF65-F5344CB8AC3E}">
        <p14:creationId xmlns:p14="http://schemas.microsoft.com/office/powerpoint/2010/main" val="233792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dirty="0" smtClean="0">
                <a:solidFill>
                  <a:srgbClr val="FFC000"/>
                </a:solidFill>
              </a:rPr>
              <a:t>Vanesa, 7 let</a:t>
            </a:r>
            <a:endParaRPr lang="cs-CZ" sz="3200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800" b="1" dirty="0" err="1" smtClean="0"/>
              <a:t>Vnmská</a:t>
            </a:r>
            <a:r>
              <a:rPr lang="cs-CZ" sz="2800" b="1" dirty="0" smtClean="0"/>
              <a:t> holčička narozena sice v Praze, ale od mala silně začleněná mezi </a:t>
            </a:r>
            <a:r>
              <a:rPr lang="cs-CZ" sz="2800" b="1" dirty="0" err="1" smtClean="0"/>
              <a:t>vnmskou</a:t>
            </a:r>
            <a:r>
              <a:rPr lang="cs-CZ" sz="2800" b="1" dirty="0" smtClean="0"/>
              <a:t> komunitu – </a:t>
            </a:r>
            <a:r>
              <a:rPr lang="cs-CZ" sz="2800" b="1" dirty="0" err="1" smtClean="0"/>
              <a:t>vnmsky</a:t>
            </a:r>
            <a:r>
              <a:rPr lang="cs-CZ" sz="2800" b="1" dirty="0" smtClean="0"/>
              <a:t> umí skvěle na svůj věk  + na to, že nežije ve </a:t>
            </a:r>
            <a:r>
              <a:rPr lang="cs-CZ" sz="2800" b="1" dirty="0" err="1" smtClean="0"/>
              <a:t>Vnmu</a:t>
            </a:r>
            <a:endParaRPr lang="cs-CZ" sz="2800" b="1" dirty="0" smtClean="0"/>
          </a:p>
          <a:p>
            <a:r>
              <a:rPr lang="cs-CZ" sz="2800" b="1" dirty="0" smtClean="0"/>
              <a:t>U ní se nachází rozlehlá škála výslovnostních vad – nečeská intonace, neumí Ř, záměna konsonantů, problémy se shluky konsonantů, problému s více (3 a více) slabičnými </a:t>
            </a:r>
            <a:r>
              <a:rPr lang="cs-CZ" sz="2800" b="1" dirty="0" err="1" smtClean="0"/>
              <a:t>slovami</a:t>
            </a:r>
            <a:endParaRPr lang="cs-CZ" sz="2800" b="1" dirty="0" smtClean="0"/>
          </a:p>
          <a:p>
            <a:r>
              <a:rPr lang="cs-CZ" sz="2800" b="1" dirty="0" smtClean="0"/>
              <a:t>Ale umí rozlišovat L x N</a:t>
            </a:r>
          </a:p>
        </p:txBody>
      </p:sp>
    </p:spTree>
    <p:extLst>
      <p:ext uri="{BB962C8B-B14F-4D97-AF65-F5344CB8AC3E}">
        <p14:creationId xmlns:p14="http://schemas.microsoft.com/office/powerpoint/2010/main" val="265909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 smtClean="0">
                <a:solidFill>
                  <a:srgbClr val="FFC000"/>
                </a:solidFill>
              </a:rPr>
              <a:t>VIETNAMCI ČEŠTINU ,,ZPÍVAJÍ“</a:t>
            </a:r>
            <a:endParaRPr lang="cs-CZ" sz="3600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200" b="1" dirty="0" smtClean="0"/>
              <a:t>Když Vietnamec nahlas čte/nahlas produkuje Č, tak to zní, jako by zpíval.</a:t>
            </a:r>
          </a:p>
          <a:p>
            <a:r>
              <a:rPr lang="cs-CZ" sz="2200" b="1" dirty="0" smtClean="0"/>
              <a:t>VNM je tonální jazyk (má 6 tónů) – každá slabika má svůj tón</a:t>
            </a:r>
          </a:p>
          <a:p>
            <a:r>
              <a:rPr lang="cs-CZ" sz="2200" b="1" dirty="0" smtClean="0"/>
              <a:t>VNM je jednoslabičným jazykem – většina </a:t>
            </a:r>
            <a:r>
              <a:rPr lang="cs-CZ" sz="2200" b="1" dirty="0" err="1" smtClean="0"/>
              <a:t>vnmských</a:t>
            </a:r>
            <a:r>
              <a:rPr lang="cs-CZ" sz="2200" b="1" dirty="0" smtClean="0"/>
              <a:t> slov se skládá pouze z 1 slabiky</a:t>
            </a:r>
          </a:p>
          <a:p>
            <a:r>
              <a:rPr lang="cs-CZ" sz="2200" b="1" dirty="0" smtClean="0"/>
              <a:t>Č má tedy intonaci v rámci jedné věty, v jednom promluvovém úseku, ve VNM se realizuje intonace v rámci jedné slabiky</a:t>
            </a:r>
          </a:p>
          <a:p>
            <a:r>
              <a:rPr lang="cs-CZ" sz="2200" b="1" dirty="0" smtClean="0"/>
              <a:t>Proto </a:t>
            </a:r>
            <a:r>
              <a:rPr lang="cs-CZ" sz="2200" b="1" dirty="0" err="1" smtClean="0"/>
              <a:t>vnmci</a:t>
            </a:r>
            <a:r>
              <a:rPr lang="cs-CZ" sz="2200" b="1" dirty="0" smtClean="0"/>
              <a:t> bezděčně rozdělují česká  slova na slabiky a uvnitř ně realizují nějaký tón</a:t>
            </a:r>
          </a:p>
        </p:txBody>
      </p:sp>
    </p:spTree>
    <p:extLst>
      <p:ext uri="{BB962C8B-B14F-4D97-AF65-F5344CB8AC3E}">
        <p14:creationId xmlns:p14="http://schemas.microsoft.com/office/powerpoint/2010/main" val="28100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dirty="0" smtClean="0">
                <a:solidFill>
                  <a:srgbClr val="FFC000"/>
                </a:solidFill>
              </a:rPr>
              <a:t>Vietnamci si přidávají/ubírají hlásky</a:t>
            </a:r>
            <a:endParaRPr lang="cs-CZ" sz="3200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000" b="1" dirty="0" err="1" smtClean="0"/>
              <a:t>Vnmcům</a:t>
            </a:r>
            <a:r>
              <a:rPr lang="cs-CZ" sz="2000" b="1" dirty="0" smtClean="0"/>
              <a:t> dělají potíže slova, ve kterých jsou shluky konsonantů (2k a více)</a:t>
            </a:r>
          </a:p>
          <a:p>
            <a:r>
              <a:rPr lang="cs-CZ" sz="2000" b="1" dirty="0" smtClean="0"/>
              <a:t>Když mají vyslovit slovo, které má ten shluk na začátku či uprostřed, tak si často přidávají mezi dané konsonanty neurčitý </a:t>
            </a:r>
            <a:r>
              <a:rPr lang="cs-CZ" sz="2000" b="1" dirty="0"/>
              <a:t>vokál [</a:t>
            </a:r>
            <a:r>
              <a:rPr lang="cs-CZ" sz="2000" b="1" dirty="0" smtClean="0"/>
              <a:t>ə] (např. KRČ, potraviny); anebo naopak dojde k redukci (bistro - </a:t>
            </a:r>
            <a:r>
              <a:rPr lang="cs-CZ" sz="2000" b="1" dirty="0" err="1" smtClean="0"/>
              <a:t>bitro</a:t>
            </a:r>
            <a:r>
              <a:rPr lang="cs-CZ" sz="2000" b="1" dirty="0" smtClean="0"/>
              <a:t>)</a:t>
            </a:r>
          </a:p>
          <a:p>
            <a:r>
              <a:rPr lang="cs-CZ" sz="2000" b="1" dirty="0" smtClean="0"/>
              <a:t>Když je shluk konsonantů na konci slova, tak dochází k úplnému vypouštění jednoho nebo všech z nich (např. jogurt - </a:t>
            </a:r>
            <a:r>
              <a:rPr lang="cs-CZ" sz="2000" b="1" dirty="0" err="1" smtClean="0"/>
              <a:t>jogut</a:t>
            </a:r>
            <a:r>
              <a:rPr lang="cs-CZ" sz="2000" b="1" dirty="0" smtClean="0"/>
              <a:t>, </a:t>
            </a:r>
            <a:r>
              <a:rPr lang="cs-CZ" sz="2000" b="1" dirty="0" err="1" smtClean="0"/>
              <a:t>passport</a:t>
            </a:r>
            <a:r>
              <a:rPr lang="cs-CZ" sz="2000" b="1" dirty="0" smtClean="0"/>
              <a:t> - </a:t>
            </a:r>
            <a:r>
              <a:rPr lang="cs-CZ" sz="2000" b="1" dirty="0" err="1" smtClean="0"/>
              <a:t>paspo</a:t>
            </a:r>
            <a:r>
              <a:rPr lang="cs-CZ" sz="2000" b="1" dirty="0" smtClean="0"/>
              <a:t>) – navíc koncové </a:t>
            </a:r>
            <a:r>
              <a:rPr lang="cs-CZ" sz="2000" b="1" dirty="0" smtClean="0"/>
              <a:t>konsonanty </a:t>
            </a:r>
            <a:r>
              <a:rPr lang="cs-CZ" sz="2000" b="1" dirty="0" smtClean="0"/>
              <a:t>vždy vyslovují bez exploze (více později)</a:t>
            </a:r>
          </a:p>
          <a:p>
            <a:r>
              <a:rPr lang="cs-CZ" sz="2000" b="1" dirty="0" smtClean="0"/>
              <a:t>Je to proto, že vrcholem, jádrem každé </a:t>
            </a:r>
            <a:r>
              <a:rPr lang="cs-CZ" sz="2000" b="1" dirty="0" err="1" smtClean="0"/>
              <a:t>vnsmké</a:t>
            </a:r>
            <a:r>
              <a:rPr lang="cs-CZ" sz="2000" b="1" dirty="0" smtClean="0"/>
              <a:t> slabiky je vždy vokál = každá slabika musí mít v sobě vokál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7233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 smtClean="0">
                <a:solidFill>
                  <a:srgbClr val="FFC000"/>
                </a:solidFill>
              </a:rPr>
              <a:t>Problémy s kvantitou vokálů</a:t>
            </a:r>
            <a:endParaRPr lang="cs-CZ" sz="3600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sz="2800" b="1" dirty="0" smtClean="0"/>
              <a:t>Vietnamci špatně rozlišují kvantitu vokálů</a:t>
            </a:r>
          </a:p>
          <a:p>
            <a:r>
              <a:rPr lang="cs-CZ" sz="2800" b="1" dirty="0" smtClean="0"/>
              <a:t>Často se stává, že v mluveném projevu (skoro všechny) vokály protahují</a:t>
            </a:r>
          </a:p>
          <a:p>
            <a:r>
              <a:rPr lang="cs-CZ" sz="2800" b="1" dirty="0" smtClean="0"/>
              <a:t>(Naopak v psaném projevu ,,čárku“ nad vokálem nepoužívají vůbec)</a:t>
            </a:r>
          </a:p>
          <a:p>
            <a:r>
              <a:rPr lang="cs-CZ" sz="2800" b="1" dirty="0" smtClean="0"/>
              <a:t>Protože </a:t>
            </a:r>
            <a:r>
              <a:rPr lang="cs-CZ" sz="2800" b="1" dirty="0" err="1" smtClean="0"/>
              <a:t>vnmština</a:t>
            </a:r>
            <a:r>
              <a:rPr lang="cs-CZ" sz="2800" b="1" dirty="0" smtClean="0"/>
              <a:t> má následujících 12 vokálů: a, ă, â; e, ê; i; y; o, ô, ơ; u, ư -&gt; přičemž pouze ă + â jsou krátké vokály, ostatní jsou dlouhé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7936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dirty="0" smtClean="0">
                <a:solidFill>
                  <a:srgbClr val="FFC000"/>
                </a:solidFill>
              </a:rPr>
              <a:t>KOMOLENÍ KONSONANTŮ NA KONCI SLOV</a:t>
            </a:r>
            <a:endParaRPr lang="cs-CZ" sz="3200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600" b="1" dirty="0" smtClean="0"/>
              <a:t>Ve </a:t>
            </a:r>
            <a:r>
              <a:rPr lang="cs-CZ" sz="2600" b="1" dirty="0" err="1" smtClean="0"/>
              <a:t>vnmštině</a:t>
            </a:r>
            <a:r>
              <a:rPr lang="cs-CZ" sz="2600" b="1" dirty="0" smtClean="0"/>
              <a:t> může na konci slova stát pouze následující konsonanty: </a:t>
            </a:r>
            <a:r>
              <a:rPr lang="cs-CZ" sz="2600" b="1" dirty="0"/>
              <a:t>C (Ch), M, N (</a:t>
            </a:r>
            <a:r>
              <a:rPr lang="cs-CZ" sz="2600" b="1" dirty="0" err="1"/>
              <a:t>Ng</a:t>
            </a:r>
            <a:r>
              <a:rPr lang="cs-CZ" sz="2600" b="1" dirty="0"/>
              <a:t>, </a:t>
            </a:r>
            <a:r>
              <a:rPr lang="cs-CZ" sz="2600" b="1" dirty="0" err="1"/>
              <a:t>Ngh</a:t>
            </a:r>
            <a:r>
              <a:rPr lang="cs-CZ" sz="2600" b="1" dirty="0"/>
              <a:t>, </a:t>
            </a:r>
            <a:r>
              <a:rPr lang="cs-CZ" sz="2600" b="1" dirty="0" err="1"/>
              <a:t>Nh</a:t>
            </a:r>
            <a:r>
              <a:rPr lang="cs-CZ" sz="2600" b="1" dirty="0"/>
              <a:t>), P, </a:t>
            </a:r>
            <a:r>
              <a:rPr lang="cs-CZ" sz="2600" b="1" dirty="0" smtClean="0"/>
              <a:t>T</a:t>
            </a:r>
          </a:p>
          <a:p>
            <a:r>
              <a:rPr lang="cs-CZ" sz="2600" b="1" dirty="0" smtClean="0"/>
              <a:t>Hodně často proto dochází k </a:t>
            </a:r>
            <a:r>
              <a:rPr lang="cs-CZ" sz="2600" b="1" dirty="0" err="1" smtClean="0"/>
              <a:t>s,š</a:t>
            </a:r>
            <a:r>
              <a:rPr lang="cs-CZ" sz="2600" b="1" dirty="0" smtClean="0"/>
              <a:t> – t (pes – </a:t>
            </a:r>
            <a:r>
              <a:rPr lang="cs-CZ" sz="2600" b="1" dirty="0" err="1" smtClean="0"/>
              <a:t>pet</a:t>
            </a:r>
            <a:r>
              <a:rPr lang="cs-CZ" sz="2600" b="1" dirty="0" smtClean="0"/>
              <a:t>, hlas – </a:t>
            </a:r>
            <a:r>
              <a:rPr lang="cs-CZ" sz="2600" b="1" dirty="0" err="1" smtClean="0"/>
              <a:t>hlat</a:t>
            </a:r>
            <a:r>
              <a:rPr lang="cs-CZ" sz="2600" b="1" dirty="0" smtClean="0"/>
              <a:t>, co chceš? – so </a:t>
            </a:r>
            <a:r>
              <a:rPr lang="cs-CZ" sz="2600" b="1" dirty="0" err="1" smtClean="0"/>
              <a:t>chcet</a:t>
            </a:r>
            <a:r>
              <a:rPr lang="cs-CZ" sz="2600" b="1" dirty="0" smtClean="0"/>
              <a:t>?)</a:t>
            </a:r>
          </a:p>
          <a:p>
            <a:r>
              <a:rPr lang="cs-CZ" sz="2600" b="1" dirty="0" smtClean="0"/>
              <a:t>v – p (Chodov – </a:t>
            </a:r>
            <a:r>
              <a:rPr lang="cs-CZ" sz="2600" b="1" dirty="0" err="1" smtClean="0"/>
              <a:t>Chodop</a:t>
            </a:r>
            <a:r>
              <a:rPr lang="cs-CZ" sz="2600" b="1" dirty="0" smtClean="0"/>
              <a:t>, lov – </a:t>
            </a:r>
            <a:r>
              <a:rPr lang="cs-CZ" sz="2600" b="1" dirty="0" err="1" smtClean="0"/>
              <a:t>lop</a:t>
            </a:r>
            <a:r>
              <a:rPr lang="cs-CZ" sz="2600" b="1" dirty="0" smtClean="0"/>
              <a:t>)</a:t>
            </a:r>
          </a:p>
          <a:p>
            <a:r>
              <a:rPr lang="cs-CZ" sz="2600" b="1" dirty="0" smtClean="0"/>
              <a:t>Dalším faktorem je, že všechny tyto koncové konsonanty se vyslovují ve </a:t>
            </a:r>
            <a:r>
              <a:rPr lang="cs-CZ" sz="2600" b="1" dirty="0" err="1" smtClean="0"/>
              <a:t>vnmštině</a:t>
            </a:r>
            <a:r>
              <a:rPr lang="cs-CZ" sz="2600" b="1" dirty="0" smtClean="0"/>
              <a:t> zásadně bez exploze – to také ,,napomáhá“ k nedorozumění</a:t>
            </a:r>
            <a:endParaRPr lang="cs-CZ" sz="2600" b="1" dirty="0"/>
          </a:p>
        </p:txBody>
      </p:sp>
    </p:spTree>
    <p:extLst>
      <p:ext uri="{BB962C8B-B14F-4D97-AF65-F5344CB8AC3E}">
        <p14:creationId xmlns:p14="http://schemas.microsoft.com/office/powerpoint/2010/main" val="243987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FFC000"/>
                </a:solidFill>
              </a:rPr>
              <a:t>Existence stejných grafémů pro jiné hlásky</a:t>
            </a:r>
            <a:endParaRPr lang="cs-CZ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09600" y="1412776"/>
            <a:ext cx="7924800" cy="4176464"/>
          </a:xfrm>
        </p:spPr>
        <p:txBody>
          <a:bodyPr>
            <a:noAutofit/>
          </a:bodyPr>
          <a:lstStyle/>
          <a:p>
            <a:r>
              <a:rPr lang="cs-CZ" sz="1800" b="1" dirty="0" smtClean="0"/>
              <a:t>Čárka nad vokálem v Č znamená přidání kvantity toho vokálu X ve </a:t>
            </a:r>
            <a:r>
              <a:rPr lang="cs-CZ" sz="1800" b="1" dirty="0" err="1" smtClean="0"/>
              <a:t>vnmštině</a:t>
            </a:r>
            <a:r>
              <a:rPr lang="cs-CZ" sz="1800" b="1" dirty="0" smtClean="0"/>
              <a:t> se jedná o stoupavý tón (má X má)</a:t>
            </a:r>
          </a:p>
          <a:p>
            <a:r>
              <a:rPr lang="cs-CZ" sz="1800" b="1" dirty="0" smtClean="0"/>
              <a:t>České ,,C“ ve </a:t>
            </a:r>
            <a:r>
              <a:rPr lang="cs-CZ" sz="1800" b="1" dirty="0" err="1" smtClean="0"/>
              <a:t>vnmštině</a:t>
            </a:r>
            <a:r>
              <a:rPr lang="cs-CZ" sz="1800" b="1" dirty="0" smtClean="0"/>
              <a:t> [k] – záměnu C s K mají jen opravdoví začátečníci (cibule -&gt; </a:t>
            </a:r>
            <a:r>
              <a:rPr lang="cs-CZ" sz="1800" b="1" dirty="0" err="1" smtClean="0"/>
              <a:t>kibule</a:t>
            </a:r>
            <a:r>
              <a:rPr lang="cs-CZ" sz="1800" b="1" dirty="0" smtClean="0"/>
              <a:t>), avšak ,,trénovanější“ </a:t>
            </a:r>
            <a:r>
              <a:rPr lang="cs-CZ" sz="1800" b="1" dirty="0" err="1" smtClean="0"/>
              <a:t>vnmec</a:t>
            </a:r>
            <a:r>
              <a:rPr lang="cs-CZ" sz="1800" b="1" dirty="0" smtClean="0"/>
              <a:t> sice pozná, že se jednají o dvě jiné hlásky, ale protože ve </a:t>
            </a:r>
            <a:r>
              <a:rPr lang="cs-CZ" sz="1800" b="1" dirty="0" err="1" smtClean="0"/>
              <a:t>vnmštině</a:t>
            </a:r>
            <a:r>
              <a:rPr lang="cs-CZ" sz="1800" b="1" dirty="0" smtClean="0"/>
              <a:t> [c] vůbec není, vysloví ho zpravidla jako [s] (</a:t>
            </a:r>
            <a:r>
              <a:rPr lang="cs-CZ" sz="1800" b="1" dirty="0" err="1" smtClean="0"/>
              <a:t>sibule</a:t>
            </a:r>
            <a:r>
              <a:rPr lang="cs-CZ" sz="1800" b="1" dirty="0" smtClean="0"/>
              <a:t>, </a:t>
            </a:r>
            <a:r>
              <a:rPr lang="cs-CZ" sz="1800" b="1" dirty="0" err="1" smtClean="0"/>
              <a:t>sitron</a:t>
            </a:r>
            <a:r>
              <a:rPr lang="cs-CZ" sz="1800" b="1" dirty="0" smtClean="0"/>
              <a:t>)</a:t>
            </a:r>
          </a:p>
          <a:p>
            <a:r>
              <a:rPr lang="cs-CZ" sz="1800" b="1" dirty="0" smtClean="0"/>
              <a:t>České ,,R“  a ,,D“ ve </a:t>
            </a:r>
            <a:r>
              <a:rPr lang="cs-CZ" sz="1800" b="1" dirty="0" err="1" smtClean="0"/>
              <a:t>vnmštině</a:t>
            </a:r>
            <a:r>
              <a:rPr lang="cs-CZ" sz="1800" b="1" dirty="0" smtClean="0"/>
              <a:t> [z] (růže – </a:t>
            </a:r>
            <a:r>
              <a:rPr lang="cs-CZ" sz="1800" b="1" dirty="0" err="1" smtClean="0"/>
              <a:t>zuze</a:t>
            </a:r>
            <a:r>
              <a:rPr lang="cs-CZ" sz="1800" b="1" dirty="0" smtClean="0"/>
              <a:t>, to nevadí – to </a:t>
            </a:r>
            <a:r>
              <a:rPr lang="cs-CZ" sz="1800" b="1" dirty="0" err="1" smtClean="0"/>
              <a:t>nevazi</a:t>
            </a:r>
            <a:r>
              <a:rPr lang="cs-CZ" sz="1800" b="1" dirty="0" smtClean="0"/>
              <a:t>/</a:t>
            </a:r>
            <a:r>
              <a:rPr lang="cs-CZ" sz="1800" b="1" dirty="0" err="1" smtClean="0"/>
              <a:t>levazi</a:t>
            </a:r>
            <a:r>
              <a:rPr lang="cs-CZ" sz="1800" b="1" dirty="0" smtClean="0"/>
              <a:t>)</a:t>
            </a:r>
          </a:p>
          <a:p>
            <a:r>
              <a:rPr lang="cs-CZ" sz="1800" b="1" dirty="0" smtClean="0"/>
              <a:t>České ,,Ch“ = </a:t>
            </a:r>
            <a:r>
              <a:rPr lang="cs-CZ" sz="1800" b="1" dirty="0" err="1" smtClean="0"/>
              <a:t>vnmské</a:t>
            </a:r>
            <a:r>
              <a:rPr lang="cs-CZ" sz="1800" b="1" dirty="0" smtClean="0"/>
              <a:t> [č] (Chodov – </a:t>
            </a:r>
            <a:r>
              <a:rPr lang="cs-CZ" sz="1800" b="1" dirty="0" err="1" smtClean="0"/>
              <a:t>Čodop</a:t>
            </a:r>
            <a:r>
              <a:rPr lang="cs-CZ" sz="1800" b="1" dirty="0" smtClean="0"/>
              <a:t>), </a:t>
            </a:r>
            <a:r>
              <a:rPr lang="cs-CZ" sz="1800" b="1" dirty="0" err="1" smtClean="0"/>
              <a:t>vnmské</a:t>
            </a:r>
            <a:r>
              <a:rPr lang="cs-CZ" sz="1800" b="1" dirty="0" smtClean="0"/>
              <a:t> [k] (soch – sok)</a:t>
            </a:r>
            <a:endParaRPr lang="cs-CZ" sz="1800" b="1" dirty="0" smtClean="0"/>
          </a:p>
          <a:p>
            <a:r>
              <a:rPr lang="cs-CZ" sz="1800" b="1" dirty="0" smtClean="0"/>
              <a:t>,,české“ ,,X“ – </a:t>
            </a:r>
            <a:r>
              <a:rPr lang="cs-CZ" sz="1800" b="1" dirty="0" err="1" smtClean="0"/>
              <a:t>vnmské</a:t>
            </a:r>
            <a:r>
              <a:rPr lang="cs-CZ" sz="1800" b="1" dirty="0" smtClean="0"/>
              <a:t> [s] (</a:t>
            </a:r>
            <a:r>
              <a:rPr lang="cs-CZ" sz="1800" b="1" dirty="0" err="1" smtClean="0"/>
              <a:t>Xena</a:t>
            </a:r>
            <a:r>
              <a:rPr lang="cs-CZ" sz="1800" b="1" dirty="0" smtClean="0"/>
              <a:t> – Sena, </a:t>
            </a:r>
            <a:r>
              <a:rPr lang="cs-CZ" sz="1800" b="1" dirty="0" err="1" smtClean="0"/>
              <a:t>Xylofón</a:t>
            </a:r>
            <a:r>
              <a:rPr lang="cs-CZ" sz="1800" b="1" dirty="0" smtClean="0"/>
              <a:t> – </a:t>
            </a:r>
            <a:r>
              <a:rPr lang="cs-CZ" sz="1800" b="1" dirty="0" err="1" smtClean="0"/>
              <a:t>silofon</a:t>
            </a:r>
            <a:r>
              <a:rPr lang="cs-CZ" sz="1800" b="1" dirty="0" smtClean="0"/>
              <a:t>)</a:t>
            </a:r>
          </a:p>
          <a:p>
            <a:r>
              <a:rPr lang="cs-CZ" sz="1800" b="1" dirty="0" smtClean="0"/>
              <a:t>Když v českém slově je kombinace ,,TR“, tak ve </a:t>
            </a:r>
            <a:r>
              <a:rPr lang="cs-CZ" sz="1800" b="1" dirty="0" err="1" smtClean="0"/>
              <a:t>vnmštině</a:t>
            </a:r>
            <a:r>
              <a:rPr lang="cs-CZ" sz="1800" b="1" dirty="0" smtClean="0"/>
              <a:t> [č] (tramvaj – </a:t>
            </a:r>
            <a:r>
              <a:rPr lang="cs-CZ" sz="1800" b="1" dirty="0" err="1" smtClean="0"/>
              <a:t>čamvaj</a:t>
            </a:r>
            <a:r>
              <a:rPr lang="cs-CZ" sz="1800" b="1" dirty="0" smtClean="0"/>
              <a:t>, centrum – </a:t>
            </a:r>
            <a:r>
              <a:rPr lang="cs-CZ" sz="1800" b="1" dirty="0" err="1" smtClean="0"/>
              <a:t>senčum</a:t>
            </a:r>
            <a:r>
              <a:rPr lang="cs-CZ" sz="1800" b="1" dirty="0" smtClean="0"/>
              <a:t>/</a:t>
            </a:r>
            <a:r>
              <a:rPr lang="cs-CZ" sz="1800" b="1" dirty="0" err="1" smtClean="0"/>
              <a:t>kenčum</a:t>
            </a:r>
            <a:r>
              <a:rPr lang="cs-CZ" sz="1800" b="1" dirty="0" smtClean="0"/>
              <a:t>)</a:t>
            </a:r>
          </a:p>
          <a:p>
            <a:r>
              <a:rPr lang="cs-CZ" sz="1800" b="1" dirty="0" smtClean="0"/>
              <a:t>Tyto vady se však dají rychle a </a:t>
            </a:r>
            <a:r>
              <a:rPr lang="cs-CZ" sz="1800" b="1" dirty="0"/>
              <a:t> </a:t>
            </a:r>
            <a:r>
              <a:rPr lang="cs-CZ" sz="1800" b="1" dirty="0" smtClean="0"/>
              <a:t>efektivně odstranit (výjimkou akorát [c] = [s]) </a:t>
            </a:r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24818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 smtClean="0">
                <a:solidFill>
                  <a:srgbClr val="FFC000"/>
                </a:solidFill>
              </a:rPr>
              <a:t>ZÁMĚNA [l] a [n]</a:t>
            </a:r>
            <a:endParaRPr lang="cs-CZ" sz="3600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sz="2400" b="1" dirty="0"/>
              <a:t>Mnoho mluvčí </a:t>
            </a:r>
            <a:r>
              <a:rPr lang="cs-CZ" sz="2400" b="1" dirty="0" err="1"/>
              <a:t>vnmštiny</a:t>
            </a:r>
            <a:r>
              <a:rPr lang="cs-CZ" sz="2400" b="1" dirty="0"/>
              <a:t> mají problém, že zaměňují hlásky ,,L“ a ,,N“ – neslyší ve výslovnosti rozdíl</a:t>
            </a:r>
          </a:p>
          <a:p>
            <a:r>
              <a:rPr lang="cs-CZ" sz="2400" b="1" dirty="0"/>
              <a:t>Jsou tací, kteří však píšou správně, akorát špatně vyslovují, avšak jsou i lidé, kteří mají problémy i s psanou formou</a:t>
            </a:r>
          </a:p>
          <a:p>
            <a:r>
              <a:rPr lang="cs-CZ" sz="2400" b="1" dirty="0"/>
              <a:t>Někteří umí vyslovit obě hlásky, akorát v tom nemají jasno. Někteří však vyloženě umí vyslovit pouze buď [l] anebo [n] – častější </a:t>
            </a:r>
            <a:r>
              <a:rPr lang="cs-CZ" sz="2400" b="1" dirty="0" smtClean="0"/>
              <a:t>(</a:t>
            </a:r>
            <a:r>
              <a:rPr lang="cs-CZ" sz="2400" b="1" dirty="0" err="1" smtClean="0"/>
              <a:t>cái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lược</a:t>
            </a:r>
            <a:r>
              <a:rPr lang="cs-CZ" sz="2400" b="1" dirty="0" smtClean="0"/>
              <a:t> – </a:t>
            </a:r>
            <a:r>
              <a:rPr lang="cs-CZ" sz="2400" b="1" dirty="0" err="1" smtClean="0"/>
              <a:t>cái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nược</a:t>
            </a:r>
            <a:r>
              <a:rPr lang="cs-CZ" sz="2400" b="1" dirty="0" smtClean="0"/>
              <a:t>, </a:t>
            </a:r>
            <a:r>
              <a:rPr lang="cs-CZ" sz="2400" b="1" dirty="0" err="1" smtClean="0"/>
              <a:t>Hà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Nội</a:t>
            </a:r>
            <a:r>
              <a:rPr lang="cs-CZ" sz="2400" b="1" dirty="0" smtClean="0"/>
              <a:t> – </a:t>
            </a:r>
            <a:r>
              <a:rPr lang="cs-CZ" sz="2400" b="1" dirty="0" err="1" smtClean="0"/>
              <a:t>Hà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Lội</a:t>
            </a:r>
            <a:r>
              <a:rPr lang="cs-CZ" sz="2400" b="1" dirty="0" smtClean="0"/>
              <a:t>)</a:t>
            </a:r>
            <a:endParaRPr lang="cs-CZ" sz="2400" b="1" dirty="0"/>
          </a:p>
          <a:p>
            <a:r>
              <a:rPr lang="cs-CZ" sz="2400" b="1" dirty="0"/>
              <a:t>Tuto vadu si tak často přenáší i do češtiny (sleva – </a:t>
            </a:r>
            <a:r>
              <a:rPr lang="cs-CZ" sz="2400" b="1" dirty="0" err="1"/>
              <a:t>sneva</a:t>
            </a:r>
            <a:r>
              <a:rPr lang="cs-CZ" sz="2400" b="1" dirty="0"/>
              <a:t>, Monika – </a:t>
            </a:r>
            <a:r>
              <a:rPr lang="cs-CZ" sz="2400" b="1" dirty="0" err="1"/>
              <a:t>Molika</a:t>
            </a:r>
            <a:r>
              <a:rPr lang="cs-CZ" sz="2400" b="1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010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b="1" dirty="0" smtClean="0">
                <a:solidFill>
                  <a:srgbClr val="FFC000"/>
                </a:solidFill>
              </a:rPr>
              <a:t>Sabina, 12 let</a:t>
            </a:r>
            <a:endParaRPr lang="cs-CZ" sz="4000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200" b="1" dirty="0" smtClean="0"/>
              <a:t>Vietnamská dívka narozená v Praze; řádně navštěvovala od mala českou mateřskou školku, poté českou ZŠ</a:t>
            </a:r>
          </a:p>
          <a:p>
            <a:r>
              <a:rPr lang="cs-CZ" sz="2200" b="1" dirty="0" smtClean="0"/>
              <a:t>Česky umí perfektně, i lépe než svoji mateřštinu, kterou používá pouze doma s rodinou</a:t>
            </a:r>
          </a:p>
          <a:p>
            <a:r>
              <a:rPr lang="cs-CZ" sz="2200" b="1" dirty="0" smtClean="0"/>
              <a:t>Nikdy neměla žádnou jazykovou vadu</a:t>
            </a:r>
          </a:p>
          <a:p>
            <a:r>
              <a:rPr lang="cs-CZ" sz="2200" b="1" dirty="0" smtClean="0"/>
              <a:t>Drobný nedostatek: změkčování [t] – [ť], když následovalo </a:t>
            </a:r>
            <a:r>
              <a:rPr lang="en-US" sz="2200" b="1" dirty="0" smtClean="0"/>
              <a:t>[i] </a:t>
            </a:r>
            <a:r>
              <a:rPr lang="cs-CZ" sz="2200" b="1" dirty="0" smtClean="0"/>
              <a:t>– jak v Č (čtyři – [</a:t>
            </a:r>
            <a:r>
              <a:rPr lang="cs-CZ" sz="2200" b="1" dirty="0" err="1" smtClean="0"/>
              <a:t>čťiři</a:t>
            </a:r>
            <a:r>
              <a:rPr lang="cs-CZ" sz="2200" b="1" dirty="0" smtClean="0"/>
              <a:t>]), tak i ve </a:t>
            </a:r>
            <a:r>
              <a:rPr lang="cs-CZ" sz="2200" b="1" dirty="0" err="1" smtClean="0"/>
              <a:t>vnmštině</a:t>
            </a:r>
            <a:r>
              <a:rPr lang="cs-CZ" sz="2200" b="1" dirty="0" smtClean="0"/>
              <a:t> (</a:t>
            </a:r>
            <a:r>
              <a:rPr lang="cs-CZ" sz="2200" b="1" dirty="0" err="1" smtClean="0"/>
              <a:t>tí</a:t>
            </a:r>
            <a:r>
              <a:rPr lang="cs-CZ" sz="2200" b="1" dirty="0" smtClean="0"/>
              <a:t> </a:t>
            </a:r>
            <a:r>
              <a:rPr lang="cs-CZ" sz="2200" b="1" dirty="0" err="1" smtClean="0"/>
              <a:t>nữa</a:t>
            </a:r>
            <a:r>
              <a:rPr lang="cs-CZ" sz="2200" b="1" dirty="0" smtClean="0"/>
              <a:t>)</a:t>
            </a:r>
          </a:p>
          <a:p>
            <a:r>
              <a:rPr lang="cs-CZ" sz="2200" b="1" dirty="0" smtClean="0"/>
              <a:t>K záměně nedochází, kdyby změna výslovnosti měla fonologickou platnost (tikat X tykat vysloví  správně rozdílně)</a:t>
            </a: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47890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dirty="0" smtClean="0">
                <a:solidFill>
                  <a:srgbClr val="FFC000"/>
                </a:solidFill>
              </a:rPr>
              <a:t>Honza, 11 let</a:t>
            </a:r>
            <a:endParaRPr lang="cs-CZ" sz="3200" b="1" dirty="0">
              <a:solidFill>
                <a:srgbClr val="FFC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000" b="1" dirty="0" smtClean="0"/>
              <a:t>Začátečník, z Vietnamu se do ČR přestěhoval před 7 měsíci</a:t>
            </a:r>
          </a:p>
          <a:p>
            <a:r>
              <a:rPr lang="cs-CZ" sz="3000" b="1" dirty="0" smtClean="0"/>
              <a:t>Má výslovnostní vady i ve </a:t>
            </a:r>
            <a:r>
              <a:rPr lang="cs-CZ" sz="3000" b="1" dirty="0" err="1" smtClean="0"/>
              <a:t>vnmštině</a:t>
            </a:r>
            <a:r>
              <a:rPr lang="cs-CZ" sz="3000" b="1" dirty="0" smtClean="0"/>
              <a:t> (záměna L x N, ,,vesnická výslovnost“, neovládání všech tónů)</a:t>
            </a:r>
          </a:p>
          <a:p>
            <a:r>
              <a:rPr lang="cs-CZ" sz="3000" b="1" dirty="0" smtClean="0"/>
              <a:t>Nečeská intonace, ,,ř“ ale občas dokáže vyslovit, vynechává kvantitu a celkově má všechny typické chyby, o kterých jsme si říkaly</a:t>
            </a:r>
            <a:endParaRPr lang="cs-CZ" sz="3000" b="1" dirty="0"/>
          </a:p>
        </p:txBody>
      </p:sp>
    </p:spTree>
    <p:extLst>
      <p:ext uri="{BB962C8B-B14F-4D97-AF65-F5344CB8AC3E}">
        <p14:creationId xmlns:p14="http://schemas.microsoft.com/office/powerpoint/2010/main" val="399042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252</TotalTime>
  <Words>1025</Words>
  <Application>Microsoft Office PowerPoint</Application>
  <PresentationFormat>Předvádění na obrazovce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Horizont</vt:lpstr>
      <vt:lpstr>ČEŠTINA VIETNAMCŮ – fonetická stránka – nejběžnější chyby</vt:lpstr>
      <vt:lpstr>VIETNAMCI ČEŠTINU ,,ZPÍVAJÍ“</vt:lpstr>
      <vt:lpstr>Vietnamci si přidávají/ubírají hlásky</vt:lpstr>
      <vt:lpstr>Problémy s kvantitou vokálů</vt:lpstr>
      <vt:lpstr>KOMOLENÍ KONSONANTŮ NA KONCI SLOV</vt:lpstr>
      <vt:lpstr>Existence stejných grafémů pro jiné hlásky</vt:lpstr>
      <vt:lpstr>ZÁMĚNA [l] a [n]</vt:lpstr>
      <vt:lpstr>Sabina, 12 let</vt:lpstr>
      <vt:lpstr>Honza, 11 let</vt:lpstr>
      <vt:lpstr>TOMMY, 10 LET</vt:lpstr>
      <vt:lpstr>Vanesa, 7 let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ČEŠTINA VIETNAMCŮ – NEJČASTĚJŠÍ CHYBY VE VÝSLOVNOSTI</dc:title>
  <dc:creator>Phuong Hoa</dc:creator>
  <cp:lastModifiedBy>Phuong Hoa</cp:lastModifiedBy>
  <cp:revision>21</cp:revision>
  <dcterms:created xsi:type="dcterms:W3CDTF">2017-12-17T19:00:42Z</dcterms:created>
  <dcterms:modified xsi:type="dcterms:W3CDTF">2017-12-20T20:21:17Z</dcterms:modified>
</cp:coreProperties>
</file>