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4"/>
  </p:notesMasterIdLst>
  <p:sldIdLst>
    <p:sldId id="307" r:id="rId2"/>
    <p:sldId id="342" r:id="rId3"/>
    <p:sldId id="293" r:id="rId4"/>
    <p:sldId id="378" r:id="rId5"/>
    <p:sldId id="407" r:id="rId6"/>
    <p:sldId id="340" r:id="rId7"/>
    <p:sldId id="283" r:id="rId8"/>
    <p:sldId id="290" r:id="rId9"/>
    <p:sldId id="274" r:id="rId10"/>
    <p:sldId id="365" r:id="rId11"/>
    <p:sldId id="386" r:id="rId12"/>
    <p:sldId id="387" r:id="rId13"/>
    <p:sldId id="381" r:id="rId14"/>
    <p:sldId id="382" r:id="rId15"/>
    <p:sldId id="394" r:id="rId16"/>
    <p:sldId id="395" r:id="rId17"/>
    <p:sldId id="383" r:id="rId18"/>
    <p:sldId id="384" r:id="rId19"/>
    <p:sldId id="385" r:id="rId20"/>
    <p:sldId id="351" r:id="rId21"/>
    <p:sldId id="355" r:id="rId22"/>
    <p:sldId id="284" r:id="rId23"/>
    <p:sldId id="295" r:id="rId24"/>
    <p:sldId id="376" r:id="rId25"/>
    <p:sldId id="380" r:id="rId26"/>
    <p:sldId id="408" r:id="rId27"/>
    <p:sldId id="388" r:id="rId28"/>
    <p:sldId id="389" r:id="rId29"/>
    <p:sldId id="390" r:id="rId30"/>
    <p:sldId id="391" r:id="rId31"/>
    <p:sldId id="392" r:id="rId32"/>
    <p:sldId id="393" r:id="rId33"/>
    <p:sldId id="379" r:id="rId34"/>
    <p:sldId id="273" r:id="rId35"/>
    <p:sldId id="409" r:id="rId36"/>
    <p:sldId id="396" r:id="rId37"/>
    <p:sldId id="265" r:id="rId38"/>
    <p:sldId id="397" r:id="rId39"/>
    <p:sldId id="367" r:id="rId40"/>
    <p:sldId id="369" r:id="rId41"/>
    <p:sldId id="368" r:id="rId42"/>
    <p:sldId id="400" r:id="rId43"/>
    <p:sldId id="402" r:id="rId44"/>
    <p:sldId id="269" r:id="rId45"/>
    <p:sldId id="403" r:id="rId46"/>
    <p:sldId id="404" r:id="rId47"/>
    <p:sldId id="398" r:id="rId48"/>
    <p:sldId id="282" r:id="rId49"/>
    <p:sldId id="401" r:id="rId50"/>
    <p:sldId id="354" r:id="rId51"/>
    <p:sldId id="399" r:id="rId52"/>
    <p:sldId id="314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A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60"/>
  </p:normalViewPr>
  <p:slideViewPr>
    <p:cSldViewPr snapToGrid="0">
      <p:cViewPr varScale="1">
        <p:scale>
          <a:sx n="76" d="100"/>
          <a:sy n="76" d="100"/>
        </p:scale>
        <p:origin x="859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888A6-6465-47DC-A46F-900023966534}" type="datetimeFigureOut">
              <a:rPr lang="cs-CZ" smtClean="0"/>
              <a:t>30.10.2023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136A78-F31F-4100-A397-B82042087C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793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36A78-F31F-4100-A397-B82042087C4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1739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30.10.2023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29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30.10.2023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43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30.10.2023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150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30.10.2023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740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30.10.2023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120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30.10.2023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025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30.10.2023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27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30.10.2023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789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30.10.2023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799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80939CA-D328-4AE7-A6AC-10661A5843BC}" type="datetimeFigureOut">
              <a:rPr lang="cs-CZ" smtClean="0"/>
              <a:pPr/>
              <a:t>30.10.2023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473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30.10.2023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911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0939CA-D328-4AE7-A6AC-10661A5843BC}" type="datetimeFigureOut">
              <a:rPr lang="cs-CZ" smtClean="0"/>
              <a:pPr/>
              <a:t>30.10.2023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7712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7" Type="http://schemas.openxmlformats.org/officeDocument/2006/relationships/image" Target="../media/image49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tiff"/><Relationship Id="rId5" Type="http://schemas.openxmlformats.org/officeDocument/2006/relationships/image" Target="../media/image63.tiff"/><Relationship Id="rId4" Type="http://schemas.openxmlformats.org/officeDocument/2006/relationships/image" Target="../media/image6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3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4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emf"/><Relationship Id="rId5" Type="http://schemas.openxmlformats.org/officeDocument/2006/relationships/image" Target="../media/image74.emf"/><Relationship Id="rId4" Type="http://schemas.openxmlformats.org/officeDocument/2006/relationships/image" Target="../media/image73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emf"/><Relationship Id="rId3" Type="http://schemas.openxmlformats.org/officeDocument/2006/relationships/image" Target="../media/image77.jpeg"/><Relationship Id="rId7" Type="http://schemas.openxmlformats.org/officeDocument/2006/relationships/image" Target="../media/image81.emf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emf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jpeg"/><Relationship Id="rId4" Type="http://schemas.openxmlformats.org/officeDocument/2006/relationships/image" Target="../media/image9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tiff"/><Relationship Id="rId4" Type="http://schemas.openxmlformats.org/officeDocument/2006/relationships/image" Target="../media/image96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jpg"/><Relationship Id="rId5" Type="http://schemas.openxmlformats.org/officeDocument/2006/relationships/image" Target="../media/image100.png"/><Relationship Id="rId4" Type="http://schemas.openxmlformats.org/officeDocument/2006/relationships/image" Target="../media/image99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4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tif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emf"/><Relationship Id="rId2" Type="http://schemas.openxmlformats.org/officeDocument/2006/relationships/image" Target="../media/image10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1.jpeg"/><Relationship Id="rId4" Type="http://schemas.openxmlformats.org/officeDocument/2006/relationships/image" Target="../media/image110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4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22.png"/><Relationship Id="rId7" Type="http://schemas.openxmlformats.org/officeDocument/2006/relationships/image" Target="../media/image126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7" Type="http://schemas.openxmlformats.org/officeDocument/2006/relationships/image" Target="../media/image133.jpe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2.jpeg"/><Relationship Id="rId4" Type="http://schemas.openxmlformats.org/officeDocument/2006/relationships/image" Target="../media/image141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jpg"/><Relationship Id="rId3" Type="http://schemas.openxmlformats.org/officeDocument/2006/relationships/image" Target="../media/image150.jpg"/><Relationship Id="rId7" Type="http://schemas.openxmlformats.org/officeDocument/2006/relationships/image" Target="../media/image154.jpg"/><Relationship Id="rId2" Type="http://schemas.openxmlformats.org/officeDocument/2006/relationships/image" Target="../media/image14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3.jpeg"/><Relationship Id="rId5" Type="http://schemas.openxmlformats.org/officeDocument/2006/relationships/image" Target="../media/image152.jpg"/><Relationship Id="rId4" Type="http://schemas.openxmlformats.org/officeDocument/2006/relationships/image" Target="../media/image151.jpg"/><Relationship Id="rId9" Type="http://schemas.openxmlformats.org/officeDocument/2006/relationships/image" Target="../media/image15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0.jpeg"/><Relationship Id="rId4" Type="http://schemas.openxmlformats.org/officeDocument/2006/relationships/image" Target="../media/image159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jpeg"/><Relationship Id="rId3" Type="http://schemas.openxmlformats.org/officeDocument/2006/relationships/image" Target="../media/image162.png"/><Relationship Id="rId7" Type="http://schemas.openxmlformats.org/officeDocument/2006/relationships/image" Target="../media/image166.jpeg"/><Relationship Id="rId2" Type="http://schemas.openxmlformats.org/officeDocument/2006/relationships/image" Target="../media/image16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png"/><Relationship Id="rId5" Type="http://schemas.openxmlformats.org/officeDocument/2006/relationships/image" Target="../media/image164.jpeg"/><Relationship Id="rId4" Type="http://schemas.openxmlformats.org/officeDocument/2006/relationships/image" Target="../media/image163.jpeg"/><Relationship Id="rId9" Type="http://schemas.openxmlformats.org/officeDocument/2006/relationships/image" Target="../media/image16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2.jpeg"/><Relationship Id="rId4" Type="http://schemas.openxmlformats.org/officeDocument/2006/relationships/image" Target="../media/image17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0.jpeg"/><Relationship Id="rId5" Type="http://schemas.openxmlformats.org/officeDocument/2006/relationships/image" Target="../media/image179.jpeg"/><Relationship Id="rId4" Type="http://schemas.openxmlformats.org/officeDocument/2006/relationships/image" Target="../media/image178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0691BD-FDF9-452C-8FD8-68E55C6FC2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1706252"/>
            <a:ext cx="9979215" cy="2639504"/>
          </a:xfrm>
        </p:spPr>
        <p:txBody>
          <a:bodyPr>
            <a:noAutofit/>
          </a:bodyPr>
          <a:lstStyle/>
          <a:p>
            <a:r>
              <a:rPr lang="en-US" sz="6000" dirty="0"/>
              <a:t>0</a:t>
            </a:r>
            <a:r>
              <a:rPr lang="cs-CZ" sz="6000" dirty="0"/>
              <a:t>7</a:t>
            </a:r>
            <a:r>
              <a:rPr lang="en-US" sz="6000" dirty="0"/>
              <a:t> ‒ Hilltop settlement of the Hallstatt Period ‒ hillforts</a:t>
            </a:r>
            <a:endParaRPr lang="cs-CZ" sz="60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75E91B4-ADE5-4903-BA47-72566DD42A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Early Iron Age in the Central European context on the example of Moravia</a:t>
            </a:r>
            <a:r>
              <a:rPr lang="cs-CZ" dirty="0"/>
              <a:t> 7/12 (UPA UK)</a:t>
            </a:r>
          </a:p>
          <a:p>
            <a:endParaRPr lang="cs-CZ" dirty="0"/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83CCF3A7-6547-4C3B-A21F-18EC9C7E56F4}"/>
              </a:ext>
            </a:extLst>
          </p:cNvPr>
          <p:cNvSpPr txBox="1">
            <a:spLocks/>
          </p:cNvSpPr>
          <p:nvPr/>
        </p:nvSpPr>
        <p:spPr>
          <a:xfrm>
            <a:off x="1097280" y="6523348"/>
            <a:ext cx="11094720" cy="334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 dirty="0">
                <a:solidFill>
                  <a:schemeClr val="bg1"/>
                </a:solidFill>
              </a:rPr>
              <a:t>Mgr. Zuzana GOLEC mírová, Department of </a:t>
            </a:r>
            <a:r>
              <a:rPr lang="cs-CZ" sz="1200" dirty="0" err="1">
                <a:solidFill>
                  <a:schemeClr val="bg1"/>
                </a:solidFill>
              </a:rPr>
              <a:t>archaeology</a:t>
            </a:r>
            <a:r>
              <a:rPr lang="cs-CZ" sz="1200" dirty="0">
                <a:solidFill>
                  <a:schemeClr val="bg1"/>
                </a:solidFill>
              </a:rPr>
              <a:t>, </a:t>
            </a:r>
            <a:r>
              <a:rPr lang="cs-CZ" sz="1200" dirty="0" err="1">
                <a:solidFill>
                  <a:schemeClr val="bg1"/>
                </a:solidFill>
              </a:rPr>
              <a:t>Faculty</a:t>
            </a:r>
            <a:r>
              <a:rPr lang="cs-CZ" sz="1200" dirty="0">
                <a:solidFill>
                  <a:schemeClr val="bg1"/>
                </a:solidFill>
              </a:rPr>
              <a:t> of </a:t>
            </a:r>
            <a:r>
              <a:rPr lang="cs-CZ" sz="1200" dirty="0" err="1">
                <a:solidFill>
                  <a:schemeClr val="bg1"/>
                </a:solidFill>
              </a:rPr>
              <a:t>arts</a:t>
            </a:r>
            <a:r>
              <a:rPr lang="cs-CZ" sz="1200" dirty="0">
                <a:solidFill>
                  <a:schemeClr val="bg1"/>
                </a:solidFill>
              </a:rPr>
              <a:t>, Charles university </a:t>
            </a:r>
            <a:r>
              <a:rPr lang="cs-CZ" sz="1200" dirty="0" err="1">
                <a:solidFill>
                  <a:schemeClr val="bg1"/>
                </a:solidFill>
              </a:rPr>
              <a:t>prague</a:t>
            </a:r>
            <a:endParaRPr lang="cs-CZ" sz="1200" dirty="0">
              <a:solidFill>
                <a:schemeClr val="bg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381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5"/>
          <p:cNvSpPr>
            <a:spLocks noGrp="1"/>
          </p:cNvSpPr>
          <p:nvPr>
            <p:ph type="title"/>
          </p:nvPr>
        </p:nvSpPr>
        <p:spPr>
          <a:xfrm>
            <a:off x="17434" y="419143"/>
            <a:ext cx="3855140" cy="566308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chemeClr val="accent1"/>
                </a:solidFill>
              </a:rPr>
              <a:t>Brno-Obřany – </a:t>
            </a:r>
            <a:br>
              <a:rPr lang="cs-CZ" sz="3200" b="1" dirty="0">
                <a:solidFill>
                  <a:schemeClr val="accent1"/>
                </a:solidFill>
              </a:rPr>
            </a:br>
            <a:r>
              <a:rPr lang="cs-CZ" sz="3200" b="1" dirty="0">
                <a:solidFill>
                  <a:schemeClr val="accent1"/>
                </a:solidFill>
              </a:rPr>
              <a:t>“Na Domovních”</a:t>
            </a:r>
          </a:p>
        </p:txBody>
      </p:sp>
      <p:sp>
        <p:nvSpPr>
          <p:cNvPr id="8" name="Zástupný symbol pro obsah 6"/>
          <p:cNvSpPr txBox="1">
            <a:spLocks/>
          </p:cNvSpPr>
          <p:nvPr/>
        </p:nvSpPr>
        <p:spPr>
          <a:xfrm>
            <a:off x="150829" y="985451"/>
            <a:ext cx="3721745" cy="577356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Published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1961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by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Adámek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Excavated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1885-1892 and 1924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1932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 and 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side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 –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massive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rampart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 to 5 m high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area of ​​42 ha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dated to 9–8. century BC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(Ha B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 C1a)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fortifications of the fortified settlement are massive walls, the crown of which exceeds the level of the rest of the terrain by 4–4.5 m. constructions.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Adjacent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burial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ground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pic>
        <p:nvPicPr>
          <p:cNvPr id="3074" name="Picture 2" descr="Adamov a okolí - Svitavské údolí">
            <a:extLst>
              <a:ext uri="{FF2B5EF4-FFF2-40B4-BE49-F238E27FC236}">
                <a16:creationId xmlns:a16="http://schemas.microsoft.com/office/drawing/2014/main" id="{2202322A-69E1-46FF-BB37-A246D4760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519" y="2462369"/>
            <a:ext cx="3268056" cy="4395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CE6B1D6-FA13-4547-ACBA-1E82C80FE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0520" y="0"/>
            <a:ext cx="4861480" cy="6858000"/>
          </a:xfrm>
          <a:prstGeom prst="rect">
            <a:avLst/>
          </a:prstGeom>
        </p:spPr>
      </p:pic>
      <p:pic>
        <p:nvPicPr>
          <p:cNvPr id="7" name="Picture 2" descr="Obřany | Archeologický atlas Čech">
            <a:extLst>
              <a:ext uri="{FF2B5EF4-FFF2-40B4-BE49-F238E27FC236}">
                <a16:creationId xmlns:a16="http://schemas.microsoft.com/office/drawing/2014/main" id="{05AF204D-B585-421F-87C4-7E2EC59B3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123" y="0"/>
            <a:ext cx="3561392" cy="246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42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 txBox="1">
            <a:spLocks/>
          </p:cNvSpPr>
          <p:nvPr/>
        </p:nvSpPr>
        <p:spPr>
          <a:xfrm>
            <a:off x="163902" y="254524"/>
            <a:ext cx="11731924" cy="56498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Hillfort</a:t>
            </a: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Klentnice – „Tabulová hora“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109268" y="819510"/>
            <a:ext cx="6815321" cy="596947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confluence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 three major Moravian rivers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visible form tens of kilometers distance in otherwise low landscape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rescue excavation running on nearby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urnfield burial ground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Říhovský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,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prospections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A. Navrátil 2008-2019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Control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ing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nodes on routes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metallurgy and contacts to the Nordic area 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Ha B – Ha C1a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nearby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burial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ground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Perná – Kotel – Ha B3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733935B8-E80B-4F06-96DB-1DC22CC63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0980" y="-17614"/>
            <a:ext cx="5142952" cy="6875614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9644893F-BA01-4300-BD1A-284430EDAA7A}"/>
              </a:ext>
            </a:extLst>
          </p:cNvPr>
          <p:cNvSpPr txBox="1"/>
          <p:nvPr/>
        </p:nvSpPr>
        <p:spPr>
          <a:xfrm>
            <a:off x="8971591" y="157768"/>
            <a:ext cx="2978869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Pavlov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Hills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fortified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sites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– Klentnice – Tabulová hora 2 – Perná – Kotel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 – Pavlov – Děvín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B05A699-7FD1-4F67-8BBF-D659FE05A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69" y="4273193"/>
            <a:ext cx="3449032" cy="2584807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7DBC5BDF-0817-4465-83B4-F8B7039E7A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6005" y="2971800"/>
            <a:ext cx="2906071" cy="38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356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 txBox="1">
            <a:spLocks/>
          </p:cNvSpPr>
          <p:nvPr/>
        </p:nvSpPr>
        <p:spPr>
          <a:xfrm>
            <a:off x="163902" y="254524"/>
            <a:ext cx="11731924" cy="56498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Hillfort</a:t>
            </a: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Klentnice – „Tabulová hora“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29824C46-C5E5-4D3E-874A-816AD977C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5674" y="0"/>
            <a:ext cx="4901491" cy="6858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53E6208-D058-4DC5-9E5A-3584A975E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0300" y="2666974"/>
            <a:ext cx="2995374" cy="4191025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34883134-36D8-4E81-9E8F-8763B120B41E}"/>
              </a:ext>
            </a:extLst>
          </p:cNvPr>
          <p:cNvSpPr txBox="1"/>
          <p:nvPr/>
        </p:nvSpPr>
        <p:spPr>
          <a:xfrm>
            <a:off x="0" y="5938895"/>
            <a:ext cx="43403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/>
              <a:t>LIDAR data with marked</a:t>
            </a:r>
            <a:r>
              <a:rPr lang="cs-CZ" dirty="0"/>
              <a:t> r</a:t>
            </a:r>
            <a:r>
              <a:rPr lang="en-US" dirty="0" err="1"/>
              <a:t>esults</a:t>
            </a:r>
            <a:r>
              <a:rPr lang="en-US" dirty="0"/>
              <a:t> of</a:t>
            </a:r>
            <a:r>
              <a:rPr lang="cs-CZ" dirty="0"/>
              <a:t> </a:t>
            </a:r>
            <a:r>
              <a:rPr lang="en-US" dirty="0" err="1"/>
              <a:t>defence</a:t>
            </a:r>
            <a:r>
              <a:rPr lang="en-US" dirty="0"/>
              <a:t> system survey. Black </a:t>
            </a:r>
            <a:r>
              <a:rPr lang="cs-CZ" dirty="0"/>
              <a:t>f</a:t>
            </a:r>
            <a:r>
              <a:rPr lang="en-US" dirty="0" err="1"/>
              <a:t>rames</a:t>
            </a:r>
            <a:r>
              <a:rPr lang="cs-CZ" dirty="0"/>
              <a:t> </a:t>
            </a:r>
            <a:r>
              <a:rPr lang="en-US" dirty="0"/>
              <a:t>mark the excavations</a:t>
            </a:r>
            <a:r>
              <a:rPr lang="cs-CZ" dirty="0"/>
              <a:t> </a:t>
            </a:r>
            <a:r>
              <a:rPr lang="en-US" dirty="0"/>
              <a:t>from 1952</a:t>
            </a:r>
            <a:r>
              <a:rPr lang="cs-CZ" dirty="0"/>
              <a:t> </a:t>
            </a:r>
            <a:r>
              <a:rPr lang="en-US" dirty="0"/>
              <a:t>and 1958. </a:t>
            </a:r>
            <a:endParaRPr lang="cs-CZ" dirty="0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8AE3FC50-68D1-4810-B7E7-8445120F14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62748"/>
            <a:ext cx="4340300" cy="3271921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E7EEA5FB-A382-4993-96C2-5B1BF22E95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157" y="758396"/>
            <a:ext cx="2461340" cy="1851849"/>
          </a:xfrm>
          <a:prstGeom prst="rect">
            <a:avLst/>
          </a:prstGeom>
        </p:spPr>
      </p:pic>
      <p:pic>
        <p:nvPicPr>
          <p:cNvPr id="4098" name="Picture 2" descr="Pálavská Stolová hora | Jan Miklín">
            <a:extLst>
              <a:ext uri="{FF2B5EF4-FFF2-40B4-BE49-F238E27FC236}">
                <a16:creationId xmlns:a16="http://schemas.microsoft.com/office/drawing/2014/main" id="{477F979F-794E-4FD7-A523-8F095F67E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752" y="808785"/>
            <a:ext cx="4006925" cy="1801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8223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 txBox="1">
            <a:spLocks/>
          </p:cNvSpPr>
          <p:nvPr/>
        </p:nvSpPr>
        <p:spPr>
          <a:xfrm>
            <a:off x="148983" y="178324"/>
            <a:ext cx="4274748" cy="12313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Hillfort</a:t>
            </a: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Horákov 2 – „Horákovský hrad“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215658" y="1552575"/>
            <a:ext cx="5019905" cy="130492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J.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Knies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J. Nekvasil,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sondage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b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P. Kos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1988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1,2 ha,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eastern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type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arrow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heads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CCB9463-D63C-4A66-9247-9887AA03F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376" y="3478985"/>
            <a:ext cx="6832623" cy="337901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65E5A25-13AF-4728-81A5-7DC119382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4986" y="49984"/>
            <a:ext cx="6577013" cy="3379016"/>
          </a:xfrm>
          <a:prstGeom prst="rect">
            <a:avLst/>
          </a:prstGeom>
        </p:spPr>
      </p:pic>
      <p:pic>
        <p:nvPicPr>
          <p:cNvPr id="5122" name="Picture 2" descr="Horákov (hrad) – Wikipedie">
            <a:extLst>
              <a:ext uri="{FF2B5EF4-FFF2-40B4-BE49-F238E27FC236}">
                <a16:creationId xmlns:a16="http://schemas.microsoft.com/office/drawing/2014/main" id="{10E136F7-8FBF-4273-BA19-655FBDC8E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1355715"/>
            <a:ext cx="1853399" cy="139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 descr="Obsah obrázku text, osoba, exteriér, dinosaurus&#10;&#10;Popis byl vytvořen automaticky">
            <a:extLst>
              <a:ext uri="{FF2B5EF4-FFF2-40B4-BE49-F238E27FC236}">
                <a16:creationId xmlns:a16="http://schemas.microsoft.com/office/drawing/2014/main" id="{C02B7F8E-46D7-4ED6-B43D-F318C30002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83" y="2817202"/>
            <a:ext cx="5086580" cy="3952670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99CE2B08-BEC8-45D2-8D83-F9EAB625529D}"/>
              </a:ext>
            </a:extLst>
          </p:cNvPr>
          <p:cNvSpPr txBox="1"/>
          <p:nvPr/>
        </p:nvSpPr>
        <p:spPr>
          <a:xfrm>
            <a:off x="5359376" y="3426278"/>
            <a:ext cx="6129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Horákov 2 – „Horákovský hrad“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2C87188F-A747-4882-A478-45DD42E15A77}"/>
              </a:ext>
            </a:extLst>
          </p:cNvPr>
          <p:cNvSpPr txBox="1"/>
          <p:nvPr/>
        </p:nvSpPr>
        <p:spPr>
          <a:xfrm>
            <a:off x="215658" y="6233794"/>
            <a:ext cx="6129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Brno - Staré zámky u Líšně</a:t>
            </a:r>
          </a:p>
        </p:txBody>
      </p:sp>
      <p:sp>
        <p:nvSpPr>
          <p:cNvPr id="14" name="Šipka: doprava 13">
            <a:extLst>
              <a:ext uri="{FF2B5EF4-FFF2-40B4-BE49-F238E27FC236}">
                <a16:creationId xmlns:a16="http://schemas.microsoft.com/office/drawing/2014/main" id="{E4C21CC9-DCA6-4B45-A445-92E2D1CDCD64}"/>
              </a:ext>
            </a:extLst>
          </p:cNvPr>
          <p:cNvSpPr/>
          <p:nvPr/>
        </p:nvSpPr>
        <p:spPr>
          <a:xfrm rot="18830058">
            <a:off x="2585047" y="5675151"/>
            <a:ext cx="771525" cy="3789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: doprava 14">
            <a:extLst>
              <a:ext uri="{FF2B5EF4-FFF2-40B4-BE49-F238E27FC236}">
                <a16:creationId xmlns:a16="http://schemas.microsoft.com/office/drawing/2014/main" id="{4425369E-24F4-420B-922E-CD2409054FDC}"/>
              </a:ext>
            </a:extLst>
          </p:cNvPr>
          <p:cNvSpPr/>
          <p:nvPr/>
        </p:nvSpPr>
        <p:spPr>
          <a:xfrm rot="21235269" flipH="1" flipV="1">
            <a:off x="3146021" y="3752853"/>
            <a:ext cx="2211673" cy="149202"/>
          </a:xfrm>
          <a:prstGeom prst="rightArrow">
            <a:avLst>
              <a:gd name="adj1" fmla="val 20987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931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 txBox="1">
            <a:spLocks/>
          </p:cNvSpPr>
          <p:nvPr/>
        </p:nvSpPr>
        <p:spPr>
          <a:xfrm>
            <a:off x="163902" y="254523"/>
            <a:ext cx="3047131" cy="8027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Hillfort</a:t>
            </a: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Krhov – „Malý Chlum“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215657" y="1104898"/>
            <a:ext cx="3613391" cy="575310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en-US" dirty="0"/>
              <a:t>1.5 hectares</a:t>
            </a:r>
            <a:r>
              <a:rPr lang="cs-CZ" dirty="0"/>
              <a:t>, part </a:t>
            </a:r>
            <a:r>
              <a:rPr lang="en-US" dirty="0"/>
              <a:t>is destructed by a tufa quarry</a:t>
            </a:r>
            <a:endParaRPr lang="cs-CZ" dirty="0"/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en-US" dirty="0"/>
              <a:t>Final Bronze Age</a:t>
            </a:r>
            <a:r>
              <a:rPr lang="cs-CZ" dirty="0"/>
              <a:t>, Late </a:t>
            </a:r>
            <a:r>
              <a:rPr lang="cs-CZ" dirty="0" err="1"/>
              <a:t>Hallstatt</a:t>
            </a:r>
            <a:r>
              <a:rPr lang="cs-CZ" dirty="0"/>
              <a:t> Period (Ha D)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en-US" dirty="0"/>
              <a:t>fortified using an embankment made from stone and clay</a:t>
            </a:r>
            <a:endParaRPr lang="cs-CZ" dirty="0"/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en-US" dirty="0"/>
              <a:t>Pottery finds</a:t>
            </a:r>
            <a:r>
              <a:rPr lang="cs-CZ" dirty="0"/>
              <a:t>, </a:t>
            </a:r>
            <a:r>
              <a:rPr lang="en-US" dirty="0" err="1"/>
              <a:t>Šmarjeta</a:t>
            </a:r>
            <a:r>
              <a:rPr lang="en-US" dirty="0"/>
              <a:t> type fibula</a:t>
            </a:r>
            <a:r>
              <a:rPr lang="cs-CZ" dirty="0"/>
              <a:t>, </a:t>
            </a:r>
            <a:r>
              <a:rPr lang="en-US" dirty="0"/>
              <a:t>three iron pins</a:t>
            </a:r>
            <a:endParaRPr lang="cs-CZ" dirty="0"/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en-US" dirty="0"/>
              <a:t>A settlement feature sunken 140 cm in the bedrock</a:t>
            </a:r>
            <a:endParaRPr lang="cs-CZ" dirty="0"/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en-US" dirty="0"/>
              <a:t>bronze smelting</a:t>
            </a:r>
            <a:r>
              <a:rPr lang="cs-CZ" dirty="0"/>
              <a:t>,</a:t>
            </a:r>
            <a:br>
              <a:rPr lang="cs-CZ" dirty="0"/>
            </a:br>
            <a:r>
              <a:rPr lang="cs-CZ" dirty="0"/>
              <a:t> </a:t>
            </a:r>
            <a:r>
              <a:rPr lang="en-US" dirty="0"/>
              <a:t>iron ore</a:t>
            </a:r>
            <a:r>
              <a:rPr lang="cs-CZ" dirty="0"/>
              <a:t>, </a:t>
            </a:r>
            <a:br>
              <a:rPr lang="cs-CZ" dirty="0"/>
            </a:br>
            <a:r>
              <a:rPr lang="en-US" dirty="0"/>
              <a:t>sandstone</a:t>
            </a:r>
            <a:endParaRPr lang="cs-CZ" dirty="0"/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M. Novák 2015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362" name="Picture 2" descr="Malý Chlum a Velký Chlum, Krhov: Region Boskovicko">
            <a:extLst>
              <a:ext uri="{FF2B5EF4-FFF2-40B4-BE49-F238E27FC236}">
                <a16:creationId xmlns:a16="http://schemas.microsoft.com/office/drawing/2014/main" id="{AC84D2B9-AE3C-44BD-BC4F-E8FFFA27D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096" y="114300"/>
            <a:ext cx="3847632" cy="256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FF286BC0-CE58-4330-8EEA-671E6ECD8D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824" y="4478061"/>
            <a:ext cx="3847632" cy="243849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168E4400-3DCE-44D1-9B31-598124B0D1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5728" y="-1"/>
            <a:ext cx="4431704" cy="6858000"/>
          </a:xfrm>
          <a:prstGeom prst="rect">
            <a:avLst/>
          </a:prstGeom>
        </p:spPr>
      </p:pic>
      <p:pic>
        <p:nvPicPr>
          <p:cNvPr id="12" name="Picture 2" descr="Malý Chlum (archeologická lokalita) (okres Blansko) - Bibliography of the  History of the Czech Lands">
            <a:extLst>
              <a:ext uri="{FF2B5EF4-FFF2-40B4-BE49-F238E27FC236}">
                <a16:creationId xmlns:a16="http://schemas.microsoft.com/office/drawing/2014/main" id="{E594B2A5-3BA5-40D2-9A6C-90D298129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430" y="4171950"/>
            <a:ext cx="1902618" cy="268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F433B1EF-0302-4FC2-A41D-13C5D8CB6213}"/>
              </a:ext>
            </a:extLst>
          </p:cNvPr>
          <p:cNvSpPr txBox="1"/>
          <p:nvPr/>
        </p:nvSpPr>
        <p:spPr>
          <a:xfrm>
            <a:off x="7755728" y="6547220"/>
            <a:ext cx="2353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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/>
              <a:t>LIDAR </a:t>
            </a:r>
            <a:r>
              <a:rPr lang="cs-CZ" dirty="0" err="1"/>
              <a:t>scanning</a:t>
            </a:r>
            <a:r>
              <a:rPr lang="cs-CZ" dirty="0"/>
              <a:t> </a:t>
            </a:r>
            <a:r>
              <a:rPr lang="cs-CZ" dirty="0" err="1"/>
              <a:t>plan</a:t>
            </a:r>
            <a:endParaRPr lang="cs-CZ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C7933AB0-6BD1-4373-922F-6495C97B2739}"/>
              </a:ext>
            </a:extLst>
          </p:cNvPr>
          <p:cNvSpPr txBox="1"/>
          <p:nvPr/>
        </p:nvSpPr>
        <p:spPr>
          <a:xfrm>
            <a:off x="6538330" y="110433"/>
            <a:ext cx="104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overwiev</a:t>
            </a:r>
            <a:endParaRPr lang="cs-CZ" dirty="0"/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5397942B-A458-45D2-804C-5EEE4AB9971E}"/>
              </a:ext>
            </a:extLst>
          </p:cNvPr>
          <p:cNvSpPr txBox="1"/>
          <p:nvPr/>
        </p:nvSpPr>
        <p:spPr>
          <a:xfrm>
            <a:off x="3868572" y="2772947"/>
            <a:ext cx="384763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a – first scheme according to Z. </a:t>
            </a:r>
            <a:r>
              <a:rPr lang="en-US" sz="1400" dirty="0" err="1"/>
              <a:t>Smrž</a:t>
            </a:r>
            <a:r>
              <a:rPr lang="en-US" sz="1400" dirty="0"/>
              <a:t> (1971, tab. LXXXIII:1); b – scheme according to Z. </a:t>
            </a:r>
            <a:r>
              <a:rPr lang="en-US" sz="1400" dirty="0" err="1"/>
              <a:t>Smrž</a:t>
            </a:r>
            <a:r>
              <a:rPr lang="en-US" sz="1400" dirty="0"/>
              <a:t> and A. </a:t>
            </a:r>
            <a:r>
              <a:rPr lang="en-US" sz="1400" dirty="0" err="1"/>
              <a:t>Štrof</a:t>
            </a:r>
            <a:r>
              <a:rPr lang="en-US" sz="1400" dirty="0"/>
              <a:t> (1973, 63, 2); C – more recent scheme according to Z. </a:t>
            </a:r>
            <a:r>
              <a:rPr lang="en-US" sz="1400" dirty="0" err="1"/>
              <a:t>Smrž</a:t>
            </a:r>
            <a:r>
              <a:rPr lang="en-US" sz="1400" dirty="0"/>
              <a:t> already showing the edge of sand pan (1975, tab. 20); d – scheme according to V. </a:t>
            </a:r>
            <a:r>
              <a:rPr lang="en-US" sz="1400" dirty="0" err="1"/>
              <a:t>Dohnal</a:t>
            </a:r>
            <a:r>
              <a:rPr lang="en-US" sz="1400" dirty="0"/>
              <a:t> (1988, tab. 22); e – terrain map of the site created using GPS data.</a:t>
            </a:r>
            <a:r>
              <a:rPr lang="cs-CZ" sz="1400" dirty="0"/>
              <a:t> </a:t>
            </a:r>
            <a:r>
              <a:rPr lang="cs-CZ" sz="1400" dirty="0">
                <a:sym typeface="Wingdings" panose="05000000000000000000" pitchFamily="2" charset="2"/>
              </a:rPr>
              <a:t>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926929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 txBox="1">
            <a:spLocks/>
          </p:cNvSpPr>
          <p:nvPr/>
        </p:nvSpPr>
        <p:spPr>
          <a:xfrm>
            <a:off x="163902" y="254523"/>
            <a:ext cx="3047131" cy="8027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Hillfort</a:t>
            </a: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Krhov – „Malý Chlum“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055E581-EA72-4AB5-9E74-9077DDEC3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5415" y="2862383"/>
            <a:ext cx="4055557" cy="253043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0988861-58D0-4034-BB76-F89C29856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7270" y="0"/>
            <a:ext cx="4624730" cy="6858000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60625E14-5D9D-42B2-9392-52624A3E31DB}"/>
              </a:ext>
            </a:extLst>
          </p:cNvPr>
          <p:cNvSpPr txBox="1"/>
          <p:nvPr/>
        </p:nvSpPr>
        <p:spPr>
          <a:xfrm>
            <a:off x="0" y="5364541"/>
            <a:ext cx="772982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a – </a:t>
            </a:r>
            <a:r>
              <a:rPr lang="en-US" sz="1200" dirty="0" err="1"/>
              <a:t>Malý</a:t>
            </a:r>
            <a:r>
              <a:rPr lang="en-US" sz="1200" dirty="0"/>
              <a:t> </a:t>
            </a:r>
            <a:r>
              <a:rPr lang="en-US" sz="1200" dirty="0" err="1"/>
              <a:t>Chlum</a:t>
            </a:r>
            <a:r>
              <a:rPr lang="en-US" sz="1200" dirty="0"/>
              <a:t> viewed from the south-east (photo from 21 March 2014); b – the site known as </a:t>
            </a:r>
            <a:r>
              <a:rPr lang="en-US" sz="1200" dirty="0" err="1"/>
              <a:t>Obora</a:t>
            </a:r>
            <a:r>
              <a:rPr lang="en-US" sz="1200" dirty="0"/>
              <a:t> “Pod </a:t>
            </a:r>
            <a:r>
              <a:rPr lang="en-US" sz="1200" dirty="0" err="1"/>
              <a:t>Chlumem</a:t>
            </a:r>
            <a:r>
              <a:rPr lang="en-US" sz="1200" dirty="0"/>
              <a:t>” viewed from the south-west (photo from 21 March 2014); C - terrace T4 photographed from T5 (photo from 21 March 2014); d – terrace on the southern slope (photo from 28 March 2014); e – access road on T3, with T4 below (photo from 28 March 2014); F – access road on T3, with T2 above it (photo from 21 March 2014); g – panoramic photo of the western area of </a:t>
            </a:r>
            <a:r>
              <a:rPr lang="en-US" sz="1200" dirty="0" err="1"/>
              <a:t>Malý</a:t>
            </a:r>
            <a:r>
              <a:rPr lang="en-US" sz="1200" dirty="0"/>
              <a:t> </a:t>
            </a:r>
            <a:r>
              <a:rPr lang="en-US" sz="1200" dirty="0" err="1"/>
              <a:t>Chlum</a:t>
            </a:r>
            <a:r>
              <a:rPr lang="en-US" sz="1200" dirty="0"/>
              <a:t> with a view of </a:t>
            </a:r>
            <a:r>
              <a:rPr lang="en-US" sz="1200" dirty="0" err="1"/>
              <a:t>Velký</a:t>
            </a:r>
            <a:r>
              <a:rPr lang="en-US" sz="1200" dirty="0"/>
              <a:t> </a:t>
            </a:r>
            <a:r>
              <a:rPr lang="en-US" sz="1200" dirty="0" err="1"/>
              <a:t>Chlum</a:t>
            </a:r>
            <a:r>
              <a:rPr lang="en-US" sz="1200" dirty="0"/>
              <a:t>; the black arrow is pointing at the beginning of the trench on the southern slope (photo from 21 March 2014); h – panoramic photo of hilltop plateau on </a:t>
            </a:r>
            <a:r>
              <a:rPr lang="en-US" sz="1200" dirty="0" err="1"/>
              <a:t>Velký</a:t>
            </a:r>
            <a:r>
              <a:rPr lang="en-US" sz="1200" dirty="0"/>
              <a:t> </a:t>
            </a:r>
            <a:r>
              <a:rPr lang="en-US" sz="1200" dirty="0" err="1"/>
              <a:t>Chlum</a:t>
            </a:r>
            <a:r>
              <a:rPr lang="en-US" sz="1200" dirty="0"/>
              <a:t> with barely visible ditch below (photo from 21 November 2013).</a:t>
            </a:r>
            <a:endParaRPr lang="cs-CZ" sz="1200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1BD03B04-5E28-48A1-93CE-C1AAE6A2CB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327" y="1057274"/>
            <a:ext cx="3460721" cy="4095815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6B9B5472-0146-4729-9DB6-E13747CA66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5886" y="85725"/>
            <a:ext cx="3971925" cy="280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054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 txBox="1">
            <a:spLocks/>
          </p:cNvSpPr>
          <p:nvPr/>
        </p:nvSpPr>
        <p:spPr>
          <a:xfrm>
            <a:off x="163902" y="254523"/>
            <a:ext cx="3047131" cy="8027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Hillfort</a:t>
            </a: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Krhov – „Malý Chlum“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CA73B45-D321-4FD9-8580-BF3E051F8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547869" y="-672328"/>
            <a:ext cx="2971803" cy="4316459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614D3604-45BE-43B4-8203-1EF14EE4C0DF}"/>
              </a:ext>
            </a:extLst>
          </p:cNvPr>
          <p:cNvSpPr txBox="1"/>
          <p:nvPr/>
        </p:nvSpPr>
        <p:spPr>
          <a:xfrm>
            <a:off x="8002120" y="2971803"/>
            <a:ext cx="43164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eastern profile of the southern trench 1982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C2200E71-AB88-4AC5-86EE-2180068DFC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050" y="1137737"/>
            <a:ext cx="4335510" cy="5720264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FE2C6DE2-B811-4A9F-8D4C-40C704D4C5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5860" y="3341135"/>
            <a:ext cx="2556140" cy="3516865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9BFEA972-9A2D-4EF6-A699-F725F48B2A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5291" y="3322085"/>
            <a:ext cx="2725847" cy="3535229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DF933EEC-E717-43B7-9614-6F5D2034E0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6189" y="3322771"/>
            <a:ext cx="2574380" cy="3516865"/>
          </a:xfrm>
          <a:prstGeom prst="rect">
            <a:avLst/>
          </a:prstGeom>
        </p:spPr>
      </p:pic>
      <p:pic>
        <p:nvPicPr>
          <p:cNvPr id="17410" name="Picture 2" descr="GC7YBJF Malý Chlum u Obory/Moravský Říp (Earthcache) in Jihomoravský kraj,  Czechia created by Plačíci">
            <a:extLst>
              <a:ext uri="{FF2B5EF4-FFF2-40B4-BE49-F238E27FC236}">
                <a16:creationId xmlns:a16="http://schemas.microsoft.com/office/drawing/2014/main" id="{244A2A76-87D1-406F-9152-BD8F2B0F1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789" y="128586"/>
            <a:ext cx="3547552" cy="268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23370588-9946-4829-B4D8-C45584E0B2DB}"/>
              </a:ext>
            </a:extLst>
          </p:cNvPr>
          <p:cNvSpPr txBox="1"/>
          <p:nvPr/>
        </p:nvSpPr>
        <p:spPr>
          <a:xfrm>
            <a:off x="6133565" y="2915723"/>
            <a:ext cx="18685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/>
              <a:t>Sandstone</a:t>
            </a:r>
            <a:r>
              <a:rPr lang="cs-CZ" dirty="0"/>
              <a:t> </a:t>
            </a:r>
            <a:r>
              <a:rPr lang="cs-CZ" dirty="0" err="1"/>
              <a:t>quarry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4550034-57E9-4B05-8372-39DF8AED3FBE}"/>
              </a:ext>
            </a:extLst>
          </p:cNvPr>
          <p:cNvSpPr txBox="1"/>
          <p:nvPr/>
        </p:nvSpPr>
        <p:spPr>
          <a:xfrm>
            <a:off x="4265010" y="2934238"/>
            <a:ext cx="18685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Metal </a:t>
            </a:r>
            <a:r>
              <a:rPr lang="cs-CZ" dirty="0" err="1"/>
              <a:t>finds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3050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 txBox="1">
            <a:spLocks/>
          </p:cNvSpPr>
          <p:nvPr/>
        </p:nvSpPr>
        <p:spPr>
          <a:xfrm>
            <a:off x="163902" y="254523"/>
            <a:ext cx="3769924" cy="11647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Hillfort</a:t>
            </a: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Morkůvky – „Hrádek“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215659" y="1419225"/>
            <a:ext cx="3670542" cy="210502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J. Nekvasil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survey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1982 J. Unger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trench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8 m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wide</a:t>
            </a:r>
            <a:endParaRPr lang="cs-CZ" dirty="0">
              <a:solidFill>
                <a:srgbClr val="000000">
                  <a:lumMod val="75000"/>
                  <a:lumOff val="25000"/>
                </a:srgbClr>
              </a:solidFill>
              <a:latin typeface="Calibri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not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published</a:t>
            </a:r>
            <a:endParaRPr lang="cs-CZ" dirty="0">
              <a:solidFill>
                <a:srgbClr val="000000">
                  <a:lumMod val="75000"/>
                  <a:lumOff val="25000"/>
                </a:srgbClr>
              </a:solidFill>
              <a:latin typeface="Calibri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6BE3B90-4B9C-496D-A558-073047F90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8175" y="0"/>
            <a:ext cx="3933825" cy="4447520"/>
          </a:xfrm>
          <a:prstGeom prst="rect">
            <a:avLst/>
          </a:prstGeom>
        </p:spPr>
      </p:pic>
      <p:pic>
        <p:nvPicPr>
          <p:cNvPr id="5" name="Obrázek 4" descr="Obsah obrázku brýle, zavřít, sluneční brýle, rozmazání&#10;&#10;Popis byl vytvořen automaticky">
            <a:extLst>
              <a:ext uri="{FF2B5EF4-FFF2-40B4-BE49-F238E27FC236}">
                <a16:creationId xmlns:a16="http://schemas.microsoft.com/office/drawing/2014/main" id="{13E08A18-1C8F-43B7-8D72-7D255ED7B8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1" y="162492"/>
            <a:ext cx="4067174" cy="3989771"/>
          </a:xfrm>
          <a:prstGeom prst="rect">
            <a:avLst/>
          </a:prstGeom>
        </p:spPr>
      </p:pic>
      <p:pic>
        <p:nvPicPr>
          <p:cNvPr id="18434" name="Picture 2" descr="Morkůvky - Tipy na výlet">
            <a:extLst>
              <a:ext uri="{FF2B5EF4-FFF2-40B4-BE49-F238E27FC236}">
                <a16:creationId xmlns:a16="http://schemas.microsoft.com/office/drawing/2014/main" id="{698C7DA8-3E22-4E60-8D41-803FFA19B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4572000"/>
            <a:ext cx="333375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Morkůvky – Wikipedie">
            <a:extLst>
              <a:ext uri="{FF2B5EF4-FFF2-40B4-BE49-F238E27FC236}">
                <a16:creationId xmlns:a16="http://schemas.microsoft.com/office/drawing/2014/main" id="{F6205530-9877-4A7B-A0EA-3A91067BA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875" y="4248151"/>
            <a:ext cx="655192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Archeologické naleziště Hrádek">
            <a:extLst>
              <a:ext uri="{FF2B5EF4-FFF2-40B4-BE49-F238E27FC236}">
                <a16:creationId xmlns:a16="http://schemas.microsoft.com/office/drawing/2014/main" id="{8EF95318-C733-4FFE-825F-90D11341B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7" y="5238750"/>
            <a:ext cx="2060935" cy="154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 descr="Archeologické naleziště Hrádek">
            <a:extLst>
              <a:ext uri="{FF2B5EF4-FFF2-40B4-BE49-F238E27FC236}">
                <a16:creationId xmlns:a16="http://schemas.microsoft.com/office/drawing/2014/main" id="{281BC9FA-6468-411A-BF88-B68B03A72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3" y="3645104"/>
            <a:ext cx="2060936" cy="1545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2756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 txBox="1">
            <a:spLocks/>
          </p:cNvSpPr>
          <p:nvPr/>
        </p:nvSpPr>
        <p:spPr>
          <a:xfrm>
            <a:off x="163902" y="254523"/>
            <a:ext cx="4008048" cy="8408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Hillfort</a:t>
            </a: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Diváky – „</a:t>
            </a:r>
            <a:r>
              <a:rPr kumimoji="0" lang="cs-CZ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Burberk</a:t>
            </a: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“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215658" y="1162050"/>
            <a:ext cx="4008047" cy="569595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Upland fortified settlement with finds of remains of dwellings from the late Hallstatt period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HISTORICAL DEVELOPMENT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Hanák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Podborský</a:t>
            </a:r>
            <a:endParaRPr lang="cs-CZ" dirty="0">
              <a:solidFill>
                <a:srgbClr val="000000">
                  <a:lumMod val="75000"/>
                  <a:lumOff val="25000"/>
                </a:srgbClr>
              </a:solidFill>
              <a:latin typeface="Calibri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1981-1982, J. Unger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exploratory survey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verified the form of the fortifications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 altitude of about 300 m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oval floor plan measuring 30x55 m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rampart on the outer side of the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part was protected by two ditches, of which the inner one was 3 m wide and 1.9 m deep and the 30 m distant outer ditch was over 2 m wide and 1.8 m deep compared to today's surface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25C9D27-8FE4-47BD-A3B7-F54941E19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8275" y="0"/>
            <a:ext cx="3133725" cy="4351195"/>
          </a:xfrm>
          <a:prstGeom prst="rect">
            <a:avLst/>
          </a:prstGeom>
        </p:spPr>
      </p:pic>
      <p:pic>
        <p:nvPicPr>
          <p:cNvPr id="11" name="Obrázek 10" descr="Obsah obrázku exteriér, savci, zavřít&#10;&#10;Popis byl vytvořen automaticky">
            <a:extLst>
              <a:ext uri="{FF2B5EF4-FFF2-40B4-BE49-F238E27FC236}">
                <a16:creationId xmlns:a16="http://schemas.microsoft.com/office/drawing/2014/main" id="{1E1954C6-40EB-4513-BAC4-2831B4A21F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881" y="0"/>
            <a:ext cx="4638087" cy="4351195"/>
          </a:xfrm>
          <a:prstGeom prst="rect">
            <a:avLst/>
          </a:prstGeom>
        </p:spPr>
      </p:pic>
      <p:pic>
        <p:nvPicPr>
          <p:cNvPr id="19458" name="Picture 2" descr="hradisko Burberk">
            <a:extLst>
              <a:ext uri="{FF2B5EF4-FFF2-40B4-BE49-F238E27FC236}">
                <a16:creationId xmlns:a16="http://schemas.microsoft.com/office/drawing/2014/main" id="{9FF6AD11-5AD0-4542-979C-C94BDE5CA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0" y="4383048"/>
            <a:ext cx="3714750" cy="247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>
            <a:extLst>
              <a:ext uri="{FF2B5EF4-FFF2-40B4-BE49-F238E27FC236}">
                <a16:creationId xmlns:a16="http://schemas.microsoft.com/office/drawing/2014/main" id="{E95EF7FD-CA0A-46E7-87A1-72B93F588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035" y="4383048"/>
            <a:ext cx="3714750" cy="247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9088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 txBox="1">
            <a:spLocks/>
          </p:cNvSpPr>
          <p:nvPr/>
        </p:nvSpPr>
        <p:spPr>
          <a:xfrm>
            <a:off x="163902" y="254524"/>
            <a:ext cx="11731924" cy="56498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Hillfort</a:t>
            </a: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Kněždub – „Šumárník“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215658" y="888521"/>
            <a:ext cx="8052042" cy="596947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Early and Middle Bronze Ages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Hallstatt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Period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strategic position on the long-distance trade route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 was discovered as early as the first half of the </a:t>
            </a:r>
            <a:b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19th century, when it was incorrectly dated to the </a:t>
            </a:r>
            <a:b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Middle Ages. 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archaeological research in the second half of the </a:t>
            </a:r>
            <a:b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20th century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fenced part copies the appearance of the hill and covers an area of 2.2 ha. 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 m high rampart, doubled in the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part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remnant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of a cistern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V. Dohnal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E710B6B-C7FD-4A5C-B011-CD9B06203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7700" y="0"/>
            <a:ext cx="3931291" cy="441763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77169E1-4338-420C-AED3-A08066A78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870173"/>
            <a:ext cx="6096000" cy="1987826"/>
          </a:xfrm>
          <a:prstGeom prst="rect">
            <a:avLst/>
          </a:prstGeom>
        </p:spPr>
      </p:pic>
      <p:pic>
        <p:nvPicPr>
          <p:cNvPr id="12290" name="Picture 2">
            <a:extLst>
              <a:ext uri="{FF2B5EF4-FFF2-40B4-BE49-F238E27FC236}">
                <a16:creationId xmlns:a16="http://schemas.microsoft.com/office/drawing/2014/main" id="{9F5A9051-7359-41E4-A5B5-CC37F5A3F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5" y="943118"/>
            <a:ext cx="3171825" cy="237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344B6468-AF4A-4065-AB9D-575D92B0D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0" y="4103201"/>
            <a:ext cx="3625694" cy="275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7ACFE384-63E4-421C-8491-325E20186068}"/>
              </a:ext>
            </a:extLst>
          </p:cNvPr>
          <p:cNvSpPr txBox="1"/>
          <p:nvPr/>
        </p:nvSpPr>
        <p:spPr>
          <a:xfrm>
            <a:off x="9315450" y="4501344"/>
            <a:ext cx="2883541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unique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equestrian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figurine</a:t>
            </a:r>
            <a:endParaRPr lang="cs-CZ" dirty="0">
              <a:solidFill>
                <a:srgbClr val="000000">
                  <a:lumMod val="75000"/>
                  <a:lumOff val="25000"/>
                </a:srgbClr>
              </a:solidFill>
              <a:latin typeface="Calibri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F73E3D2-0AFD-44E1-84AE-D20E3135E50B}"/>
              </a:ext>
            </a:extLst>
          </p:cNvPr>
          <p:cNvSpPr txBox="1"/>
          <p:nvPr/>
        </p:nvSpPr>
        <p:spPr>
          <a:xfrm>
            <a:off x="3698754" y="4103201"/>
            <a:ext cx="2559171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V. </a:t>
            </a:r>
            <a:r>
              <a:rPr kumimoji="0" lang="cs-CZ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Dohnal´s</a:t>
            </a: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excavations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614CCEC5-DE2C-4641-9C5E-473D3FA60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996" y="4672160"/>
            <a:ext cx="2522762" cy="1818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917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1B5DCE-C2BD-4F24-A9C0-6F6FEAD9B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6" y="66439"/>
            <a:ext cx="7871464" cy="103846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chronological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topics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problematics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sources</a:t>
            </a:r>
            <a:endParaRPr lang="cs-CZ" sz="36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92AA59-4C88-4C67-937A-22FE4A057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7" y="1264588"/>
            <a:ext cx="6611022" cy="5526973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accent1">
                    <a:lumMod val="75000"/>
                  </a:schemeClr>
                </a:solidFill>
              </a:rPr>
              <a:t>Topic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>
                <a:solidFill>
                  <a:schemeClr val="tx2">
                    <a:lumMod val="50000"/>
                  </a:schemeClr>
                </a:solidFill>
              </a:rPr>
              <a:t>/Ha C1/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‒ </a:t>
            </a:r>
            <a:r>
              <a:rPr lang="cs-CZ" dirty="0" err="1"/>
              <a:t>hoards</a:t>
            </a:r>
            <a:r>
              <a:rPr lang="en-US" dirty="0"/>
              <a:t>, </a:t>
            </a:r>
            <a:r>
              <a:rPr lang="en-US" dirty="0" err="1"/>
              <a:t>Thraco</a:t>
            </a:r>
            <a:r>
              <a:rPr lang="cs-CZ" dirty="0"/>
              <a:t>-c</a:t>
            </a:r>
            <a:r>
              <a:rPr lang="en-US" dirty="0" err="1"/>
              <a:t>immerian</a:t>
            </a:r>
            <a:r>
              <a:rPr lang="en-US" dirty="0"/>
              <a:t> </a:t>
            </a:r>
            <a:r>
              <a:rPr lang="cs-CZ" dirty="0"/>
              <a:t>bronze </a:t>
            </a:r>
            <a:r>
              <a:rPr lang="cs-CZ" dirty="0" err="1"/>
              <a:t>artefacts</a:t>
            </a:r>
            <a:r>
              <a:rPr lang="en-US" dirty="0"/>
              <a:t>, </a:t>
            </a:r>
            <a:r>
              <a:rPr lang="cs-CZ" dirty="0" err="1"/>
              <a:t>collapse</a:t>
            </a:r>
            <a:r>
              <a:rPr lang="en-US" dirty="0"/>
              <a:t> of </a:t>
            </a:r>
            <a:r>
              <a:rPr lang="cs-CZ" dirty="0"/>
              <a:t>Bronze Age</a:t>
            </a:r>
            <a:r>
              <a:rPr lang="en-US" dirty="0"/>
              <a:t> centers, survival of </a:t>
            </a:r>
            <a:r>
              <a:rPr lang="cs-CZ" b="1" dirty="0" err="1"/>
              <a:t>cremation</a:t>
            </a:r>
            <a:r>
              <a:rPr lang="en-US" b="1" dirty="0"/>
              <a:t> rite </a:t>
            </a:r>
            <a:r>
              <a:rPr lang="cs-CZ" b="1" dirty="0" err="1"/>
              <a:t>both</a:t>
            </a:r>
            <a:r>
              <a:rPr lang="cs-CZ" b="1" dirty="0"/>
              <a:t> in HG and PG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accent1">
                    <a:lumMod val="75000"/>
                  </a:schemeClr>
                </a:solidFill>
              </a:rPr>
              <a:t>Topic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II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/>
              <a:t>‒ </a:t>
            </a:r>
            <a:r>
              <a:rPr lang="en-US" b="1" dirty="0"/>
              <a:t>elites in graves</a:t>
            </a:r>
            <a:r>
              <a:rPr lang="en-US" dirty="0"/>
              <a:t>, </a:t>
            </a:r>
            <a:r>
              <a:rPr lang="cs-CZ" dirty="0" err="1"/>
              <a:t>hoards</a:t>
            </a:r>
            <a:r>
              <a:rPr lang="en-US" dirty="0"/>
              <a:t> in P</a:t>
            </a:r>
            <a:r>
              <a:rPr lang="cs-CZ" dirty="0"/>
              <a:t>G</a:t>
            </a:r>
            <a:r>
              <a:rPr lang="en-US" dirty="0"/>
              <a:t> in Ha D, </a:t>
            </a:r>
            <a:r>
              <a:rPr lang="cs-CZ" b="1" dirty="0" err="1"/>
              <a:t>inhumation</a:t>
            </a:r>
            <a:r>
              <a:rPr lang="en-US" b="1" dirty="0"/>
              <a:t> rite in </a:t>
            </a:r>
            <a:r>
              <a:rPr lang="cs-CZ" b="1" dirty="0"/>
              <a:t>HG</a:t>
            </a:r>
            <a:endParaRPr lang="en-US" b="1" dirty="0"/>
          </a:p>
          <a:p>
            <a:r>
              <a:rPr lang="cs-CZ" dirty="0">
                <a:solidFill>
                  <a:schemeClr val="accent1"/>
                </a:solidFill>
              </a:rPr>
              <a:t>II</a:t>
            </a:r>
            <a:r>
              <a:rPr lang="en-US" dirty="0">
                <a:solidFill>
                  <a:schemeClr val="accent1"/>
                </a:solidFill>
              </a:rPr>
              <a:t>a</a:t>
            </a:r>
            <a:r>
              <a:rPr lang="en-US" dirty="0"/>
              <a:t> </a:t>
            </a:r>
            <a:r>
              <a:rPr lang="cs-CZ" dirty="0"/>
              <a:t>/Ha </a:t>
            </a:r>
            <a:r>
              <a:rPr lang="en-US" dirty="0"/>
              <a:t>C2</a:t>
            </a:r>
            <a:r>
              <a:rPr lang="cs-CZ" dirty="0"/>
              <a:t>/</a:t>
            </a:r>
            <a:r>
              <a:rPr lang="en-US" dirty="0"/>
              <a:t> ‒ </a:t>
            </a:r>
            <a:r>
              <a:rPr lang="en-US" b="1" dirty="0"/>
              <a:t>large </a:t>
            </a:r>
            <a:r>
              <a:rPr lang="cs-CZ" b="1" dirty="0" err="1"/>
              <a:t>burial</a:t>
            </a:r>
            <a:r>
              <a:rPr lang="cs-CZ" b="1" dirty="0"/>
              <a:t> </a:t>
            </a:r>
            <a:r>
              <a:rPr lang="cs-CZ" b="1" dirty="0" err="1"/>
              <a:t>mounds</a:t>
            </a:r>
            <a:r>
              <a:rPr lang="en-US" dirty="0"/>
              <a:t>, local chiefs, without significant centers</a:t>
            </a:r>
            <a:r>
              <a:rPr lang="cs-CZ" dirty="0"/>
              <a:t>, </a:t>
            </a:r>
            <a:r>
              <a:rPr lang="cs-CZ" b="1" dirty="0" err="1">
                <a:solidFill>
                  <a:schemeClr val="accent1"/>
                </a:solidFill>
              </a:rPr>
              <a:t>beggining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of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some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hillforts</a:t>
            </a:r>
            <a:endParaRPr lang="en-US" b="1" dirty="0">
              <a:solidFill>
                <a:schemeClr val="accent1"/>
              </a:solidFill>
            </a:endParaRPr>
          </a:p>
          <a:p>
            <a:r>
              <a:rPr lang="cs-CZ" dirty="0">
                <a:solidFill>
                  <a:schemeClr val="accent1"/>
                </a:solidFill>
              </a:rPr>
              <a:t>II</a:t>
            </a:r>
            <a:r>
              <a:rPr lang="en-US" dirty="0">
                <a:solidFill>
                  <a:schemeClr val="accent1"/>
                </a:solidFill>
              </a:rPr>
              <a:t>b</a:t>
            </a:r>
            <a:r>
              <a:rPr lang="en-US" dirty="0"/>
              <a:t> </a:t>
            </a:r>
            <a:r>
              <a:rPr lang="cs-CZ" dirty="0"/>
              <a:t>/Ha </a:t>
            </a:r>
            <a:r>
              <a:rPr lang="en-US" dirty="0"/>
              <a:t>D1</a:t>
            </a:r>
            <a:r>
              <a:rPr lang="cs-CZ" dirty="0"/>
              <a:t>/</a:t>
            </a:r>
            <a:r>
              <a:rPr lang="en-US" dirty="0"/>
              <a:t> ‒ end of local chiefs, </a:t>
            </a:r>
            <a:r>
              <a:rPr lang="en-US" dirty="0" err="1"/>
              <a:t>Bratčice</a:t>
            </a:r>
            <a:r>
              <a:rPr lang="en-US" dirty="0"/>
              <a:t> and </a:t>
            </a:r>
            <a:r>
              <a:rPr lang="cs-CZ" dirty="0" err="1"/>
              <a:t>compound</a:t>
            </a:r>
            <a:r>
              <a:rPr lang="cs-CZ" dirty="0"/>
              <a:t> </a:t>
            </a:r>
            <a:r>
              <a:rPr lang="en-US" dirty="0"/>
              <a:t>belt lad</a:t>
            </a:r>
            <a:r>
              <a:rPr lang="cs-CZ" dirty="0" err="1"/>
              <a:t>ies</a:t>
            </a:r>
            <a:r>
              <a:rPr lang="en-US" dirty="0"/>
              <a:t>, beginning of institutionalization of the </a:t>
            </a:r>
            <a:r>
              <a:rPr lang="en-US" b="1" dirty="0" err="1"/>
              <a:t>Býčí</a:t>
            </a:r>
            <a:r>
              <a:rPr lang="en-US" b="1" dirty="0"/>
              <a:t> </a:t>
            </a:r>
            <a:r>
              <a:rPr lang="en-US" b="1" dirty="0" err="1"/>
              <a:t>skála</a:t>
            </a:r>
            <a:r>
              <a:rPr lang="cs-CZ" b="1" dirty="0"/>
              <a:t> </a:t>
            </a:r>
            <a:r>
              <a:rPr lang="cs-CZ" b="1" dirty="0" err="1"/>
              <a:t>Cave</a:t>
            </a:r>
            <a:r>
              <a:rPr lang="en-US" b="1" dirty="0"/>
              <a:t> </a:t>
            </a:r>
            <a:r>
              <a:rPr lang="cs-CZ" b="1" dirty="0" err="1"/>
              <a:t>sanctuary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</a:rPr>
              <a:t>hillfort</a:t>
            </a:r>
            <a:r>
              <a:rPr lang="cs-CZ" b="1" dirty="0">
                <a:solidFill>
                  <a:schemeClr val="accent1"/>
                </a:solidFill>
              </a:rPr>
              <a:t>s</a:t>
            </a:r>
            <a:r>
              <a:rPr lang="cs-CZ" dirty="0"/>
              <a:t>, </a:t>
            </a:r>
            <a:r>
              <a:rPr lang="cs-CZ" dirty="0" err="1"/>
              <a:t>homesteads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accent1">
                    <a:lumMod val="75000"/>
                  </a:schemeClr>
                </a:solidFill>
              </a:rPr>
              <a:t>Topic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III </a:t>
            </a:r>
            <a:r>
              <a:rPr lang="cs-CZ" dirty="0"/>
              <a:t>/Ha D2‒LT A/</a:t>
            </a:r>
            <a:endParaRPr lang="en-US" dirty="0"/>
          </a:p>
          <a:p>
            <a:r>
              <a:rPr lang="cs-CZ" dirty="0">
                <a:solidFill>
                  <a:schemeClr val="accent1"/>
                </a:solidFill>
              </a:rPr>
              <a:t>III</a:t>
            </a:r>
            <a:r>
              <a:rPr lang="en-US" dirty="0">
                <a:solidFill>
                  <a:schemeClr val="accent1"/>
                </a:solidFill>
              </a:rPr>
              <a:t>a</a:t>
            </a:r>
            <a:r>
              <a:rPr lang="en-US" dirty="0"/>
              <a:t> ‒ Ha D2 culminating centralization processes, </a:t>
            </a:r>
            <a:r>
              <a:rPr lang="en-US" dirty="0" err="1"/>
              <a:t>elits</a:t>
            </a:r>
            <a:r>
              <a:rPr lang="en-US" dirty="0"/>
              <a:t> disappearing from the landscape, moving to </a:t>
            </a:r>
            <a:r>
              <a:rPr lang="cs-CZ" dirty="0"/>
              <a:t> Býčí skála </a:t>
            </a:r>
            <a:r>
              <a:rPr lang="cs-CZ" dirty="0" err="1"/>
              <a:t>cave</a:t>
            </a:r>
            <a:r>
              <a:rPr lang="en-US" dirty="0"/>
              <a:t>, </a:t>
            </a:r>
            <a:r>
              <a:rPr lang="cs-CZ" dirty="0" err="1"/>
              <a:t>hoards</a:t>
            </a:r>
            <a:r>
              <a:rPr lang="en-US" dirty="0"/>
              <a:t>, duration of Hallstatt</a:t>
            </a:r>
            <a:r>
              <a:rPr lang="cs-CZ" dirty="0"/>
              <a:t> Period</a:t>
            </a:r>
            <a:r>
              <a:rPr lang="en-US" dirty="0"/>
              <a:t> fortified </a:t>
            </a:r>
            <a:r>
              <a:rPr lang="cs-CZ" dirty="0" err="1"/>
              <a:t>hilltop</a:t>
            </a:r>
            <a:r>
              <a:rPr lang="cs-CZ" dirty="0"/>
              <a:t> </a:t>
            </a:r>
            <a:r>
              <a:rPr lang="en-US" dirty="0"/>
              <a:t>settlements</a:t>
            </a:r>
            <a:r>
              <a:rPr lang="cs-CZ" dirty="0"/>
              <a:t> - </a:t>
            </a:r>
            <a:r>
              <a:rPr lang="cs-CZ" b="1" dirty="0" err="1">
                <a:solidFill>
                  <a:schemeClr val="accent1"/>
                </a:solidFill>
              </a:rPr>
              <a:t>hillforts</a:t>
            </a:r>
            <a:r>
              <a:rPr lang="cs-CZ" dirty="0"/>
              <a:t>, </a:t>
            </a:r>
            <a:r>
              <a:rPr lang="cs-CZ" dirty="0" err="1"/>
              <a:t>homesteads</a:t>
            </a:r>
            <a:endParaRPr lang="en-US" dirty="0"/>
          </a:p>
          <a:p>
            <a:r>
              <a:rPr lang="cs-CZ" dirty="0">
                <a:solidFill>
                  <a:schemeClr val="accent1"/>
                </a:solidFill>
              </a:rPr>
              <a:t>III</a:t>
            </a:r>
            <a:r>
              <a:rPr lang="en-US" dirty="0">
                <a:solidFill>
                  <a:schemeClr val="accent1"/>
                </a:solidFill>
              </a:rPr>
              <a:t>b</a:t>
            </a:r>
            <a:r>
              <a:rPr lang="cs-CZ" dirty="0"/>
              <a:t> – in </a:t>
            </a:r>
            <a:r>
              <a:rPr lang="en-US" dirty="0"/>
              <a:t>Ha D3 last elite in B</a:t>
            </a:r>
            <a:r>
              <a:rPr lang="cs-CZ" dirty="0" err="1"/>
              <a:t>ýčí</a:t>
            </a:r>
            <a:r>
              <a:rPr lang="cs-CZ" dirty="0"/>
              <a:t> skála </a:t>
            </a:r>
            <a:r>
              <a:rPr lang="cs-CZ" dirty="0" err="1"/>
              <a:t>Cave</a:t>
            </a:r>
            <a:r>
              <a:rPr lang="en-US" dirty="0"/>
              <a:t>, no </a:t>
            </a:r>
            <a:r>
              <a:rPr lang="cs-CZ" dirty="0" err="1"/>
              <a:t>other</a:t>
            </a:r>
            <a:r>
              <a:rPr lang="cs-CZ" dirty="0"/>
              <a:t> </a:t>
            </a:r>
            <a:r>
              <a:rPr lang="en-US" dirty="0"/>
              <a:t>graves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elites</a:t>
            </a:r>
            <a:r>
              <a:rPr lang="cs-CZ" dirty="0"/>
              <a:t>;</a:t>
            </a:r>
            <a:r>
              <a:rPr lang="en-US" dirty="0"/>
              <a:t> LT A </a:t>
            </a:r>
            <a:r>
              <a:rPr lang="en-US" b="1" dirty="0">
                <a:solidFill>
                  <a:schemeClr val="accent1"/>
                </a:solidFill>
              </a:rPr>
              <a:t>hillforts</a:t>
            </a:r>
            <a:r>
              <a:rPr lang="en-US" dirty="0"/>
              <a:t> (7), LT A </a:t>
            </a:r>
            <a:r>
              <a:rPr lang="cs-CZ" dirty="0" err="1"/>
              <a:t>hoards</a:t>
            </a:r>
            <a:r>
              <a:rPr lang="cs-CZ" dirty="0"/>
              <a:t>, </a:t>
            </a:r>
            <a:r>
              <a:rPr lang="cs-CZ" dirty="0" err="1"/>
              <a:t>homesteads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3D5B2C4-F352-47C5-BC8B-54C970FD24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787" y="0"/>
            <a:ext cx="5225213" cy="5981700"/>
          </a:xfrm>
          <a:prstGeom prst="rect">
            <a:avLst/>
          </a:prstGeom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id="{3A92916A-98B2-4ED7-9632-72B703713D05}"/>
              </a:ext>
            </a:extLst>
          </p:cNvPr>
          <p:cNvSpPr/>
          <p:nvPr/>
        </p:nvSpPr>
        <p:spPr>
          <a:xfrm>
            <a:off x="6966787" y="719689"/>
            <a:ext cx="5225213" cy="1709186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66B1D4CD-8217-4D1D-BCB5-D3BAC494BE19}"/>
              </a:ext>
            </a:extLst>
          </p:cNvPr>
          <p:cNvSpPr/>
          <p:nvPr/>
        </p:nvSpPr>
        <p:spPr>
          <a:xfrm>
            <a:off x="6966786" y="2428874"/>
            <a:ext cx="5225213" cy="1485901"/>
          </a:xfrm>
          <a:prstGeom prst="rect">
            <a:avLst/>
          </a:prstGeom>
          <a:solidFill>
            <a:schemeClr val="bg2">
              <a:lumMod val="50000"/>
              <a:alpha val="18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30FF892C-FBDF-40BD-9A56-6B813C16369E}"/>
              </a:ext>
            </a:extLst>
          </p:cNvPr>
          <p:cNvSpPr/>
          <p:nvPr/>
        </p:nvSpPr>
        <p:spPr>
          <a:xfrm>
            <a:off x="6966785" y="3876882"/>
            <a:ext cx="5225214" cy="2104818"/>
          </a:xfrm>
          <a:prstGeom prst="rect">
            <a:avLst/>
          </a:prstGeom>
          <a:solidFill>
            <a:schemeClr val="accent1">
              <a:alpha val="33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 19">
            <a:extLst>
              <a:ext uri="{FF2B5EF4-FFF2-40B4-BE49-F238E27FC236}">
                <a16:creationId xmlns:a16="http://schemas.microsoft.com/office/drawing/2014/main" id="{45DEE014-E510-47DF-AC99-B1B16DD2F2F8}"/>
              </a:ext>
            </a:extLst>
          </p:cNvPr>
          <p:cNvSpPr/>
          <p:nvPr/>
        </p:nvSpPr>
        <p:spPr>
          <a:xfrm>
            <a:off x="7824398" y="1381676"/>
            <a:ext cx="28886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</a:t>
            </a:r>
            <a:endParaRPr lang="cs-CZ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41FB4F8D-357D-424B-9808-B53E7031C18A}"/>
              </a:ext>
            </a:extLst>
          </p:cNvPr>
          <p:cNvSpPr/>
          <p:nvPr/>
        </p:nvSpPr>
        <p:spPr>
          <a:xfrm>
            <a:off x="7800725" y="2415139"/>
            <a:ext cx="59022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IIa</a:t>
            </a:r>
            <a:endParaRPr lang="cs-CZ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D3C22E4D-DBD3-4999-B4CB-F4E5C8A5DA68}"/>
              </a:ext>
            </a:extLst>
          </p:cNvPr>
          <p:cNvSpPr/>
          <p:nvPr/>
        </p:nvSpPr>
        <p:spPr>
          <a:xfrm>
            <a:off x="7756432" y="3903700"/>
            <a:ext cx="69442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IIIa</a:t>
            </a:r>
            <a:endParaRPr lang="cs-CZ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0951B82F-B49F-46DE-BD9F-E43314BDDC44}"/>
              </a:ext>
            </a:extLst>
          </p:cNvPr>
          <p:cNvSpPr/>
          <p:nvPr/>
        </p:nvSpPr>
        <p:spPr>
          <a:xfrm>
            <a:off x="7800725" y="3169950"/>
            <a:ext cx="60946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IIb</a:t>
            </a:r>
            <a:endParaRPr lang="cs-CZ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CA830058-E1DD-455D-A415-065912A06728}"/>
              </a:ext>
            </a:extLst>
          </p:cNvPr>
          <p:cNvSpPr/>
          <p:nvPr/>
        </p:nvSpPr>
        <p:spPr>
          <a:xfrm>
            <a:off x="7756432" y="4791743"/>
            <a:ext cx="71365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IIIb</a:t>
            </a:r>
            <a:endParaRPr lang="cs-CZ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5" name="Obdélník 24">
            <a:extLst>
              <a:ext uri="{FF2B5EF4-FFF2-40B4-BE49-F238E27FC236}">
                <a16:creationId xmlns:a16="http://schemas.microsoft.com/office/drawing/2014/main" id="{C6A0CA1C-FF61-47F1-A039-2932452499A7}"/>
              </a:ext>
            </a:extLst>
          </p:cNvPr>
          <p:cNvSpPr/>
          <p:nvPr/>
        </p:nvSpPr>
        <p:spPr>
          <a:xfrm>
            <a:off x="9636542" y="4531553"/>
            <a:ext cx="738738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28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BS3</a:t>
            </a:r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1882FBCC-3CC9-4C88-942C-C9654D9BDC26}"/>
              </a:ext>
            </a:extLst>
          </p:cNvPr>
          <p:cNvSpPr/>
          <p:nvPr/>
        </p:nvSpPr>
        <p:spPr>
          <a:xfrm>
            <a:off x="9636542" y="4065459"/>
            <a:ext cx="738738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28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BS2</a:t>
            </a:r>
          </a:p>
        </p:txBody>
      </p:sp>
      <p:sp>
        <p:nvSpPr>
          <p:cNvPr id="27" name="Obdélník 26">
            <a:extLst>
              <a:ext uri="{FF2B5EF4-FFF2-40B4-BE49-F238E27FC236}">
                <a16:creationId xmlns:a16="http://schemas.microsoft.com/office/drawing/2014/main" id="{FD215F9F-80D4-452F-AA89-D488DE44E810}"/>
              </a:ext>
            </a:extLst>
          </p:cNvPr>
          <p:cNvSpPr/>
          <p:nvPr/>
        </p:nvSpPr>
        <p:spPr>
          <a:xfrm>
            <a:off x="9636542" y="3641960"/>
            <a:ext cx="738738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28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BS1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0E81981E-0D65-4CFF-942D-909B583D2D2D}"/>
              </a:ext>
            </a:extLst>
          </p:cNvPr>
          <p:cNvSpPr/>
          <p:nvPr/>
        </p:nvSpPr>
        <p:spPr>
          <a:xfrm>
            <a:off x="6966785" y="2415139"/>
            <a:ext cx="5225215" cy="3566561"/>
          </a:xfrm>
          <a:prstGeom prst="rect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: doprava 4">
            <a:extLst>
              <a:ext uri="{FF2B5EF4-FFF2-40B4-BE49-F238E27FC236}">
                <a16:creationId xmlns:a16="http://schemas.microsoft.com/office/drawing/2014/main" id="{292817F1-64F8-49A6-AEF2-D2A915671DC6}"/>
              </a:ext>
            </a:extLst>
          </p:cNvPr>
          <p:cNvSpPr/>
          <p:nvPr/>
        </p:nvSpPr>
        <p:spPr>
          <a:xfrm>
            <a:off x="5653841" y="4105276"/>
            <a:ext cx="1312943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048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045" y="246672"/>
            <a:ext cx="11395493" cy="705435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chemeClr val="accent1"/>
                </a:solidFill>
              </a:rPr>
              <a:t>Platěnice </a:t>
            </a:r>
            <a:r>
              <a:rPr lang="cs-CZ" b="1" dirty="0" err="1">
                <a:solidFill>
                  <a:schemeClr val="accent1"/>
                </a:solidFill>
              </a:rPr>
              <a:t>group</a:t>
            </a:r>
            <a:endParaRPr lang="cs-CZ" b="1" dirty="0">
              <a:solidFill>
                <a:schemeClr val="accent1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688EE5C-E6F9-485A-AE96-CCFFD8C749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" t="27320" r="165" b="1839"/>
          <a:stretch/>
        </p:blipFill>
        <p:spPr>
          <a:xfrm>
            <a:off x="-29460" y="1084082"/>
            <a:ext cx="12221460" cy="577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8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Nadpis 34"/>
          <p:cNvSpPr>
            <a:spLocks noGrp="1"/>
          </p:cNvSpPr>
          <p:nvPr>
            <p:ph type="title"/>
          </p:nvPr>
        </p:nvSpPr>
        <p:spPr>
          <a:xfrm>
            <a:off x="138022" y="122702"/>
            <a:ext cx="7102750" cy="722687"/>
          </a:xfrm>
        </p:spPr>
        <p:txBody>
          <a:bodyPr>
            <a:normAutofit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Hillforts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10932367" y="2609059"/>
            <a:ext cx="1130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záměrné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poškození</a:t>
            </a:r>
          </a:p>
        </p:txBody>
      </p:sp>
      <p:pic>
        <p:nvPicPr>
          <p:cNvPr id="6" name="Obrázek 5" descr="IMG_20161011_0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92143" y="3532904"/>
            <a:ext cx="4783636" cy="3284984"/>
          </a:xfrm>
          <a:prstGeom prst="rect">
            <a:avLst/>
          </a:prstGeom>
        </p:spPr>
      </p:pic>
      <p:pic>
        <p:nvPicPr>
          <p:cNvPr id="7" name="Zástupný symbol pro obsah 3" descr="orlovice_hradiste_johanitsky_hrad_denik-63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392144" y="0"/>
            <a:ext cx="4799856" cy="3573842"/>
          </a:xfrm>
        </p:spPr>
      </p:pic>
      <p:sp>
        <p:nvSpPr>
          <p:cNvPr id="8" name="Obdélník 7"/>
          <p:cNvSpPr/>
          <p:nvPr/>
        </p:nvSpPr>
        <p:spPr>
          <a:xfrm>
            <a:off x="7480535" y="3615071"/>
            <a:ext cx="27537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Radslavice – „Zelená Hora“</a:t>
            </a: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7469677" y="138971"/>
            <a:ext cx="38433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Orlovice – „Žešov“</a:t>
            </a: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Obrázek 10" descr="Radslavice 1 (Říhovský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06656" y="5517232"/>
            <a:ext cx="885344" cy="1340768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11238614" y="5380672"/>
            <a:ext cx="9533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ks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šipka východního typu</a:t>
            </a:r>
          </a:p>
        </p:txBody>
      </p:sp>
      <p:pic>
        <p:nvPicPr>
          <p:cNvPr id="15" name="Zástupný symbol pro obsah 13" descr="Fig. 3.tif">
            <a:extLst>
              <a:ext uri="{FF2B5EF4-FFF2-40B4-BE49-F238E27FC236}">
                <a16:creationId xmlns:a16="http://schemas.microsoft.com/office/drawing/2014/main" id="{3F1B24BD-4B16-49E3-B27E-93289EC7131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57067" y="-23480"/>
            <a:ext cx="3573843" cy="3573843"/>
          </a:xfrm>
          <a:prstGeom prst="rect">
            <a:avLst/>
          </a:prstGeom>
        </p:spPr>
      </p:pic>
      <p:pic>
        <p:nvPicPr>
          <p:cNvPr id="16" name="Obrázek 15" descr="Fig. 5.tif">
            <a:extLst>
              <a:ext uri="{FF2B5EF4-FFF2-40B4-BE49-F238E27FC236}">
                <a16:creationId xmlns:a16="http://schemas.microsoft.com/office/drawing/2014/main" id="{9C733E5A-29D0-405C-ACC4-3744135978D3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93260" y="3745661"/>
            <a:ext cx="3501456" cy="3059027"/>
          </a:xfrm>
          <a:prstGeom prst="rect">
            <a:avLst/>
          </a:prstGeom>
        </p:spPr>
      </p:pic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80273" y="843728"/>
            <a:ext cx="3777328" cy="6103856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 PG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approx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40, on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edge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inhabited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land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protect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access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roads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to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populated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areas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control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trade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provide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refuge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need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there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are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militaries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eastern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type (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formerly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Scythian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arrows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- Provodov - "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Rysov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" (77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pieces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mostly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 PG),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then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Křenovice - "Hradisko" (19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pieces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), Štramberk - "Kotouč" and Štramberk - "Čertova díra"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so far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very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debatable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whether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these are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seats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elites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(not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yet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documents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- but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they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had to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organize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their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constructions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dating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from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Ha C2,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mainly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Ha D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researched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Radslavice - „Zelená hora“, Chvalčov - „Hostýn“, Náměšť na Hané - „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Rmíz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“, Křenovice - „Hradisko“ (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collections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measurements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0416765F-D8E1-4BBD-9733-D5F9E6C3BFA3}"/>
              </a:ext>
            </a:extLst>
          </p:cNvPr>
          <p:cNvSpPr txBox="1"/>
          <p:nvPr/>
        </p:nvSpPr>
        <p:spPr>
          <a:xfrm>
            <a:off x="4233893" y="3553416"/>
            <a:ext cx="31582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Hillfort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Křenovice – „Hradisko“</a:t>
            </a:r>
          </a:p>
        </p:txBody>
      </p:sp>
    </p:spTree>
    <p:extLst>
      <p:ext uri="{BB962C8B-B14F-4D97-AF65-F5344CB8AC3E}">
        <p14:creationId xmlns:p14="http://schemas.microsoft.com/office/powerpoint/2010/main" val="227178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 txBox="1">
            <a:spLocks/>
          </p:cNvSpPr>
          <p:nvPr/>
        </p:nvSpPr>
        <p:spPr>
          <a:xfrm>
            <a:off x="163902" y="0"/>
            <a:ext cx="11731924" cy="8195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000" b="1" dirty="0" err="1">
                <a:solidFill>
                  <a:schemeClr val="accent1"/>
                </a:solidFill>
                <a:latin typeface="+mj-lt"/>
              </a:rPr>
              <a:t>Hillfort</a:t>
            </a:r>
            <a:r>
              <a:rPr kumimoji="0" lang="cs-CZ" sz="4000" b="1" i="0" u="none" strike="noStrike" kern="1200" cap="none" spc="-5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cs-CZ" sz="4000" b="1" i="0" u="none" strike="noStrike" kern="1200" cap="none" spc="-5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Podivice – „Na Valech“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215659" y="888521"/>
            <a:ext cx="2995374" cy="5969479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set of Fe objects of the Ha C1 phase was found in the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Vyškov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Military Area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it is a very unusual collection of the oldest Fe objects of the Plat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ě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nice group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it is a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hilltop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location - a fortified settlement, but the research was not carried out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the collection revealed Fe objects that have a clear connection to objects of the late Bronze Age (they were imitated in new metal), new objects also appeared - such as an arched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fibula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with knots on a bow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Fe knives, Fe sickle, Fe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fibula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Fe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pin,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Fe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toggle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(horse harness)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Golec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– Fojtík 2006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2" descr="C:\Users\Archeolog\Desktop\KLPP_2006\77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58426" y="0"/>
            <a:ext cx="3133574" cy="4144837"/>
          </a:xfrm>
          <a:prstGeom prst="rect">
            <a:avLst/>
          </a:prstGeom>
          <a:noFill/>
        </p:spPr>
      </p:pic>
      <p:pic>
        <p:nvPicPr>
          <p:cNvPr id="11" name="Picture 2" descr="C:\Users\Archeolog\Desktop\KLPP_2006\78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5680" y="969629"/>
            <a:ext cx="3860154" cy="5888371"/>
          </a:xfrm>
          <a:prstGeom prst="rect">
            <a:avLst/>
          </a:prstGeom>
          <a:noFill/>
        </p:spPr>
      </p:pic>
      <p:pic>
        <p:nvPicPr>
          <p:cNvPr id="12" name="Picture 4" descr="D:\!!!!!!Halštat v OL\Obr. 05b_Podivice_Fe spon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16144" y="4417752"/>
            <a:ext cx="3156520" cy="2086494"/>
          </a:xfrm>
          <a:prstGeom prst="rect">
            <a:avLst/>
          </a:prstGeom>
          <a:noFill/>
        </p:spPr>
      </p:pic>
      <p:pic>
        <p:nvPicPr>
          <p:cNvPr id="13" name="Picture 3" descr="D:\!!!!!!Halštat v OL\Obr. 02b_Podivice_Fe jehlic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15944" y="1196752"/>
            <a:ext cx="2196082" cy="3248918"/>
          </a:xfrm>
          <a:prstGeom prst="rect">
            <a:avLst/>
          </a:prstGeom>
          <a:noFill/>
        </p:spPr>
      </p:pic>
      <p:sp>
        <p:nvSpPr>
          <p:cNvPr id="14" name="TextovéPole 13"/>
          <p:cNvSpPr txBox="1"/>
          <p:nvPr/>
        </p:nvSpPr>
        <p:spPr>
          <a:xfrm>
            <a:off x="7055464" y="4680719"/>
            <a:ext cx="17257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Copying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bronze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bjects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iron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part of the inventory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completely foreign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7256147" y="224625"/>
            <a:ext cx="19156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Immitation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Late Bronze Age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pins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9407148" y="2719038"/>
            <a:ext cx="809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hillfort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8821654" y="6483955"/>
            <a:ext cx="3370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arched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fibula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with knots on a bow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3345711" y="5887905"/>
            <a:ext cx="769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toggle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Šipka doprava 18"/>
          <p:cNvSpPr/>
          <p:nvPr/>
        </p:nvSpPr>
        <p:spPr>
          <a:xfrm rot="13126457">
            <a:off x="4175920" y="5730974"/>
            <a:ext cx="379717" cy="15679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ovéPole 20"/>
          <p:cNvSpPr txBox="1"/>
          <p:nvPr/>
        </p:nvSpPr>
        <p:spPr>
          <a:xfrm>
            <a:off x="4704666" y="730904"/>
            <a:ext cx="2391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New type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pin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multiple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head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3515544" y="3789040"/>
            <a:ext cx="733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knifes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5891808" y="5373216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sickle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Šipka doprava 25"/>
          <p:cNvSpPr/>
          <p:nvPr/>
        </p:nvSpPr>
        <p:spPr>
          <a:xfrm rot="7036681" flipV="1">
            <a:off x="5078021" y="1513457"/>
            <a:ext cx="379717" cy="12802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Šipka doprava 26"/>
          <p:cNvSpPr/>
          <p:nvPr/>
        </p:nvSpPr>
        <p:spPr>
          <a:xfrm rot="5400000" flipV="1">
            <a:off x="8005520" y="1219290"/>
            <a:ext cx="379717" cy="12802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99068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Nadpis 34"/>
          <p:cNvSpPr>
            <a:spLocks noGrp="1"/>
          </p:cNvSpPr>
          <p:nvPr>
            <p:ph type="title"/>
          </p:nvPr>
        </p:nvSpPr>
        <p:spPr>
          <a:xfrm>
            <a:off x="138022" y="122702"/>
            <a:ext cx="11869948" cy="722687"/>
          </a:xfrm>
        </p:spPr>
        <p:txBody>
          <a:bodyPr>
            <a:normAutofit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Hillfort</a:t>
            </a:r>
            <a:r>
              <a:rPr lang="cs-CZ" b="1" dirty="0">
                <a:solidFill>
                  <a:schemeClr val="accent1"/>
                </a:solidFill>
              </a:rPr>
              <a:t> Křenovice – „Hradisko“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10932367" y="1268759"/>
            <a:ext cx="1130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záměrné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poškození</a:t>
            </a:r>
          </a:p>
        </p:txBody>
      </p:sp>
      <p:pic>
        <p:nvPicPr>
          <p:cNvPr id="14" name="Zástupný symbol pro obsah 13" descr="Fig. 3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67245" y="733245"/>
            <a:ext cx="6124755" cy="6124755"/>
          </a:xfrm>
        </p:spPr>
      </p:pic>
      <p:pic>
        <p:nvPicPr>
          <p:cNvPr id="17" name="Obrázek 16" descr="Fig. 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7899" y="3789041"/>
            <a:ext cx="2352869" cy="3068960"/>
          </a:xfrm>
          <a:prstGeom prst="rect">
            <a:avLst/>
          </a:prstGeom>
        </p:spPr>
      </p:pic>
      <p:pic>
        <p:nvPicPr>
          <p:cNvPr id="18" name="Obrázek 17" descr="Fig. 5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234" y="3798974"/>
            <a:ext cx="3684502" cy="3059027"/>
          </a:xfrm>
          <a:prstGeom prst="rect">
            <a:avLst/>
          </a:prstGeom>
        </p:spPr>
      </p:pic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248963" y="786809"/>
            <a:ext cx="5758432" cy="3200400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more than a hundred years of interest in the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 southern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Haná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probably the best known fortified settlement of the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Platěnice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group today, revised by S.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Bambasová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separate acropolis and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suburbium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were found by geomagnetic measurements of the hill fort, two fortifications SW ("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Vinice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") and NW ("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Koráb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", disturbed by clay mining)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metal, bone artifacts and ceramics date the fort to Ha C2 – D3; 140 whorls - textile production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Ha D1 – D2 attack from the east (arrows)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continuation of settlement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Obrázek 7" descr="Bez názvu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050570" y="1"/>
            <a:ext cx="2141429" cy="2348880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8982046" y="140478"/>
            <a:ext cx="10086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loom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ceramics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3998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Nadpis 34"/>
          <p:cNvSpPr>
            <a:spLocks noGrp="1"/>
          </p:cNvSpPr>
          <p:nvPr>
            <p:ph type="title"/>
          </p:nvPr>
        </p:nvSpPr>
        <p:spPr>
          <a:xfrm>
            <a:off x="129580" y="674967"/>
            <a:ext cx="4995953" cy="722687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Hillfort</a:t>
            </a:r>
            <a:r>
              <a:rPr lang="cs-CZ" b="1" dirty="0">
                <a:solidFill>
                  <a:schemeClr val="accent1"/>
                </a:solidFill>
              </a:rPr>
              <a:t> Křenovice – „Hradisko“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10932367" y="1268759"/>
            <a:ext cx="1130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záměrné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poškození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41293BEF-D2EB-44D9-9464-967803789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0"/>
            <a:ext cx="6781800" cy="42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20095B74-F076-4550-B88E-B79669FFDF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7" y="3089537"/>
            <a:ext cx="5410200" cy="376846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9EC4345-1AE0-42E0-8D85-BDA7EA6C3A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97654"/>
            <a:ext cx="5410200" cy="169188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D73D89D-5349-4A40-B346-409B9DB2AC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2500" y="4126064"/>
            <a:ext cx="3610433" cy="2731936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EA6A13C4-D629-4AFF-AB51-CBB89D81E4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0200" y="4126064"/>
            <a:ext cx="3162300" cy="2731936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219B557D-3F29-4734-802F-F70756F4ECC7}"/>
              </a:ext>
            </a:extLst>
          </p:cNvPr>
          <p:cNvSpPr txBox="1"/>
          <p:nvPr/>
        </p:nvSpPr>
        <p:spPr>
          <a:xfrm>
            <a:off x="4008099" y="1588578"/>
            <a:ext cx="1259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Chronology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4161B0A5-EE03-4377-8EF8-9B31402B2C1E}"/>
              </a:ext>
            </a:extLst>
          </p:cNvPr>
          <p:cNvSpPr txBox="1"/>
          <p:nvPr/>
        </p:nvSpPr>
        <p:spPr>
          <a:xfrm>
            <a:off x="10802652" y="4215841"/>
            <a:ext cx="1259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Chronology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DD362CD7-A436-4586-914F-A09CBC43ABE9}"/>
              </a:ext>
            </a:extLst>
          </p:cNvPr>
          <p:cNvSpPr txBox="1"/>
          <p:nvPr/>
        </p:nvSpPr>
        <p:spPr>
          <a:xfrm>
            <a:off x="6294791" y="1730424"/>
            <a:ext cx="776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sites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94663C47-0EDD-4142-BDA8-AD065339E821}"/>
              </a:ext>
            </a:extLst>
          </p:cNvPr>
          <p:cNvSpPr txBox="1"/>
          <p:nvPr/>
        </p:nvSpPr>
        <p:spPr>
          <a:xfrm>
            <a:off x="3035941" y="3238468"/>
            <a:ext cx="1602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Surface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survey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874873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Nadpis 34"/>
          <p:cNvSpPr>
            <a:spLocks noGrp="1"/>
          </p:cNvSpPr>
          <p:nvPr>
            <p:ph type="title"/>
          </p:nvPr>
        </p:nvSpPr>
        <p:spPr>
          <a:xfrm>
            <a:off x="138022" y="122702"/>
            <a:ext cx="11869948" cy="722687"/>
          </a:xfrm>
        </p:spPr>
        <p:txBody>
          <a:bodyPr>
            <a:normAutofit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Hillfort</a:t>
            </a:r>
            <a:r>
              <a:rPr lang="cs-CZ" b="1" dirty="0">
                <a:solidFill>
                  <a:schemeClr val="accent1"/>
                </a:solidFill>
              </a:rPr>
              <a:t> Provodov – „</a:t>
            </a:r>
            <a:r>
              <a:rPr lang="cs-CZ" b="1" dirty="0" err="1">
                <a:solidFill>
                  <a:schemeClr val="accent1"/>
                </a:solidFill>
              </a:rPr>
              <a:t>Rysov</a:t>
            </a:r>
            <a:r>
              <a:rPr lang="cs-CZ" b="1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10932367" y="1268759"/>
            <a:ext cx="1130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záměrné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poškození</a:t>
            </a:r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248963" y="786808"/>
            <a:ext cx="6510056" cy="3527317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detector survey, findings of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fibulae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(Ha D1-3, bracelet, Fe axes, </a:t>
            </a: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arrows (probably defenders)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 sickles, dating 1st half of the </a:t>
            </a: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half of the 5th </a:t>
            </a: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century BC.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eastern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type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bronze </a:t>
            </a: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arrows from Ha D2, 48 pieces, </a:t>
            </a: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damaged during combat </a:t>
            </a: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(attackers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), evidence of the </a:t>
            </a: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fighting?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hoards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Čižmář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et al. 2021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Obrázek 3" descr="Novák-22.jpg">
            <a:extLst>
              <a:ext uri="{FF2B5EF4-FFF2-40B4-BE49-F238E27FC236}">
                <a16:creationId xmlns:a16="http://schemas.microsoft.com/office/drawing/2014/main" id="{46C21142-197D-420C-BA97-ADBC4576221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30436" y="0"/>
            <a:ext cx="5561564" cy="3927488"/>
          </a:xfrm>
          <a:prstGeom prst="rect">
            <a:avLst/>
          </a:prstGeom>
        </p:spPr>
      </p:pic>
      <p:pic>
        <p:nvPicPr>
          <p:cNvPr id="5" name="Obrázek 4" descr="Novák-32.jpg">
            <a:extLst>
              <a:ext uri="{FF2B5EF4-FFF2-40B4-BE49-F238E27FC236}">
                <a16:creationId xmlns:a16="http://schemas.microsoft.com/office/drawing/2014/main" id="{47376EE9-B234-4A9C-A21D-B1027E65C96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12585" y="3801816"/>
            <a:ext cx="1979415" cy="3056184"/>
          </a:xfrm>
          <a:prstGeom prst="rect">
            <a:avLst/>
          </a:prstGeom>
        </p:spPr>
      </p:pic>
      <p:pic>
        <p:nvPicPr>
          <p:cNvPr id="6" name="Obrázek 5" descr="Novák-35.jpg">
            <a:extLst>
              <a:ext uri="{FF2B5EF4-FFF2-40B4-BE49-F238E27FC236}">
                <a16:creationId xmlns:a16="http://schemas.microsoft.com/office/drawing/2014/main" id="{B49EE961-E3EF-4EC2-AC27-1465CEB83A8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11534" y="3794466"/>
            <a:ext cx="1979417" cy="3056185"/>
          </a:xfrm>
          <a:prstGeom prst="rect">
            <a:avLst/>
          </a:prstGeom>
        </p:spPr>
      </p:pic>
      <p:pic>
        <p:nvPicPr>
          <p:cNvPr id="10" name="Obrázek 9" descr="Novák-33.jpg">
            <a:extLst>
              <a:ext uri="{FF2B5EF4-FFF2-40B4-BE49-F238E27FC236}">
                <a16:creationId xmlns:a16="http://schemas.microsoft.com/office/drawing/2014/main" id="{0518C1D1-2E81-4BD8-A805-FBDCF1EF06A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9908" y="3789039"/>
            <a:ext cx="1980809" cy="305618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609FB716-77F8-4C80-A5BB-B49DBDDE94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" y="4326902"/>
            <a:ext cx="3644979" cy="2531097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55F06CD5-EDE9-4423-804D-DFD08AC8A7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7876" y="3601038"/>
            <a:ext cx="2560398" cy="3244185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4FC4AA4C-86AE-43BF-B2EE-BA4747EB369A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19768" y="1416256"/>
            <a:ext cx="2810668" cy="194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7970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Nadpis 34"/>
          <p:cNvSpPr>
            <a:spLocks noGrp="1"/>
          </p:cNvSpPr>
          <p:nvPr>
            <p:ph type="title"/>
          </p:nvPr>
        </p:nvSpPr>
        <p:spPr>
          <a:xfrm>
            <a:off x="138022" y="122702"/>
            <a:ext cx="11869948" cy="722687"/>
          </a:xfrm>
        </p:spPr>
        <p:txBody>
          <a:bodyPr>
            <a:normAutofit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Hillfort</a:t>
            </a:r>
            <a:r>
              <a:rPr lang="cs-CZ" b="1" dirty="0">
                <a:solidFill>
                  <a:schemeClr val="accent1"/>
                </a:solidFill>
              </a:rPr>
              <a:t> Provodov – „</a:t>
            </a:r>
            <a:r>
              <a:rPr lang="cs-CZ" b="1" dirty="0" err="1">
                <a:solidFill>
                  <a:schemeClr val="accent1"/>
                </a:solidFill>
              </a:rPr>
              <a:t>Rysov</a:t>
            </a:r>
            <a:r>
              <a:rPr lang="cs-CZ" b="1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10932367" y="1268759"/>
            <a:ext cx="1130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záměrné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poškození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4C8A1AF-09DA-3C15-F2B7-44C480B5C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9829" y="0"/>
            <a:ext cx="5146185" cy="685800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808822EB-540B-9BB7-9BCC-5AD424C38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40" y="970546"/>
            <a:ext cx="6919034" cy="4858378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E598F12B-E190-250A-5124-6BC179BF1C4E}"/>
              </a:ext>
            </a:extLst>
          </p:cNvPr>
          <p:cNvSpPr txBox="1"/>
          <p:nvPr/>
        </p:nvSpPr>
        <p:spPr>
          <a:xfrm>
            <a:off x="138022" y="5887454"/>
            <a:ext cx="61646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Chronological position of bronze, iron, glass, amber and ceramic items from the </a:t>
            </a:r>
            <a:r>
              <a:rPr lang="en-US" dirty="0" err="1"/>
              <a:t>Provodov</a:t>
            </a:r>
            <a:r>
              <a:rPr lang="en-US" dirty="0"/>
              <a:t> – ‘Rysov’ hillfort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8009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 txBox="1">
            <a:spLocks/>
          </p:cNvSpPr>
          <p:nvPr/>
        </p:nvSpPr>
        <p:spPr>
          <a:xfrm>
            <a:off x="163902" y="154511"/>
            <a:ext cx="4053159" cy="11837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Hillfort</a:t>
            </a: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Chvalčov – „Hostýn“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215658" y="1438274"/>
            <a:ext cx="3899141" cy="541972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entire peak of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Hostýn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was fenced off by ramparts, the remains of which still reach a height of up to 10 m in some places, with foundations 15 to 20 m wide. 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prehistoric body of the rampart - made of clay, stones, sand and ash - is interrupted by two distinct gates,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Slavkov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Železná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and three smaller trenches. The area of the fort has a kidney shape with an area of less than 20 ha, the length of the rampart is 1800 m.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probably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urnfield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period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pliers-like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gate</a:t>
            </a:r>
            <a:endParaRPr lang="cs-CZ" dirty="0">
              <a:solidFill>
                <a:srgbClr val="000000">
                  <a:lumMod val="75000"/>
                  <a:lumOff val="25000"/>
                </a:srgbClr>
              </a:solidFill>
              <a:latin typeface="Calibri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D. Parma 2012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Obrázek 2" descr="Obsah obrázku mapa&#10;&#10;Popis byl vytvořen automaticky">
            <a:extLst>
              <a:ext uri="{FF2B5EF4-FFF2-40B4-BE49-F238E27FC236}">
                <a16:creationId xmlns:a16="http://schemas.microsoft.com/office/drawing/2014/main" id="{721180F1-64BC-439A-9EFE-774F96602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661" y="0"/>
            <a:ext cx="4912339" cy="6858000"/>
          </a:xfrm>
          <a:prstGeom prst="rect">
            <a:avLst/>
          </a:prstGeom>
        </p:spPr>
      </p:pic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D5635681-5319-491D-8052-07669F9F50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061" y="2305050"/>
            <a:ext cx="3174095" cy="4552950"/>
          </a:xfrm>
          <a:prstGeom prst="rect">
            <a:avLst/>
          </a:prstGeom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7DC99FE6-38A3-4B3F-8894-BA2A2B8E9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060" y="0"/>
            <a:ext cx="3168377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0680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 txBox="1">
            <a:spLocks/>
          </p:cNvSpPr>
          <p:nvPr/>
        </p:nvSpPr>
        <p:spPr>
          <a:xfrm>
            <a:off x="163902" y="254524"/>
            <a:ext cx="11731924" cy="56498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Hillfort</a:t>
            </a: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cs-CZ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Čekyně</a:t>
            </a: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– „Hradisko“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215659" y="888521"/>
            <a:ext cx="3308591" cy="596947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 ha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rampart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2-3 m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height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ditch</a:t>
            </a:r>
            <a:endParaRPr lang="cs-CZ" dirty="0">
              <a:solidFill>
                <a:srgbClr val="000000">
                  <a:lumMod val="75000"/>
                  <a:lumOff val="25000"/>
                </a:srgbClr>
              </a:solidFill>
              <a:latin typeface="Calibri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1984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1999, 2000 -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archaeological research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building 4x3.5 meters, composed of flat stones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dense network of sunken objects of economic and residential character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5679506-8E69-4DE6-9FB1-1014B6897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575" y="0"/>
            <a:ext cx="5305425" cy="6856300"/>
          </a:xfrm>
          <a:prstGeom prst="rect">
            <a:avLst/>
          </a:prstGeom>
        </p:spPr>
      </p:pic>
      <p:pic>
        <p:nvPicPr>
          <p:cNvPr id="9218" name="Picture 2" descr="výšinné opevněné sídliště Hradisko">
            <a:extLst>
              <a:ext uri="{FF2B5EF4-FFF2-40B4-BE49-F238E27FC236}">
                <a16:creationId xmlns:a16="http://schemas.microsoft.com/office/drawing/2014/main" id="{04C12B4F-7FC7-429E-8998-0DEA7D903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870" y="1074034"/>
            <a:ext cx="3230705" cy="241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Mapy.cz">
            <a:extLst>
              <a:ext uri="{FF2B5EF4-FFF2-40B4-BE49-F238E27FC236}">
                <a16:creationId xmlns:a16="http://schemas.microsoft.com/office/drawing/2014/main" id="{ABF56013-96B8-4846-8C11-9E2C482BF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348" y="3747548"/>
            <a:ext cx="5305424" cy="298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2055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 txBox="1">
            <a:spLocks/>
          </p:cNvSpPr>
          <p:nvPr/>
        </p:nvSpPr>
        <p:spPr>
          <a:xfrm>
            <a:off x="215659" y="293576"/>
            <a:ext cx="11731924" cy="56498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Hillfort</a:t>
            </a: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Kokory – „Hradisko“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215659" y="1077039"/>
            <a:ext cx="1751860" cy="578096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rampart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3-4 m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wide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outer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rampart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120 m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further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1890 H.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Wankel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,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Knies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, V. Dohnal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V. Dohnal –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sondage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1986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EE932B9-F55C-4DBD-AE66-45D368A30B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519" y="0"/>
            <a:ext cx="6406896" cy="435864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D06FEF0-398F-4BA2-AE2F-0B3061B57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499" y="4398364"/>
            <a:ext cx="6278915" cy="2459635"/>
          </a:xfrm>
          <a:prstGeom prst="rect">
            <a:avLst/>
          </a:prstGeom>
        </p:spPr>
      </p:pic>
      <p:pic>
        <p:nvPicPr>
          <p:cNvPr id="11" name="Obrázek 10" descr="Obsah obrázku exteriér, zavřít&#10;&#10;Popis byl vytvořen automaticky">
            <a:extLst>
              <a:ext uri="{FF2B5EF4-FFF2-40B4-BE49-F238E27FC236}">
                <a16:creationId xmlns:a16="http://schemas.microsoft.com/office/drawing/2014/main" id="{787621B7-70CB-4D97-B999-56F95490B0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519" y="1077039"/>
            <a:ext cx="3810000" cy="3052732"/>
          </a:xfrm>
          <a:prstGeom prst="rect">
            <a:avLst/>
          </a:prstGeom>
        </p:spPr>
      </p:pic>
      <p:pic>
        <p:nvPicPr>
          <p:cNvPr id="11266" name="Picture 2" descr="OMNIA - Bálek Miroslav">
            <a:extLst>
              <a:ext uri="{FF2B5EF4-FFF2-40B4-BE49-F238E27FC236}">
                <a16:creationId xmlns:a16="http://schemas.microsoft.com/office/drawing/2014/main" id="{7A4B63A8-D6FD-4809-BE82-A8860C1EC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519" y="4198781"/>
            <a:ext cx="3810000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08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Nadpis 42"/>
          <p:cNvSpPr>
            <a:spLocks noGrp="1"/>
          </p:cNvSpPr>
          <p:nvPr>
            <p:ph type="title"/>
          </p:nvPr>
        </p:nvSpPr>
        <p:spPr>
          <a:xfrm>
            <a:off x="198408" y="174461"/>
            <a:ext cx="7461849" cy="653675"/>
          </a:xfrm>
        </p:spPr>
        <p:txBody>
          <a:bodyPr>
            <a:normAutofit/>
          </a:bodyPr>
          <a:lstStyle/>
          <a:p>
            <a:r>
              <a:rPr lang="cs-CZ" sz="4000" b="1" dirty="0" err="1">
                <a:solidFill>
                  <a:schemeClr val="accent1"/>
                </a:solidFill>
              </a:rPr>
              <a:t>Hillforts</a:t>
            </a:r>
            <a:endParaRPr lang="cs-CZ" sz="4000" b="1" dirty="0">
              <a:solidFill>
                <a:schemeClr val="accent1"/>
              </a:solidFill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198408" y="828136"/>
            <a:ext cx="4203910" cy="5855403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dating</a:t>
            </a:r>
            <a:r>
              <a:rPr lang="cs-CZ" dirty="0"/>
              <a:t>: Ha B2–B2 – Ha C1a, </a:t>
            </a:r>
            <a:r>
              <a:rPr lang="cs-CZ" dirty="0" err="1"/>
              <a:t>then</a:t>
            </a:r>
            <a:r>
              <a:rPr lang="cs-CZ" dirty="0"/>
              <a:t> Ha C2–D3, LT A </a:t>
            </a:r>
            <a:r>
              <a:rPr lang="cs-CZ" dirty="0" err="1"/>
              <a:t>new</a:t>
            </a:r>
            <a:r>
              <a:rPr lang="cs-CZ" dirty="0"/>
              <a:t> </a:t>
            </a:r>
            <a:r>
              <a:rPr lang="cs-CZ" dirty="0" err="1"/>
              <a:t>structure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questions: </a:t>
            </a:r>
            <a:r>
              <a:rPr lang="en-US" b="1" i="1" dirty="0"/>
              <a:t>1 ‒ what role did they play in the lives of the community </a:t>
            </a:r>
            <a:r>
              <a:rPr lang="en-US" dirty="0"/>
              <a:t>(residential, defensive, economic or religious); </a:t>
            </a:r>
            <a:r>
              <a:rPr lang="en-US" b="1" i="1" dirty="0"/>
              <a:t>2 ‒ what role did they play vis-à-vis the prestige of the magnates</a:t>
            </a:r>
            <a:r>
              <a:rPr lang="en-US" dirty="0"/>
              <a:t>; </a:t>
            </a:r>
            <a:r>
              <a:rPr lang="en-US" b="1" i="1" dirty="0"/>
              <a:t>3 ‒ what role did they play with respect to long-distance routes for trade and </a:t>
            </a:r>
            <a:r>
              <a:rPr lang="en-US" b="1" i="1" dirty="0" err="1"/>
              <a:t>specialised</a:t>
            </a:r>
            <a:r>
              <a:rPr lang="en-US" b="1" i="1" dirty="0"/>
              <a:t> production</a:t>
            </a:r>
            <a:r>
              <a:rPr lang="cs-CZ" dirty="0"/>
              <a:t>?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facts</a:t>
            </a:r>
            <a:r>
              <a:rPr lang="cs-CZ" dirty="0"/>
              <a:t>: 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no clear evidence of the presence of elites </a:t>
            </a:r>
            <a:r>
              <a:rPr lang="cs-CZ" dirty="0"/>
              <a:t>(</a:t>
            </a:r>
            <a:r>
              <a:rPr lang="en-US" dirty="0"/>
              <a:t>seats of elites</a:t>
            </a:r>
            <a:r>
              <a:rPr lang="cs-CZ" dirty="0"/>
              <a:t>?) – </a:t>
            </a:r>
            <a:r>
              <a:rPr lang="cs-CZ" dirty="0" err="1"/>
              <a:t>exceptions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but: </a:t>
            </a:r>
            <a:r>
              <a:rPr lang="en-US" dirty="0" err="1"/>
              <a:t>organisation</a:t>
            </a:r>
            <a:r>
              <a:rPr lang="en-US" dirty="0"/>
              <a:t> of construction,</a:t>
            </a:r>
            <a:r>
              <a:rPr lang="cs-CZ" dirty="0"/>
              <a:t> </a:t>
            </a:r>
            <a:r>
              <a:rPr lang="en-US" dirty="0"/>
              <a:t>operation and use in emergencies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functions</a:t>
            </a:r>
            <a:r>
              <a:rPr lang="cs-CZ" dirty="0"/>
              <a:t>: </a:t>
            </a:r>
            <a:r>
              <a:rPr lang="cs-CZ" dirty="0" err="1"/>
              <a:t>seat</a:t>
            </a:r>
            <a:r>
              <a:rPr lang="cs-CZ" dirty="0"/>
              <a:t> of </a:t>
            </a:r>
            <a:r>
              <a:rPr lang="cs-CZ" dirty="0" err="1"/>
              <a:t>elite</a:t>
            </a:r>
            <a:r>
              <a:rPr lang="cs-CZ" dirty="0"/>
              <a:t>, </a:t>
            </a:r>
            <a:r>
              <a:rPr lang="cs-CZ" dirty="0" err="1"/>
              <a:t>ordinary</a:t>
            </a:r>
            <a:r>
              <a:rPr lang="cs-CZ" dirty="0"/>
              <a:t> settlement, refugium, </a:t>
            </a:r>
            <a:r>
              <a:rPr lang="cs-CZ" dirty="0" err="1"/>
              <a:t>control</a:t>
            </a:r>
            <a:r>
              <a:rPr lang="cs-CZ" dirty="0"/>
              <a:t> point, </a:t>
            </a:r>
            <a:r>
              <a:rPr lang="cs-CZ" dirty="0" err="1"/>
              <a:t>gathering</a:t>
            </a:r>
            <a:r>
              <a:rPr lang="cs-CZ" dirty="0"/>
              <a:t> place, sacral </a:t>
            </a:r>
            <a:r>
              <a:rPr lang="cs-CZ" dirty="0" err="1"/>
              <a:t>district</a:t>
            </a:r>
            <a:r>
              <a:rPr lang="cs-CZ" dirty="0"/>
              <a:t>, „</a:t>
            </a:r>
            <a:r>
              <a:rPr lang="cs-CZ" dirty="0" err="1"/>
              <a:t>quarantin</a:t>
            </a:r>
            <a:r>
              <a:rPr lang="cs-CZ" dirty="0"/>
              <a:t> </a:t>
            </a:r>
            <a:r>
              <a:rPr lang="cs-CZ" dirty="0" err="1"/>
              <a:t>control</a:t>
            </a:r>
            <a:r>
              <a:rPr lang="cs-CZ" dirty="0"/>
              <a:t>“, </a:t>
            </a:r>
            <a:r>
              <a:rPr lang="cs-CZ" dirty="0" err="1"/>
              <a:t>etc</a:t>
            </a:r>
            <a:r>
              <a:rPr lang="cs-CZ" dirty="0"/>
              <a:t>. 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A016664-2392-4EED-8DF6-FF67FD14DBE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633669" y="0"/>
            <a:ext cx="7558331" cy="534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2091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 txBox="1">
            <a:spLocks/>
          </p:cNvSpPr>
          <p:nvPr/>
        </p:nvSpPr>
        <p:spPr>
          <a:xfrm>
            <a:off x="153319" y="-250301"/>
            <a:ext cx="3796030" cy="14980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Hillfort</a:t>
            </a: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Orlovice – „</a:t>
            </a:r>
            <a:r>
              <a:rPr kumimoji="0" lang="cs-CZ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Žešov</a:t>
            </a: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“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153319" y="1323976"/>
            <a:ext cx="3639816" cy="1800224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adjacent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burial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ground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„Lysá hora“ and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hoard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Bohdalice-Pavlovice </a:t>
            </a:r>
            <a:b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„Ve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žlebcách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 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hoard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Bohdalice-Pavlovice </a:t>
            </a:r>
            <a:b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„Ve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žlebcách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 -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with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compound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belt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,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analogies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Býčí skála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Ha D1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77B705A-26D4-42B6-86ED-4B66AAF98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6650" y="26495"/>
            <a:ext cx="4705350" cy="6816072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C60FF24F-3C59-40C4-B14A-9593558421A6}"/>
              </a:ext>
            </a:extLst>
          </p:cNvPr>
          <p:cNvSpPr txBox="1"/>
          <p:nvPr/>
        </p:nvSpPr>
        <p:spPr>
          <a:xfrm>
            <a:off x="10008394" y="254524"/>
            <a:ext cx="177403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burial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ground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Orlovice – „Lysá hora“ </a:t>
            </a:r>
            <a:endParaRPr lang="cs-CZ" dirty="0"/>
          </a:p>
        </p:txBody>
      </p:sp>
      <p:pic>
        <p:nvPicPr>
          <p:cNvPr id="10" name="Zástupný symbol pro obsah 3" descr="orlovice_hradiste_johanitsky_hrad_denik-630.jpg">
            <a:extLst>
              <a:ext uri="{FF2B5EF4-FFF2-40B4-BE49-F238E27FC236}">
                <a16:creationId xmlns:a16="http://schemas.microsoft.com/office/drawing/2014/main" id="{6C5357C1-A1A9-4B65-B08A-F525E9DF44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3124200"/>
            <a:ext cx="5014688" cy="3733800"/>
          </a:xfrm>
        </p:spPr>
      </p:pic>
      <p:pic>
        <p:nvPicPr>
          <p:cNvPr id="12" name="Obrázek 11" descr="Obsah obrázku kůň, exteriér&#10;&#10;Popis byl vytvořen automaticky">
            <a:extLst>
              <a:ext uri="{FF2B5EF4-FFF2-40B4-BE49-F238E27FC236}">
                <a16:creationId xmlns:a16="http://schemas.microsoft.com/office/drawing/2014/main" id="{D2C35C97-B981-4D9E-B6AF-E5CC04618C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615" y="55070"/>
            <a:ext cx="3639817" cy="4027666"/>
          </a:xfrm>
          <a:prstGeom prst="rect">
            <a:avLst/>
          </a:prstGeom>
        </p:spPr>
      </p:pic>
      <p:pic>
        <p:nvPicPr>
          <p:cNvPr id="13" name="Zástupný symbol pro obsah 3" descr="5.16b.tif">
            <a:extLst>
              <a:ext uri="{FF2B5EF4-FFF2-40B4-BE49-F238E27FC236}">
                <a16:creationId xmlns:a16="http://schemas.microsoft.com/office/drawing/2014/main" id="{4C0E0BCA-D50A-474E-93DE-76A2619875E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20217" y="4082736"/>
            <a:ext cx="4446166" cy="2775264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2E5EAB7F-31D0-4104-9975-D4F9CC5FF0CA}"/>
              </a:ext>
            </a:extLst>
          </p:cNvPr>
          <p:cNvSpPr txBox="1"/>
          <p:nvPr/>
        </p:nvSpPr>
        <p:spPr>
          <a:xfrm>
            <a:off x="153319" y="3290286"/>
            <a:ext cx="751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</a:rPr>
              <a:t>Aerial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view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C56EF890-3E9E-4B75-9E81-B7BF705B5820}"/>
              </a:ext>
            </a:extLst>
          </p:cNvPr>
          <p:cNvSpPr txBox="1"/>
          <p:nvPr/>
        </p:nvSpPr>
        <p:spPr>
          <a:xfrm>
            <a:off x="6033964" y="75894"/>
            <a:ext cx="751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LIDAR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F462220D-620E-4332-AA97-ABC2F92E6CFE}"/>
              </a:ext>
            </a:extLst>
          </p:cNvPr>
          <p:cNvSpPr txBox="1"/>
          <p:nvPr/>
        </p:nvSpPr>
        <p:spPr>
          <a:xfrm>
            <a:off x="8869371" y="4166711"/>
            <a:ext cx="15310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hoard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Bohdalice-Pavlovice </a:t>
            </a:r>
            <a:b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„Ve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žlebcách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</a:p>
          <a:p>
            <a:r>
              <a:rPr lang="en-US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  <a:sym typeface="Wingdings" panose="05000000000000000000" pitchFamily="2" charset="2"/>
              </a:rPr>
              <a:t>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  <a:sym typeface="Wingdings" panose="05000000000000000000" pitchFamily="2" charset="2"/>
              </a:rPr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26344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 txBox="1">
            <a:spLocks/>
          </p:cNvSpPr>
          <p:nvPr/>
        </p:nvSpPr>
        <p:spPr>
          <a:xfrm>
            <a:off x="87858" y="-158185"/>
            <a:ext cx="4265223" cy="145997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Hillfort</a:t>
            </a: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Radslavice </a:t>
            </a:r>
            <a:b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</a:b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– „Zelená hora“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164327" y="1486506"/>
            <a:ext cx="2837066" cy="21336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1,1 ha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</a:rPr>
              <a:t>rampart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en-US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I. L. 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Č</a:t>
            </a:r>
            <a:r>
              <a:rPr lang="en-US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ervinka</a:t>
            </a:r>
            <a:r>
              <a:rPr lang="en-US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, J. </a:t>
            </a:r>
            <a:r>
              <a:rPr lang="en-US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Sku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til, Č.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Staňa</a:t>
            </a:r>
            <a:endParaRPr lang="cs-CZ" dirty="0">
              <a:solidFill>
                <a:srgbClr val="000000">
                  <a:lumMod val="75000"/>
                  <a:lumOff val="25000"/>
                </a:srgbClr>
              </a:solidFill>
              <a:latin typeface="Calibri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eastern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type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finds</a:t>
            </a:r>
            <a:endParaRPr lang="cs-CZ" dirty="0">
              <a:solidFill>
                <a:srgbClr val="000000">
                  <a:lumMod val="75000"/>
                  <a:lumOff val="25000"/>
                </a:srgbClr>
              </a:solidFill>
              <a:latin typeface="Calibri"/>
            </a:endParaRPr>
          </a:p>
        </p:txBody>
      </p:sp>
      <p:pic>
        <p:nvPicPr>
          <p:cNvPr id="2" name="Obrázek 1" descr="IMG_20161011_0009.jpg">
            <a:extLst>
              <a:ext uri="{FF2B5EF4-FFF2-40B4-BE49-F238E27FC236}">
                <a16:creationId xmlns:a16="http://schemas.microsoft.com/office/drawing/2014/main" id="{4DA39A60-3350-4C71-8CB0-C2E9EC799B3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3816" y="3757500"/>
            <a:ext cx="4463573" cy="306519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1FB17011-7B96-4764-8DC2-A62566DE3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388" y="0"/>
            <a:ext cx="4015612" cy="453390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50CDD4A4-26D0-48D7-A636-F456D51CBD0E}"/>
              </a:ext>
            </a:extLst>
          </p:cNvPr>
          <p:cNvSpPr txBox="1"/>
          <p:nvPr/>
        </p:nvSpPr>
        <p:spPr>
          <a:xfrm>
            <a:off x="489538" y="6176361"/>
            <a:ext cx="751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Aerial</a:t>
            </a:r>
            <a:r>
              <a:rPr lang="cs-CZ" dirty="0"/>
              <a:t> </a:t>
            </a:r>
            <a:r>
              <a:rPr lang="cs-CZ" dirty="0" err="1"/>
              <a:t>view</a:t>
            </a:r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DD7A9A05-8FC9-41D1-836D-0F8148E436AF}"/>
              </a:ext>
            </a:extLst>
          </p:cNvPr>
          <p:cNvSpPr txBox="1"/>
          <p:nvPr/>
        </p:nvSpPr>
        <p:spPr>
          <a:xfrm>
            <a:off x="8165535" y="4147844"/>
            <a:ext cx="920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Plan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</a:t>
            </a:r>
            <a:r>
              <a:rPr lang="en-US" dirty="0">
                <a:sym typeface="Wingdings" panose="05000000000000000000" pitchFamily="2" charset="2"/>
              </a:rPr>
              <a:t> </a:t>
            </a:r>
            <a:endParaRPr lang="cs-CZ" dirty="0"/>
          </a:p>
        </p:txBody>
      </p:sp>
      <p:pic>
        <p:nvPicPr>
          <p:cNvPr id="12" name="Obrázek 11" descr="Obsah obrázku text, interiér, kuchyňské spotřebiče&#10;&#10;Popis byl vytvořen automaticky">
            <a:extLst>
              <a:ext uri="{FF2B5EF4-FFF2-40B4-BE49-F238E27FC236}">
                <a16:creationId xmlns:a16="http://schemas.microsoft.com/office/drawing/2014/main" id="{4238CA57-2B20-45FB-88AE-97FEE7DD16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389" y="0"/>
            <a:ext cx="2388999" cy="6837803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6A7E4D56-69A8-4660-BEAB-656BD3C03138}"/>
              </a:ext>
            </a:extLst>
          </p:cNvPr>
          <p:cNvSpPr txBox="1"/>
          <p:nvPr/>
        </p:nvSpPr>
        <p:spPr>
          <a:xfrm>
            <a:off x="4394391" y="31642"/>
            <a:ext cx="1441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 err="1"/>
              <a:t>production</a:t>
            </a:r>
            <a:r>
              <a:rPr lang="cs-CZ" dirty="0"/>
              <a:t> </a:t>
            </a:r>
            <a:r>
              <a:rPr lang="cs-CZ" dirty="0" err="1"/>
              <a:t>residues</a:t>
            </a:r>
            <a:endParaRPr lang="cs-CZ" dirty="0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9CEDE02D-4035-4148-8182-CF698557A9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1626" y="4563982"/>
            <a:ext cx="3850374" cy="2294018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23697389-808D-4C64-9199-43A2B8A5A1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974" y="1301792"/>
            <a:ext cx="2756834" cy="237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9375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 txBox="1">
            <a:spLocks/>
          </p:cNvSpPr>
          <p:nvPr/>
        </p:nvSpPr>
        <p:spPr>
          <a:xfrm>
            <a:off x="163902" y="254524"/>
            <a:ext cx="4408098" cy="90752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Hillfort</a:t>
            </a:r>
            <a:r>
              <a:rPr kumimoji="0" lang="cs-CZ" sz="4000" b="1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Malé Hradisko – „Staré hradisko“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215659" y="1162050"/>
            <a:ext cx="5813666" cy="167048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Late Bronze Age,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Hallstatt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Period,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Celtic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oppidum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Lipka and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Snětina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1912, J. Böhm, J. Meduna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foreign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pottery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and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weight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from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the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Kalenderberg</a:t>
            </a:r>
            <a:r>
              <a:rPr lang="cs-CZ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group</a:t>
            </a:r>
            <a:endParaRPr lang="cs-CZ" dirty="0">
              <a:solidFill>
                <a:srgbClr val="000000">
                  <a:lumMod val="75000"/>
                  <a:lumOff val="25000"/>
                </a:srgbClr>
              </a:solidFill>
              <a:latin typeface="Calibri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mostly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Ha 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3A8C7DF-9487-4A1F-BF65-3841C4903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0"/>
            <a:ext cx="6096000" cy="402546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E08FD4D-E374-4A93-8E0B-554F90CA5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832538"/>
            <a:ext cx="6150555" cy="4025462"/>
          </a:xfrm>
          <a:prstGeom prst="rect">
            <a:avLst/>
          </a:prstGeom>
        </p:spPr>
      </p:pic>
      <p:pic>
        <p:nvPicPr>
          <p:cNvPr id="6146" name="Picture 2" descr="Staré Hradisko - Keltské oppidum - Malé Hradisko - archeo | Obec Hvozd">
            <a:extLst>
              <a:ext uri="{FF2B5EF4-FFF2-40B4-BE49-F238E27FC236}">
                <a16:creationId xmlns:a16="http://schemas.microsoft.com/office/drawing/2014/main" id="{AC566F84-135B-4510-91BB-24814DF2D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650" y="4082106"/>
            <a:ext cx="4838700" cy="2719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8582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253" y="133550"/>
            <a:ext cx="11395493" cy="705435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chemeClr val="accent1"/>
                </a:solidFill>
              </a:rPr>
              <a:t>Late </a:t>
            </a:r>
            <a:r>
              <a:rPr lang="cs-CZ" b="1" dirty="0" err="1">
                <a:solidFill>
                  <a:schemeClr val="accent1"/>
                </a:solidFill>
              </a:rPr>
              <a:t>Hallstatt</a:t>
            </a:r>
            <a:r>
              <a:rPr lang="cs-CZ" b="1" dirty="0">
                <a:solidFill>
                  <a:schemeClr val="accent1"/>
                </a:solidFill>
              </a:rPr>
              <a:t> and Early La </a:t>
            </a:r>
            <a:r>
              <a:rPr lang="cs-CZ" b="1" dirty="0" err="1">
                <a:solidFill>
                  <a:schemeClr val="accent1"/>
                </a:solidFill>
              </a:rPr>
              <a:t>Tène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Periods</a:t>
            </a:r>
            <a:endParaRPr lang="cs-CZ" b="1" dirty="0">
              <a:solidFill>
                <a:schemeClr val="accent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A5417F4-6632-4C9E-892D-821ECD2D3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12192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97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165" y="155276"/>
            <a:ext cx="7617126" cy="612475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accent1"/>
                </a:solidFill>
              </a:rPr>
              <a:t>Early La </a:t>
            </a:r>
            <a:r>
              <a:rPr lang="cs-CZ" b="1" dirty="0" err="1">
                <a:solidFill>
                  <a:schemeClr val="accent1"/>
                </a:solidFill>
              </a:rPr>
              <a:t>Tène</a:t>
            </a:r>
            <a:r>
              <a:rPr lang="cs-CZ" b="1" dirty="0">
                <a:solidFill>
                  <a:schemeClr val="accent1"/>
                </a:solidFill>
              </a:rPr>
              <a:t> Period </a:t>
            </a:r>
            <a:r>
              <a:rPr lang="cs-CZ" b="1" dirty="0" err="1">
                <a:solidFill>
                  <a:schemeClr val="accent1"/>
                </a:solidFill>
              </a:rPr>
              <a:t>Hillforts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701" y="854015"/>
            <a:ext cx="4416725" cy="591826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During</a:t>
            </a:r>
            <a:r>
              <a:rPr lang="cs-CZ" dirty="0"/>
              <a:t> Ha D1 to Ha D3, a network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Hallstatt</a:t>
            </a:r>
            <a:r>
              <a:rPr lang="cs-CZ" dirty="0"/>
              <a:t> </a:t>
            </a:r>
            <a:r>
              <a:rPr lang="cs-CZ" dirty="0" err="1"/>
              <a:t>hillforts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formed</a:t>
            </a:r>
            <a:r>
              <a:rPr lang="cs-CZ" dirty="0"/>
              <a:t> in </a:t>
            </a:r>
            <a:r>
              <a:rPr lang="cs-CZ" dirty="0" err="1"/>
              <a:t>both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Horákov and Platěnice </a:t>
            </a:r>
            <a:r>
              <a:rPr lang="cs-CZ" dirty="0" err="1"/>
              <a:t>groups</a:t>
            </a:r>
            <a:r>
              <a:rPr lang="cs-CZ" dirty="0"/>
              <a:t> </a:t>
            </a:r>
            <a:r>
              <a:rPr lang="cs-CZ" dirty="0" err="1"/>
              <a:t>throughout</a:t>
            </a:r>
            <a:r>
              <a:rPr lang="cs-CZ" dirty="0"/>
              <a:t> Moravia (</a:t>
            </a:r>
            <a:r>
              <a:rPr lang="cs-CZ" dirty="0" err="1"/>
              <a:t>black</a:t>
            </a:r>
            <a:r>
              <a:rPr lang="cs-CZ" dirty="0"/>
              <a:t> </a:t>
            </a:r>
            <a:r>
              <a:rPr lang="cs-CZ" dirty="0" err="1"/>
              <a:t>dots</a:t>
            </a:r>
            <a:r>
              <a:rPr lang="cs-CZ" dirty="0"/>
              <a:t>) - </a:t>
            </a:r>
            <a:r>
              <a:rPr lang="cs-CZ" dirty="0" err="1"/>
              <a:t>there</a:t>
            </a:r>
            <a:r>
              <a:rPr lang="cs-CZ" dirty="0"/>
              <a:t> are </a:t>
            </a:r>
            <a:r>
              <a:rPr lang="cs-CZ" dirty="0" err="1"/>
              <a:t>about</a:t>
            </a:r>
            <a:r>
              <a:rPr lang="cs-CZ" dirty="0"/>
              <a:t> 80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them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 </a:t>
            </a:r>
            <a:r>
              <a:rPr lang="cs-CZ" dirty="0" err="1"/>
              <a:t>There</a:t>
            </a:r>
            <a:r>
              <a:rPr lang="cs-CZ" dirty="0"/>
              <a:t> are </a:t>
            </a:r>
            <a:r>
              <a:rPr lang="cs-CZ" dirty="0" err="1"/>
              <a:t>relatively</a:t>
            </a:r>
            <a:r>
              <a:rPr lang="cs-CZ" dirty="0"/>
              <a:t> </a:t>
            </a:r>
            <a:r>
              <a:rPr lang="cs-CZ" dirty="0" err="1"/>
              <a:t>few</a:t>
            </a:r>
            <a:r>
              <a:rPr lang="cs-CZ" dirty="0"/>
              <a:t> </a:t>
            </a:r>
            <a:r>
              <a:rPr lang="cs-CZ" dirty="0" err="1"/>
              <a:t>identified</a:t>
            </a:r>
            <a:r>
              <a:rPr lang="cs-CZ" dirty="0"/>
              <a:t> </a:t>
            </a:r>
            <a:r>
              <a:rPr lang="cs-CZ" dirty="0" err="1"/>
              <a:t>fortifications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Ha D3 </a:t>
            </a:r>
            <a:r>
              <a:rPr lang="cs-CZ" dirty="0" err="1"/>
              <a:t>inventory</a:t>
            </a:r>
            <a:r>
              <a:rPr lang="cs-CZ" dirty="0"/>
              <a:t> - Křovice - "Hradisko" (</a:t>
            </a:r>
            <a:r>
              <a:rPr lang="cs-CZ" dirty="0" err="1"/>
              <a:t>ceramics</a:t>
            </a:r>
            <a:r>
              <a:rPr lang="cs-CZ" dirty="0"/>
              <a:t>), Provodov - "</a:t>
            </a:r>
            <a:r>
              <a:rPr lang="cs-CZ" dirty="0" err="1"/>
              <a:t>Rysov</a:t>
            </a:r>
            <a:r>
              <a:rPr lang="cs-CZ" dirty="0"/>
              <a:t>" (fibula), Malé Hradisko - "Staré Hradisko" (</a:t>
            </a:r>
            <a:r>
              <a:rPr lang="cs-CZ" dirty="0" err="1"/>
              <a:t>Schichtaugenperle</a:t>
            </a:r>
            <a:r>
              <a:rPr lang="cs-CZ" dirty="0"/>
              <a:t>), Jaroměřice nad Rokytnou - "Hradisko" (</a:t>
            </a:r>
            <a:r>
              <a:rPr lang="cs-CZ" dirty="0" err="1"/>
              <a:t>ceramics</a:t>
            </a:r>
            <a:r>
              <a:rPr lang="cs-CZ" dirty="0"/>
              <a:t>) </a:t>
            </a:r>
            <a:r>
              <a:rPr lang="cs-CZ" dirty="0" err="1"/>
              <a:t>also</a:t>
            </a:r>
            <a:r>
              <a:rPr lang="cs-CZ" dirty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 </a:t>
            </a:r>
            <a:r>
              <a:rPr lang="cs-CZ" dirty="0" err="1"/>
              <a:t>During</a:t>
            </a:r>
            <a:r>
              <a:rPr lang="cs-CZ" dirty="0"/>
              <a:t> LT A, </a:t>
            </a:r>
            <a:r>
              <a:rPr lang="cs-CZ" dirty="0" err="1"/>
              <a:t>another</a:t>
            </a:r>
            <a:r>
              <a:rPr lang="cs-CZ" dirty="0"/>
              <a:t> network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created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relatively</a:t>
            </a:r>
            <a:r>
              <a:rPr lang="cs-CZ" dirty="0"/>
              <a:t> </a:t>
            </a:r>
            <a:r>
              <a:rPr lang="cs-CZ" dirty="0" err="1"/>
              <a:t>regular</a:t>
            </a:r>
            <a:r>
              <a:rPr lang="cs-CZ" dirty="0"/>
              <a:t> </a:t>
            </a:r>
            <a:r>
              <a:rPr lang="cs-CZ" dirty="0" err="1"/>
              <a:t>intervals</a:t>
            </a:r>
            <a:r>
              <a:rPr lang="cs-CZ" dirty="0"/>
              <a:t> (</a:t>
            </a:r>
            <a:r>
              <a:rPr lang="cs-CZ" dirty="0" err="1"/>
              <a:t>white</a:t>
            </a:r>
            <a:r>
              <a:rPr lang="cs-CZ" dirty="0"/>
              <a:t> </a:t>
            </a:r>
            <a:r>
              <a:rPr lang="cs-CZ" dirty="0" err="1"/>
              <a:t>dots</a:t>
            </a:r>
            <a:r>
              <a:rPr lang="cs-CZ" dirty="0"/>
              <a:t>), </a:t>
            </a:r>
            <a:r>
              <a:rPr lang="cs-CZ" dirty="0" err="1"/>
              <a:t>there</a:t>
            </a:r>
            <a:r>
              <a:rPr lang="cs-CZ" dirty="0"/>
              <a:t> are 7 </a:t>
            </a:r>
            <a:r>
              <a:rPr lang="cs-CZ" dirty="0" err="1"/>
              <a:t>localities</a:t>
            </a:r>
            <a:r>
              <a:rPr lang="cs-CZ" dirty="0"/>
              <a:t>´– Buchlovice – „Modla“, Ježkovice – „Černov“, Kramolín – „Hradisko“, Lukov – „Ostroh“, Pavlov – „Děvín“, Provodov – „</a:t>
            </a:r>
            <a:r>
              <a:rPr lang="cs-CZ" dirty="0" err="1"/>
              <a:t>Rysov</a:t>
            </a:r>
            <a:r>
              <a:rPr lang="cs-CZ" dirty="0"/>
              <a:t>“, Stínava – „Ježův hrad“</a:t>
            </a:r>
          </a:p>
          <a:p>
            <a:endParaRPr lang="cs-CZ" dirty="0"/>
          </a:p>
        </p:txBody>
      </p:sp>
      <p:pic>
        <p:nvPicPr>
          <p:cNvPr id="9" name="Obrázek 8" descr="obr. 1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27848" y="739048"/>
            <a:ext cx="7464152" cy="6118952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10006642" y="4347713"/>
            <a:ext cx="2024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Provodov – „Rysov“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7047781" y="5995359"/>
            <a:ext cx="1732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Pavlov – „Děvín“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6616460" y="1647646"/>
            <a:ext cx="2263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Stínava – „Ježův hrad“</a:t>
            </a:r>
          </a:p>
        </p:txBody>
      </p:sp>
      <p:cxnSp>
        <p:nvCxnSpPr>
          <p:cNvPr id="17" name="Přímá spojovací šipka 16"/>
          <p:cNvCxnSpPr/>
          <p:nvPr/>
        </p:nvCxnSpPr>
        <p:spPr>
          <a:xfrm>
            <a:off x="7653451" y="1947966"/>
            <a:ext cx="481258" cy="6744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/>
          <p:cNvSpPr txBox="1"/>
          <p:nvPr/>
        </p:nvSpPr>
        <p:spPr>
          <a:xfrm>
            <a:off x="6996023" y="3165893"/>
            <a:ext cx="12098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Ježkovice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„Černov“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4839420" y="3700732"/>
            <a:ext cx="2247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Kramolín – „Hradisko“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4735902" y="6133381"/>
            <a:ext cx="1766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Lukov – „Ostroh“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8945592" y="4779034"/>
            <a:ext cx="2208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Buchlovice – „Modla“</a:t>
            </a:r>
          </a:p>
        </p:txBody>
      </p:sp>
    </p:spTree>
    <p:extLst>
      <p:ext uri="{BB962C8B-B14F-4D97-AF65-F5344CB8AC3E}">
        <p14:creationId xmlns:p14="http://schemas.microsoft.com/office/powerpoint/2010/main" val="22075931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26" y="1150063"/>
            <a:ext cx="2382503" cy="1281638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accent1"/>
                </a:solidFill>
              </a:rPr>
              <a:t>Early La </a:t>
            </a:r>
            <a:r>
              <a:rPr lang="cs-CZ" b="1" dirty="0" err="1">
                <a:solidFill>
                  <a:schemeClr val="accent1"/>
                </a:solidFill>
              </a:rPr>
              <a:t>Tène</a:t>
            </a:r>
            <a:r>
              <a:rPr lang="cs-CZ" b="1" dirty="0">
                <a:solidFill>
                  <a:schemeClr val="accent1"/>
                </a:solidFill>
              </a:rPr>
              <a:t> Period </a:t>
            </a:r>
            <a:r>
              <a:rPr lang="cs-CZ" b="1" dirty="0" err="1">
                <a:solidFill>
                  <a:schemeClr val="accent1"/>
                </a:solidFill>
              </a:rPr>
              <a:t>Hillforts</a:t>
            </a:r>
            <a:endParaRPr lang="cs-CZ" b="1" dirty="0">
              <a:solidFill>
                <a:schemeClr val="accent1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35FD9FE-F244-DD77-28C7-CEE9ED4C1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929" y="0"/>
            <a:ext cx="96830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3090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165" y="155276"/>
            <a:ext cx="7617126" cy="612475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accent1"/>
                </a:solidFill>
              </a:rPr>
              <a:t>Early La </a:t>
            </a:r>
            <a:r>
              <a:rPr lang="cs-CZ" b="1" dirty="0" err="1">
                <a:solidFill>
                  <a:schemeClr val="accent1"/>
                </a:solidFill>
              </a:rPr>
              <a:t>Tène</a:t>
            </a:r>
            <a:r>
              <a:rPr lang="cs-CZ" b="1" dirty="0">
                <a:solidFill>
                  <a:schemeClr val="accent1"/>
                </a:solidFill>
              </a:rPr>
              <a:t> Period </a:t>
            </a:r>
            <a:r>
              <a:rPr lang="cs-CZ" b="1" dirty="0" err="1">
                <a:solidFill>
                  <a:schemeClr val="accent1"/>
                </a:solidFill>
              </a:rPr>
              <a:t>Hillforts</a:t>
            </a:r>
            <a:endParaRPr lang="cs-CZ" b="1" dirty="0">
              <a:solidFill>
                <a:schemeClr val="accent1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160439E-40D2-496E-9869-99362BAAE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9232" y="0"/>
            <a:ext cx="5602768" cy="6858000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929E0867-0860-454D-B0BB-A805A8743083}"/>
              </a:ext>
            </a:extLst>
          </p:cNvPr>
          <p:cNvSpPr txBox="1"/>
          <p:nvPr/>
        </p:nvSpPr>
        <p:spPr>
          <a:xfrm>
            <a:off x="4663751" y="5633858"/>
            <a:ext cx="28054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800" b="0" i="0" u="none" strike="noStrike" baseline="0" dirty="0">
                <a:latin typeface="Cambria" panose="02040503050406030204" pitchFamily="18" charset="0"/>
              </a:rPr>
              <a:t>Buchlovice – Modla (1-3). J. Kohoutek </a:t>
            </a:r>
            <a:r>
              <a:rPr lang="cs-CZ" sz="1800" b="0" i="0" u="none" strike="noStrike" baseline="0" dirty="0" err="1">
                <a:latin typeface="Cambria" panose="02040503050406030204" pitchFamily="18" charset="0"/>
              </a:rPr>
              <a:t>excavations</a:t>
            </a:r>
            <a:r>
              <a:rPr lang="cs-CZ" sz="1800" b="0" i="0" u="none" strike="noStrike" baseline="0" dirty="0">
                <a:latin typeface="Cambria" panose="02040503050406030204" pitchFamily="18" charset="0"/>
              </a:rPr>
              <a:t>.</a:t>
            </a:r>
          </a:p>
          <a:p>
            <a:pPr algn="r"/>
            <a:r>
              <a:rPr lang="cs-CZ" sz="1800" b="0" i="0" u="none" strike="noStrike" baseline="0" dirty="0">
                <a:latin typeface="Cambria" panose="02040503050406030204" pitchFamily="18" charset="0"/>
              </a:rPr>
              <a:t>Pavlov – Děvín (4-13). </a:t>
            </a:r>
            <a:r>
              <a:rPr lang="cs-CZ" sz="1800" b="0" i="0" u="none" strike="noStrike" baseline="0" dirty="0" err="1">
                <a:latin typeface="Cambria" panose="02040503050406030204" pitchFamily="18" charset="0"/>
              </a:rPr>
              <a:t>Škrdla</a:t>
            </a:r>
            <a:r>
              <a:rPr lang="cs-CZ" sz="1800" b="0" i="0" u="none" strike="noStrike" baseline="0" dirty="0">
                <a:latin typeface="Cambria" panose="02040503050406030204" pitchFamily="18" charset="0"/>
              </a:rPr>
              <a:t> </a:t>
            </a:r>
            <a:r>
              <a:rPr lang="cs-CZ" sz="1800" b="0" i="0" u="none" strike="noStrike" baseline="0" dirty="0" err="1">
                <a:latin typeface="Cambria" panose="02040503050406030204" pitchFamily="18" charset="0"/>
              </a:rPr>
              <a:t>couple</a:t>
            </a:r>
            <a:r>
              <a:rPr lang="cs-CZ" sz="1800" b="0" i="0" u="none" strike="noStrike" baseline="0" dirty="0">
                <a:latin typeface="Cambria" panose="02040503050406030204" pitchFamily="18" charset="0"/>
              </a:rPr>
              <a:t> </a:t>
            </a:r>
            <a:r>
              <a:rPr lang="cs-CZ" sz="1800" b="0" i="0" u="none" strike="noStrike" baseline="0" dirty="0" err="1">
                <a:latin typeface="Cambria" panose="02040503050406030204" pitchFamily="18" charset="0"/>
              </a:rPr>
              <a:t>findingd</a:t>
            </a:r>
            <a:endParaRPr lang="cs-CZ" dirty="0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00BB870A-41A2-4E39-871F-D2F21F2FBD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29075"/>
            <a:ext cx="4663751" cy="2828925"/>
          </a:xfrm>
          <a:prstGeom prst="rect">
            <a:avLst/>
          </a:prstGeom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C01FC948-5214-4621-A33E-90B05773201F}"/>
              </a:ext>
            </a:extLst>
          </p:cNvPr>
          <p:cNvSpPr txBox="1"/>
          <p:nvPr/>
        </p:nvSpPr>
        <p:spPr>
          <a:xfrm>
            <a:off x="4770991" y="4029075"/>
            <a:ext cx="21410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0" i="0" u="none" strike="noStrike" baseline="0" dirty="0">
                <a:latin typeface="Cambria" panose="02040503050406030204" pitchFamily="18" charset="0"/>
              </a:rPr>
              <a:t>Lukov. </a:t>
            </a:r>
            <a:r>
              <a:rPr lang="cs-CZ" sz="1800" b="0" i="0" u="none" strike="noStrike" baseline="0" dirty="0" err="1">
                <a:latin typeface="Cambria" panose="02040503050406030204" pitchFamily="18" charset="0"/>
              </a:rPr>
              <a:t>From</a:t>
            </a:r>
            <a:r>
              <a:rPr lang="cs-CZ" sz="1800" b="0" i="0" u="none" strike="noStrike" baseline="0" dirty="0">
                <a:latin typeface="Cambria" panose="02040503050406030204" pitchFamily="18" charset="0"/>
              </a:rPr>
              <a:t> </a:t>
            </a:r>
            <a:r>
              <a:rPr lang="cs-CZ" sz="1800" b="0" i="0" u="none" strike="noStrike" baseline="0" dirty="0" err="1">
                <a:latin typeface="Cambria" panose="02040503050406030204" pitchFamily="18" charset="0"/>
              </a:rPr>
              <a:t>the</a:t>
            </a:r>
            <a:r>
              <a:rPr lang="cs-CZ" sz="1800" b="0" i="0" u="none" strike="noStrike" baseline="0" dirty="0">
                <a:latin typeface="Cambria" panose="02040503050406030204" pitchFamily="18" charset="0"/>
              </a:rPr>
              <a:t> </a:t>
            </a:r>
            <a:r>
              <a:rPr lang="cs-CZ" sz="1800" b="0" i="0" u="none" strike="noStrike" baseline="0" dirty="0" err="1">
                <a:latin typeface="Cambria" panose="02040503050406030204" pitchFamily="18" charset="0"/>
              </a:rPr>
              <a:t>hillfort</a:t>
            </a:r>
            <a:r>
              <a:rPr lang="cs-CZ" sz="1800" b="0" i="0" u="none" strike="noStrike" baseline="0" dirty="0">
                <a:latin typeface="Cambria" panose="02040503050406030204" pitchFamily="18" charset="0"/>
              </a:rPr>
              <a:t>, </a:t>
            </a:r>
            <a:r>
              <a:rPr lang="cs-CZ" dirty="0" err="1">
                <a:latin typeface="Cambria" panose="02040503050406030204" pitchFamily="18" charset="0"/>
              </a:rPr>
              <a:t>findings</a:t>
            </a:r>
            <a:r>
              <a:rPr lang="cs-CZ" dirty="0">
                <a:latin typeface="Cambria" panose="02040503050406030204" pitchFamily="18" charset="0"/>
              </a:rPr>
              <a:t> </a:t>
            </a:r>
            <a:r>
              <a:rPr lang="cs-CZ" dirty="0" err="1">
                <a:latin typeface="Cambria" panose="02040503050406030204" pitchFamily="18" charset="0"/>
              </a:rPr>
              <a:t>of</a:t>
            </a:r>
            <a:r>
              <a:rPr lang="cs-CZ" dirty="0">
                <a:latin typeface="Cambria" panose="02040503050406030204" pitchFamily="18" charset="0"/>
              </a:rPr>
              <a:t> </a:t>
            </a:r>
            <a:r>
              <a:rPr lang="cs-CZ" sz="1800" b="0" i="0" u="none" strike="noStrike" baseline="0" dirty="0">
                <a:latin typeface="Cambria" panose="02040503050406030204" pitchFamily="18" charset="0"/>
              </a:rPr>
              <a:t>M. Salaš and M. </a:t>
            </a:r>
            <a:r>
              <a:rPr lang="cs-CZ" sz="1800" b="0" i="0" u="none" strike="noStrike" baseline="0" dirty="0" err="1">
                <a:latin typeface="Cambria" panose="02040503050406030204" pitchFamily="18" charset="0"/>
              </a:rPr>
              <a:t>Čižmář</a:t>
            </a:r>
            <a:endParaRPr lang="cs-CZ" dirty="0"/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520EDA25-0D5E-43F8-9FC3-6884516C4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421" y="1007488"/>
            <a:ext cx="2910625" cy="2438400"/>
          </a:xfrm>
          <a:prstGeom prst="rect">
            <a:avLst/>
          </a:prstGeom>
        </p:spPr>
      </p:pic>
      <p:pic>
        <p:nvPicPr>
          <p:cNvPr id="24578" name="Picture 2" descr="Galerie - Hradiště Lukov (Ostroh) (Hradiště, tvrziště) • Mapy.cz">
            <a:extLst>
              <a:ext uri="{FF2B5EF4-FFF2-40B4-BE49-F238E27FC236}">
                <a16:creationId xmlns:a16="http://schemas.microsoft.com/office/drawing/2014/main" id="{AC134DFB-DAFD-4DF8-8E45-A86C459F1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566" y="1007488"/>
            <a:ext cx="3636482" cy="2730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6E4CC0EC-6A2E-4887-B9A4-2940BA8A488A}"/>
              </a:ext>
            </a:extLst>
          </p:cNvPr>
          <p:cNvSpPr txBox="1"/>
          <p:nvPr/>
        </p:nvSpPr>
        <p:spPr>
          <a:xfrm>
            <a:off x="26046" y="342900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0" i="0" u="none" strike="noStrike" baseline="0" dirty="0">
                <a:latin typeface="Cambria" panose="02040503050406030204" pitchFamily="18" charset="0"/>
              </a:rPr>
              <a:t>Lukov – </a:t>
            </a:r>
            <a:r>
              <a:rPr lang="cs-CZ" sz="1800" b="0" i="0" u="none" strike="noStrike" baseline="0" dirty="0" err="1">
                <a:latin typeface="Cambria" panose="02040503050406030204" pitchFamily="18" charset="0"/>
              </a:rPr>
              <a:t>horse</a:t>
            </a:r>
            <a:r>
              <a:rPr lang="cs-CZ" sz="1800" b="0" i="0" u="none" strike="noStrike" baseline="0" dirty="0">
                <a:latin typeface="Cambria" panose="02040503050406030204" pitchFamily="18" charset="0"/>
              </a:rPr>
              <a:t> bit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23FAC9D-2540-4D69-B1C2-E1E4E8E5CD38}"/>
              </a:ext>
            </a:extLst>
          </p:cNvPr>
          <p:cNvSpPr txBox="1"/>
          <p:nvPr/>
        </p:nvSpPr>
        <p:spPr>
          <a:xfrm>
            <a:off x="3303624" y="108421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0" i="0" u="none" strike="noStrike" baseline="0" dirty="0">
                <a:latin typeface="Cambria" panose="02040503050406030204" pitchFamily="18" charset="0"/>
              </a:rPr>
              <a:t>Lukov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64775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">
            <a:extLst>
              <a:ext uri="{FF2B5EF4-FFF2-40B4-BE49-F238E27FC236}">
                <a16:creationId xmlns:a16="http://schemas.microsoft.com/office/drawing/2014/main" id="{9DD1D3A0-E1F2-46C8-A67E-A5BF9A7E8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3689"/>
            <a:ext cx="2357436" cy="1360054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>
                <a:solidFill>
                  <a:schemeClr val="accent1"/>
                </a:solidFill>
              </a:rPr>
              <a:t>Ježkovice – „Černov“</a:t>
            </a:r>
            <a:br>
              <a:rPr lang="cs-CZ" sz="3200" b="1" dirty="0">
                <a:solidFill>
                  <a:schemeClr val="accent1"/>
                </a:solidFill>
              </a:rPr>
            </a:br>
            <a:r>
              <a:rPr lang="cs-CZ" sz="3200" b="1" dirty="0">
                <a:solidFill>
                  <a:schemeClr val="accent1"/>
                </a:solidFill>
              </a:rPr>
              <a:t>/</a:t>
            </a:r>
            <a:r>
              <a:rPr lang="cs-CZ" sz="3200" b="1" i="1" dirty="0">
                <a:solidFill>
                  <a:schemeClr val="accent1"/>
                </a:solidFill>
              </a:rPr>
              <a:t>F</a:t>
            </a:r>
            <a:r>
              <a:rPr lang="en-US" sz="3200" b="1" i="1" dirty="0" err="1">
                <a:solidFill>
                  <a:schemeClr val="accent1"/>
                </a:solidFill>
              </a:rPr>
              <a:t>ürstensitz</a:t>
            </a:r>
            <a:r>
              <a:rPr lang="cs-CZ" sz="3200" b="1" i="1" dirty="0">
                <a:solidFill>
                  <a:schemeClr val="accent1"/>
                </a:solidFill>
              </a:rPr>
              <a:t>?/</a:t>
            </a:r>
          </a:p>
        </p:txBody>
      </p:sp>
      <p:sp>
        <p:nvSpPr>
          <p:cNvPr id="12" name="Zástupný obsah 3">
            <a:extLst>
              <a:ext uri="{FF2B5EF4-FFF2-40B4-BE49-F238E27FC236}">
                <a16:creationId xmlns:a16="http://schemas.microsoft.com/office/drawing/2014/main" id="{9ADC94D8-C2B3-4066-A100-907132FA6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95" y="1496677"/>
            <a:ext cx="2315980" cy="508527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/>
              <a:t> </a:t>
            </a:r>
            <a:r>
              <a:rPr lang="en-US"/>
              <a:t>2020 </a:t>
            </a:r>
            <a:r>
              <a:rPr lang="en-US" dirty="0"/>
              <a:t>‒ settlement structure to </a:t>
            </a:r>
            <a:r>
              <a:rPr lang="cs-CZ" dirty="0"/>
              <a:t>Býčí skála </a:t>
            </a:r>
            <a:r>
              <a:rPr lang="cs-CZ" dirty="0" err="1"/>
              <a:t>Cave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/>
              <a:t> </a:t>
            </a:r>
            <a:r>
              <a:rPr lang="en-US"/>
              <a:t>Ježkovice </a:t>
            </a:r>
            <a:r>
              <a:rPr lang="en-US" dirty="0"/>
              <a:t>‒ </a:t>
            </a:r>
            <a:r>
              <a:rPr lang="cs-CZ" dirty="0"/>
              <a:t>„</a:t>
            </a:r>
            <a:r>
              <a:rPr lang="en-US" dirty="0" err="1"/>
              <a:t>Černov</a:t>
            </a:r>
            <a:r>
              <a:rPr lang="cs-CZ" dirty="0"/>
              <a:t>“</a:t>
            </a:r>
            <a:r>
              <a:rPr lang="en-US" dirty="0"/>
              <a:t> </a:t>
            </a:r>
            <a:r>
              <a:rPr lang="cs-CZ" dirty="0"/>
              <a:t>12 km</a:t>
            </a:r>
            <a:r>
              <a:rPr lang="en-US" dirty="0"/>
              <a:t> from BS</a:t>
            </a:r>
            <a:r>
              <a:rPr lang="cs-CZ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/>
              <a:t> </a:t>
            </a:r>
            <a:r>
              <a:rPr lang="en-US"/>
              <a:t>15</a:t>
            </a:r>
            <a:r>
              <a:rPr lang="cs-CZ" dirty="0"/>
              <a:t>+</a:t>
            </a:r>
            <a:r>
              <a:rPr lang="en-US" dirty="0"/>
              <a:t> </a:t>
            </a:r>
            <a:r>
              <a:rPr lang="cs-CZ" dirty="0"/>
              <a:t>iron </a:t>
            </a:r>
            <a:r>
              <a:rPr lang="cs-CZ" dirty="0" err="1"/>
              <a:t>hoards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/>
              <a:t> </a:t>
            </a:r>
            <a:r>
              <a:rPr lang="en-US"/>
              <a:t>Synchronization </a:t>
            </a:r>
            <a:r>
              <a:rPr lang="en-US" dirty="0"/>
              <a:t>with BS horizons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/>
              <a:t> </a:t>
            </a:r>
            <a:r>
              <a:rPr lang="en-US"/>
              <a:t>New </a:t>
            </a:r>
            <a:r>
              <a:rPr lang="cs-CZ" dirty="0" err="1"/>
              <a:t>hilltop</a:t>
            </a:r>
            <a:r>
              <a:rPr lang="cs-CZ" dirty="0"/>
              <a:t> settlement</a:t>
            </a:r>
            <a:r>
              <a:rPr lang="en-US" dirty="0"/>
              <a:t> structure from LT A</a:t>
            </a:r>
            <a:r>
              <a:rPr lang="cs-CZ" dirty="0"/>
              <a:t> 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/>
              <a:t> </a:t>
            </a:r>
            <a:r>
              <a:rPr lang="en-US"/>
              <a:t>C</a:t>
            </a:r>
            <a:r>
              <a:rPr lang="cs-CZ" dirty="0" err="1"/>
              <a:t>lear</a:t>
            </a:r>
            <a:r>
              <a:rPr lang="cs-CZ" dirty="0"/>
              <a:t> c</a:t>
            </a:r>
            <a:r>
              <a:rPr lang="en-US" dirty="0" err="1"/>
              <a:t>onnection</a:t>
            </a:r>
            <a:r>
              <a:rPr lang="en-US" dirty="0"/>
              <a:t> to </a:t>
            </a:r>
            <a:r>
              <a:rPr lang="en-US"/>
              <a:t>the West</a:t>
            </a:r>
            <a:endParaRPr lang="cs-CZ"/>
          </a:p>
          <a:p>
            <a:pPr>
              <a:buFont typeface="Wingdings" panose="05000000000000000000" pitchFamily="2" charset="2"/>
              <a:buChar char="§"/>
            </a:pPr>
            <a:r>
              <a:rPr lang="cs-CZ"/>
              <a:t> Ha D1–LT A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</p:txBody>
      </p:sp>
      <p:pic>
        <p:nvPicPr>
          <p:cNvPr id="28" name="Obrázek 27" descr="Obsah obrázku text, mapa&#10;&#10;Popis byl vytvořen automaticky">
            <a:extLst>
              <a:ext uri="{FF2B5EF4-FFF2-40B4-BE49-F238E27FC236}">
                <a16:creationId xmlns:a16="http://schemas.microsoft.com/office/drawing/2014/main" id="{11BC17AE-8917-4303-9E9A-AFA724C92B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097" y="0"/>
            <a:ext cx="6206011" cy="4263529"/>
          </a:xfrm>
          <a:prstGeom prst="rect">
            <a:avLst/>
          </a:prstGeom>
        </p:spPr>
      </p:pic>
      <p:sp>
        <p:nvSpPr>
          <p:cNvPr id="29" name="Obdélník 28">
            <a:extLst>
              <a:ext uri="{FF2B5EF4-FFF2-40B4-BE49-F238E27FC236}">
                <a16:creationId xmlns:a16="http://schemas.microsoft.com/office/drawing/2014/main" id="{1EAC6D23-C73E-4DB9-A70F-DF96034338D1}"/>
              </a:ext>
            </a:extLst>
          </p:cNvPr>
          <p:cNvSpPr/>
          <p:nvPr/>
        </p:nvSpPr>
        <p:spPr>
          <a:xfrm>
            <a:off x="6134779" y="659108"/>
            <a:ext cx="1670604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Outter</a:t>
            </a:r>
            <a:r>
              <a:rPr kumimoji="0" lang="cs-CZ" sz="1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rampart</a:t>
            </a:r>
            <a:r>
              <a:rPr kumimoji="0" lang="cs-CZ" sz="1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</a:t>
            </a:r>
          </a:p>
        </p:txBody>
      </p:sp>
      <p:sp>
        <p:nvSpPr>
          <p:cNvPr id="30" name="Obdélník 29">
            <a:extLst>
              <a:ext uri="{FF2B5EF4-FFF2-40B4-BE49-F238E27FC236}">
                <a16:creationId xmlns:a16="http://schemas.microsoft.com/office/drawing/2014/main" id="{7931EEE5-5433-4A1A-B150-0CC071302B79}"/>
              </a:ext>
            </a:extLst>
          </p:cNvPr>
          <p:cNvSpPr/>
          <p:nvPr/>
        </p:nvSpPr>
        <p:spPr>
          <a:xfrm>
            <a:off x="5664997" y="2298784"/>
            <a:ext cx="1670604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Outter</a:t>
            </a:r>
            <a:r>
              <a:rPr kumimoji="0" lang="cs-CZ" sz="1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rampart</a:t>
            </a:r>
            <a:r>
              <a:rPr kumimoji="0" lang="cs-CZ" sz="1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</a:t>
            </a:r>
          </a:p>
        </p:txBody>
      </p:sp>
      <p:sp>
        <p:nvSpPr>
          <p:cNvPr id="31" name="Obdélník 30">
            <a:extLst>
              <a:ext uri="{FF2B5EF4-FFF2-40B4-BE49-F238E27FC236}">
                <a16:creationId xmlns:a16="http://schemas.microsoft.com/office/drawing/2014/main" id="{49D780F2-0FDF-4449-81F8-54F5D6B8824B}"/>
              </a:ext>
            </a:extLst>
          </p:cNvPr>
          <p:cNvSpPr/>
          <p:nvPr/>
        </p:nvSpPr>
        <p:spPr>
          <a:xfrm>
            <a:off x="2659260" y="1929522"/>
            <a:ext cx="1670604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Inner</a:t>
            </a:r>
            <a:r>
              <a:rPr kumimoji="0" lang="cs-CZ" sz="1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rampart</a:t>
            </a:r>
            <a:r>
              <a:rPr kumimoji="0" lang="cs-CZ" sz="1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</a:t>
            </a:r>
          </a:p>
        </p:txBody>
      </p:sp>
      <p:sp>
        <p:nvSpPr>
          <p:cNvPr id="32" name="Obdélník 31">
            <a:extLst>
              <a:ext uri="{FF2B5EF4-FFF2-40B4-BE49-F238E27FC236}">
                <a16:creationId xmlns:a16="http://schemas.microsoft.com/office/drawing/2014/main" id="{EEAF248F-360E-4665-B977-ECF7184DBE0B}"/>
              </a:ext>
            </a:extLst>
          </p:cNvPr>
          <p:cNvSpPr/>
          <p:nvPr/>
        </p:nvSpPr>
        <p:spPr>
          <a:xfrm>
            <a:off x="2455773" y="2194673"/>
            <a:ext cx="1670604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Inner</a:t>
            </a:r>
            <a:r>
              <a:rPr kumimoji="0" lang="cs-CZ" sz="1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rampart</a:t>
            </a:r>
            <a:r>
              <a:rPr kumimoji="0" lang="cs-CZ" sz="1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</a:t>
            </a:r>
          </a:p>
        </p:txBody>
      </p:sp>
      <p:sp>
        <p:nvSpPr>
          <p:cNvPr id="33" name="Obdélník 32">
            <a:extLst>
              <a:ext uri="{FF2B5EF4-FFF2-40B4-BE49-F238E27FC236}">
                <a16:creationId xmlns:a16="http://schemas.microsoft.com/office/drawing/2014/main" id="{D40F6503-198E-4782-93C5-D83C847ED58A}"/>
              </a:ext>
            </a:extLst>
          </p:cNvPr>
          <p:cNvSpPr/>
          <p:nvPr/>
        </p:nvSpPr>
        <p:spPr>
          <a:xfrm rot="2554418">
            <a:off x="3860202" y="2729314"/>
            <a:ext cx="1670604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Acropolis</a:t>
            </a:r>
            <a:endParaRPr kumimoji="0" lang="cs-CZ" sz="1600" b="0" i="0" u="none" strike="noStrike" kern="1200" cap="none" spc="0" normalizeH="0" baseline="0" noProof="0" dirty="0">
              <a:ln w="0"/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bdélník 33">
            <a:extLst>
              <a:ext uri="{FF2B5EF4-FFF2-40B4-BE49-F238E27FC236}">
                <a16:creationId xmlns:a16="http://schemas.microsoft.com/office/drawing/2014/main" id="{7D3B585D-C250-4BFB-9685-4065935B5128}"/>
              </a:ext>
            </a:extLst>
          </p:cNvPr>
          <p:cNvSpPr/>
          <p:nvPr/>
        </p:nvSpPr>
        <p:spPr>
          <a:xfrm rot="2554418">
            <a:off x="4824193" y="1334343"/>
            <a:ext cx="1670604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Suburbium</a:t>
            </a:r>
            <a:endParaRPr kumimoji="0" lang="cs-CZ" sz="1600" b="0" i="0" u="none" strike="noStrike" kern="1200" cap="none" spc="0" normalizeH="0" baseline="0" noProof="0" dirty="0">
              <a:ln w="0"/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5" name="Obrázek 34" descr="Obsah obrázku čokoláda, kobliha, černá, vsedě&#10;&#10;Popis byl vytvořen automaticky">
            <a:extLst>
              <a:ext uri="{FF2B5EF4-FFF2-40B4-BE49-F238E27FC236}">
                <a16:creationId xmlns:a16="http://schemas.microsoft.com/office/drawing/2014/main" id="{4BFBE895-8C95-4DDA-B91C-E83F306049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910" y="4122910"/>
            <a:ext cx="2735090" cy="2735090"/>
          </a:xfrm>
          <a:prstGeom prst="rect">
            <a:avLst/>
          </a:prstGeom>
        </p:spPr>
      </p:pic>
      <p:sp>
        <p:nvSpPr>
          <p:cNvPr id="36" name="TextovéPole 35">
            <a:extLst>
              <a:ext uri="{FF2B5EF4-FFF2-40B4-BE49-F238E27FC236}">
                <a16:creationId xmlns:a16="http://schemas.microsoft.com/office/drawing/2014/main" id="{A7162527-BD9E-4F62-8591-4FFB0B22922E}"/>
              </a:ext>
            </a:extLst>
          </p:cNvPr>
          <p:cNvSpPr txBox="1"/>
          <p:nvPr/>
        </p:nvSpPr>
        <p:spPr>
          <a:xfrm>
            <a:off x="6118169" y="6453574"/>
            <a:ext cx="3366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Iron </a:t>
            </a:r>
            <a:r>
              <a:rPr kumimoji="0" lang="en-GB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axle cap</a:t>
            </a:r>
            <a:r>
              <a:rPr kumimoji="0" lang="cs-CZ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 </a:t>
            </a:r>
            <a:r>
              <a:rPr kumimoji="0" lang="cs-CZ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from</a:t>
            </a:r>
            <a:r>
              <a:rPr kumimoji="0" lang="cs-CZ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wagon</a:t>
            </a:r>
            <a:r>
              <a:rPr kumimoji="0" lang="cs-CZ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wheels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Zástupný obsah 3">
            <a:extLst>
              <a:ext uri="{FF2B5EF4-FFF2-40B4-BE49-F238E27FC236}">
                <a16:creationId xmlns:a16="http://schemas.microsoft.com/office/drawing/2014/main" id="{D1532BBC-9A6E-4FE0-AD4A-2902990D265E}"/>
              </a:ext>
            </a:extLst>
          </p:cNvPr>
          <p:cNvSpPr txBox="1">
            <a:spLocks/>
          </p:cNvSpPr>
          <p:nvPr/>
        </p:nvSpPr>
        <p:spPr>
          <a:xfrm>
            <a:off x="2484407" y="4382219"/>
            <a:ext cx="6640170" cy="208759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Acropolis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2,3 ha;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suburbium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7 ha;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total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9,3 ha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Iron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sources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nearby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Býčí skála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Cave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1st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hoard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elit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cathegory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LT A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anose="05000000000000000000" pitchFamily="2" charset="2"/>
              </a:rPr>
              <a:t>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LT A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burial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ground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near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 (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flat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with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stones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on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surface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like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Manětín-Hrádek in Bohemia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8 km from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Vlada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ř)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bdélník 41">
            <a:extLst>
              <a:ext uri="{FF2B5EF4-FFF2-40B4-BE49-F238E27FC236}">
                <a16:creationId xmlns:a16="http://schemas.microsoft.com/office/drawing/2014/main" id="{10649C9E-27AE-43AB-8597-FE63915121FD}"/>
              </a:ext>
            </a:extLst>
          </p:cNvPr>
          <p:cNvSpPr/>
          <p:nvPr/>
        </p:nvSpPr>
        <p:spPr>
          <a:xfrm>
            <a:off x="10311858" y="5276593"/>
            <a:ext cx="738738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J4</a:t>
            </a:r>
          </a:p>
        </p:txBody>
      </p:sp>
      <p:pic>
        <p:nvPicPr>
          <p:cNvPr id="43" name="Obrázek 42" descr="IMG_00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74904" y="0"/>
            <a:ext cx="3717096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008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252" y="543125"/>
            <a:ext cx="11395493" cy="705435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chemeClr val="accent1"/>
                </a:solidFill>
              </a:rPr>
              <a:t>Late </a:t>
            </a:r>
            <a:r>
              <a:rPr lang="cs-CZ" b="1" dirty="0" err="1">
                <a:solidFill>
                  <a:schemeClr val="accent1"/>
                </a:solidFill>
              </a:rPr>
              <a:t>Hallstatt</a:t>
            </a:r>
            <a:r>
              <a:rPr lang="cs-CZ" b="1" dirty="0">
                <a:solidFill>
                  <a:schemeClr val="accent1"/>
                </a:solidFill>
              </a:rPr>
              <a:t> and Early La </a:t>
            </a:r>
            <a:r>
              <a:rPr lang="cs-CZ" b="1" dirty="0" err="1">
                <a:solidFill>
                  <a:schemeClr val="accent1"/>
                </a:solidFill>
              </a:rPr>
              <a:t>Tène</a:t>
            </a:r>
            <a:r>
              <a:rPr lang="cs-CZ" b="1" dirty="0">
                <a:solidFill>
                  <a:schemeClr val="accent1"/>
                </a:solidFill>
              </a:rPr>
              <a:t> in </a:t>
            </a:r>
            <a:r>
              <a:rPr lang="cs-CZ" b="1" dirty="0" err="1">
                <a:solidFill>
                  <a:schemeClr val="accent1"/>
                </a:solidFill>
              </a:rPr>
              <a:t>other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regions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</a:p>
        </p:txBody>
      </p:sp>
      <p:pic>
        <p:nvPicPr>
          <p:cNvPr id="25602" name="Picture 2" descr="Heuneburg – Celtic City Of Pyrene - HEUNEBURG – CELTIC CITY OF PYRENE">
            <a:extLst>
              <a:ext uri="{FF2B5EF4-FFF2-40B4-BE49-F238E27FC236}">
                <a16:creationId xmlns:a16="http://schemas.microsoft.com/office/drawing/2014/main" id="{A49088A5-2B7C-45B6-9DC3-3C96F34C3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56" y="1653173"/>
            <a:ext cx="12213111" cy="473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92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6">
            <a:extLst>
              <a:ext uri="{FF2B5EF4-FFF2-40B4-BE49-F238E27FC236}">
                <a16:creationId xmlns:a16="http://schemas.microsoft.com/office/drawing/2014/main" id="{DDA7A8F8-14B9-4D50-B822-27DF46C93435}"/>
              </a:ext>
            </a:extLst>
          </p:cNvPr>
          <p:cNvSpPr txBox="1">
            <a:spLocks/>
          </p:cNvSpPr>
          <p:nvPr/>
        </p:nvSpPr>
        <p:spPr>
          <a:xfrm>
            <a:off x="100374" y="1396604"/>
            <a:ext cx="4514825" cy="537567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Ha D3-LT A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Western Bohemia, 115 Ha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central part of the settlement on the plateau, with an area of about 13.5 ha, was protected by an 8 m wide perimeter wall 1.6 km long, the remains of which are now visible in the form of massive ramparts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M.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Chytráček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excavations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since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2002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cult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lakes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well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0374" y="165496"/>
            <a:ext cx="4514824" cy="1231107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Homestead</a:t>
            </a:r>
            <a:r>
              <a:rPr lang="cs-CZ" b="1" dirty="0">
                <a:solidFill>
                  <a:schemeClr val="accent1"/>
                </a:solidFill>
              </a:rPr>
              <a:t> on </a:t>
            </a:r>
            <a:r>
              <a:rPr lang="cs-CZ" b="1" dirty="0" err="1">
                <a:solidFill>
                  <a:schemeClr val="accent1"/>
                </a:solidFill>
              </a:rPr>
              <a:t>hillfort</a:t>
            </a:r>
            <a:r>
              <a:rPr lang="cs-CZ" b="1" dirty="0">
                <a:solidFill>
                  <a:schemeClr val="accent1"/>
                </a:solidFill>
              </a:rPr>
              <a:t> – Vladař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949AFE-63A7-49EF-8791-24E8CAF5A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5439" y="0"/>
            <a:ext cx="4886561" cy="5355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1FBBE78-4E5E-48E1-802D-F76742C7C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9892" y="165496"/>
            <a:ext cx="3635546" cy="198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448EAD0E-96AE-4F88-BED3-18A229D4D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95864" y="5237764"/>
            <a:ext cx="5796136" cy="159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46862993-D418-4D06-A554-34DA41381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94708" y="2338022"/>
            <a:ext cx="2510730" cy="159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Přímá spojovací šipka 15">
            <a:extLst>
              <a:ext uri="{FF2B5EF4-FFF2-40B4-BE49-F238E27FC236}">
                <a16:creationId xmlns:a16="http://schemas.microsoft.com/office/drawing/2014/main" id="{4005B643-4EB7-4A77-A9E3-09C5DC935BCD}"/>
              </a:ext>
            </a:extLst>
          </p:cNvPr>
          <p:cNvCxnSpPr>
            <a:cxnSpLocks/>
          </p:cNvCxnSpPr>
          <p:nvPr/>
        </p:nvCxnSpPr>
        <p:spPr>
          <a:xfrm>
            <a:off x="9293932" y="1265202"/>
            <a:ext cx="573968" cy="1872807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6">
            <a:extLst>
              <a:ext uri="{FF2B5EF4-FFF2-40B4-BE49-F238E27FC236}">
                <a16:creationId xmlns:a16="http://schemas.microsoft.com/office/drawing/2014/main" id="{CCCA5565-14D2-4807-BF25-5D2D44960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93932" y="299683"/>
            <a:ext cx="2627784" cy="962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Přímá spojovací šipka 20">
            <a:extLst>
              <a:ext uri="{FF2B5EF4-FFF2-40B4-BE49-F238E27FC236}">
                <a16:creationId xmlns:a16="http://schemas.microsoft.com/office/drawing/2014/main" id="{0FA9B999-16FD-443D-8DA9-59282C4D151C}"/>
              </a:ext>
            </a:extLst>
          </p:cNvPr>
          <p:cNvCxnSpPr>
            <a:cxnSpLocks/>
          </p:cNvCxnSpPr>
          <p:nvPr/>
        </p:nvCxnSpPr>
        <p:spPr>
          <a:xfrm flipV="1">
            <a:off x="8232538" y="4131135"/>
            <a:ext cx="827584" cy="1224136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84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Nadpis 42"/>
          <p:cNvSpPr>
            <a:spLocks noGrp="1"/>
          </p:cNvSpPr>
          <p:nvPr>
            <p:ph type="title"/>
          </p:nvPr>
        </p:nvSpPr>
        <p:spPr>
          <a:xfrm>
            <a:off x="198408" y="174461"/>
            <a:ext cx="7461849" cy="653675"/>
          </a:xfrm>
        </p:spPr>
        <p:txBody>
          <a:bodyPr>
            <a:normAutofit/>
          </a:bodyPr>
          <a:lstStyle/>
          <a:p>
            <a:r>
              <a:rPr lang="cs-CZ" sz="4000" b="1" dirty="0" err="1">
                <a:solidFill>
                  <a:schemeClr val="accent1"/>
                </a:solidFill>
              </a:rPr>
              <a:t>Hillforts</a:t>
            </a:r>
            <a:r>
              <a:rPr lang="cs-CZ" sz="4000" b="1" dirty="0">
                <a:solidFill>
                  <a:schemeClr val="accent1"/>
                </a:solidFill>
              </a:rPr>
              <a:t> – list </a:t>
            </a:r>
            <a:r>
              <a:rPr lang="cs-CZ" sz="4000" b="1" dirty="0" err="1">
                <a:solidFill>
                  <a:schemeClr val="accent1"/>
                </a:solidFill>
              </a:rPr>
              <a:t>of</a:t>
            </a:r>
            <a:r>
              <a:rPr lang="cs-CZ" sz="4000" b="1" dirty="0">
                <a:solidFill>
                  <a:schemeClr val="accent1"/>
                </a:solidFill>
              </a:rPr>
              <a:t> </a:t>
            </a:r>
            <a:r>
              <a:rPr lang="cs-CZ" sz="4000" b="1" dirty="0" err="1">
                <a:solidFill>
                  <a:schemeClr val="accent1"/>
                </a:solidFill>
              </a:rPr>
              <a:t>all</a:t>
            </a:r>
            <a:r>
              <a:rPr lang="cs-CZ" sz="4000" b="1" dirty="0">
                <a:solidFill>
                  <a:schemeClr val="accent1"/>
                </a:solidFill>
              </a:rPr>
              <a:t> </a:t>
            </a:r>
            <a:r>
              <a:rPr lang="cs-CZ" sz="4000" b="1" dirty="0" err="1">
                <a:solidFill>
                  <a:schemeClr val="accent1"/>
                </a:solidFill>
              </a:rPr>
              <a:t>hilforts</a:t>
            </a:r>
            <a:endParaRPr lang="cs-CZ" sz="4000" b="1" dirty="0">
              <a:solidFill>
                <a:schemeClr val="accent1"/>
              </a:solidFill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198407" y="828136"/>
            <a:ext cx="11867901" cy="585540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 ‒ 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Bezkov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Skalka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4 ‒ Bílovice-Lutotín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Hrad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7 ‒ Biskupice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Hrubé kolo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9 ‒ Blučina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Cezavy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11 ‒ Boršice u Blatnice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Hradišťko/Lipinka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12 ‒ Boskovice 2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Hradní kopec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15 ‒ Brno-Bosonohy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Hradisko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27 ‒ Brno-Obřany 1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Hradisko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28 ‒ Brno-Obřany 2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Skály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33 ‒ Brusné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Křídlo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37 ‒ Buchlovice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Holý kopec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38 ‒ Bulhary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Burgstall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(KS/BKS)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39 ‒ Bystřice pod Hostýnem-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Bílavsko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Chlum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40 ‒ Bystřička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Klenov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41 ‒ Čejč 1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Špidlák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42 ‒ Diváky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Burberk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46 ‒ Dolní Kounice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 Trokách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50 ‒ Drahany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Starý Plumlov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51 ‒ Drysice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Melice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54 ‒ Dyje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Načeraticko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66 ‒ Hornice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Turecký kopec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72 ‒ Hukvaldy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Hrad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75 ‒ Chvalčov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Hostýn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78 ‒ Ivančice-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Budkovice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Myslivárna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79 ‒ Ivančice-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Budkovice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 (HS/BHS); 80 ‒ Jamolice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Čertova hráz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81 ‒ Jankovice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Komínky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83 ‒ Jaroměřice nad Rokytnou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Hradisko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84 ‒ Javorník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Hradisko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89 ‒ Jívová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Tepenec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92 ‒ Kněždub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Šumárník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95 ‒ Kokory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Hradisko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99 ‒ Kostelec u Holešova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Hradě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104 ‒ Kramolín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Hradisko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105 ‒ Krhov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Malý Chlum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106 ‒ Kroměříž-Hradisko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Hradisko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(PS/BPS); 107 ‒ 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Kroměříž-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Kotojedy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Obora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(PS/BPS); 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109 ‒ Křenovice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Hradisko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111 ‒ Křepice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Hradisko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112 ‒ Křižanovice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Zámeček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116 ‒ Kuřim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Záruba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120 ‒ Lidečko 2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Vrchkopec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122 ‒ Litostrov (HS); 124 ‒ Malé Hradisko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Staré Hradisko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142 ‒ Mohelno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Skřipina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147 ‒ Mokrá-Horákov 2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Horákovský hrad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167 ‒ Moravský Krumlov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Mokrý žleb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168 ‒ Morkůvky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Hrádek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174 ‒ Náměšť na Hané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Rmíz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176 ‒ Nemojany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Blatice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177 ‒ Nevojice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Strašník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179 ‒ Nová Hradečná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Hradisko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180 ‒ Nová Ves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Roveň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181 ‒ Olbramovice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Leskoun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182 ‒ Oleksovice (HS/BHS); 183 ‒ Olomouc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Dómské návrší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188 ‒ Orlovice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Žešov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190 ‒ Oslavany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Náporky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195 ‒ Paršovice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Gabrielka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197 ‒ Pavlov-Lechovice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Obersko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(PS/BPS); 199 ‒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Plaveč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Šance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200 ‒ Podivice 1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Valech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202 ‒ Podmolí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Šobes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208 ‒ Pozořice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Hrádek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215 ‒ Provodov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Rysov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218 ‒ Prštice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Horka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220 ‒ Přerov VII-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Čekyně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Hradisko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(PS/BPS); 225 ‒ 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Radslavice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Zelená hora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227 ‒ Roštín 1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Brdo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228 ‒ Roštín 2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Hradisko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229 ‒ Rouchovany-Šemíkovice (HS/BHS); 238 ‒ Senorady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Malá skála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239 ‒ Skalice nad Svitavou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Hradisko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240 ‒ Skrbeň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Hradisko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256 ‒ Sobůlky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Veselá hora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258 ‒ Stínava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Ježův hrad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260 ‒ Střelice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Střelický hrad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261 ‒ Sudice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Zadní 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Vejštice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263 ‒ Suchohrdly 1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Starý zámek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264 ‒ Suchohrdly 2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Deblínek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267 ‒ Šitbořice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Prostřední 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Torhety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268 ‒ Štítary (HS/BHS); 270 ‒ Štramberk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Kotouč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279 ‒ Tvarožná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Santon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289 ‒ Velké Opatovice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Hradisko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300 ‒ Vysočany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Palliardiho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hradisko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301 ‒ Vysoké Pole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Klášťov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309 ‒ Znojmo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Hrad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(HS/BHS)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312 ‒ Železné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„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Hradisko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“ (PS/BPS)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After</a:t>
            </a:r>
            <a:r>
              <a:rPr lang="cs-CZ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Golec</a:t>
            </a:r>
            <a:r>
              <a:rPr lang="cs-CZ" sz="1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Fojtík 2020</a:t>
            </a:r>
            <a:r>
              <a:rPr lang="cs-CZ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1605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0374" y="165496"/>
            <a:ext cx="4514824" cy="1231107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Homestead</a:t>
            </a:r>
            <a:r>
              <a:rPr lang="cs-CZ" b="1" dirty="0">
                <a:solidFill>
                  <a:schemeClr val="accent1"/>
                </a:solidFill>
              </a:rPr>
              <a:t> on </a:t>
            </a:r>
            <a:r>
              <a:rPr lang="cs-CZ" b="1" dirty="0" err="1">
                <a:solidFill>
                  <a:schemeClr val="accent1"/>
                </a:solidFill>
              </a:rPr>
              <a:t>hillfort</a:t>
            </a:r>
            <a:r>
              <a:rPr lang="cs-CZ" b="1" dirty="0">
                <a:solidFill>
                  <a:schemeClr val="accent1"/>
                </a:solidFill>
              </a:rPr>
              <a:t> – Vladař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D1A611-AD6A-4A72-952B-4CC2830AC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7912" y="16412"/>
            <a:ext cx="5364088" cy="4773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E33F6A-33CA-4425-927B-6FF7D243C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7909" y="4809763"/>
            <a:ext cx="5316463" cy="204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AC9012E7-744D-4086-81DD-EF55A4D46AF0}"/>
              </a:ext>
            </a:extLst>
          </p:cNvPr>
          <p:cNvSpPr txBox="1"/>
          <p:nvPr/>
        </p:nvSpPr>
        <p:spPr>
          <a:xfrm>
            <a:off x="8303568" y="1937369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suburbium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91DA1B0-DA20-4001-B844-A1AC06D5682D}"/>
              </a:ext>
            </a:extLst>
          </p:cNvPr>
          <p:cNvSpPr txBox="1"/>
          <p:nvPr/>
        </p:nvSpPr>
        <p:spPr>
          <a:xfrm>
            <a:off x="9455696" y="3089497"/>
            <a:ext cx="1030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acropolis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6C6E116B-9C1E-4AC9-9716-23754731ABA8}"/>
              </a:ext>
            </a:extLst>
          </p:cNvPr>
          <p:cNvSpPr txBox="1"/>
          <p:nvPr/>
        </p:nvSpPr>
        <p:spPr>
          <a:xfrm>
            <a:off x="9671720" y="2585441"/>
            <a:ext cx="814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cistern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0C33C222-E8B8-49F7-B52C-03564076CEDB}"/>
              </a:ext>
            </a:extLst>
          </p:cNvPr>
          <p:cNvSpPr txBox="1"/>
          <p:nvPr/>
        </p:nvSpPr>
        <p:spPr>
          <a:xfrm>
            <a:off x="7943528" y="2873473"/>
            <a:ext cx="814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cistern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Picture 4">
            <a:extLst>
              <a:ext uri="{FF2B5EF4-FFF2-40B4-BE49-F238E27FC236}">
                <a16:creationId xmlns:a16="http://schemas.microsoft.com/office/drawing/2014/main" id="{6EC70F2D-518E-4311-AA58-D56D2AF11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0013" y="130416"/>
            <a:ext cx="3237899" cy="2041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Přímá spojovací šipka 11">
            <a:extLst>
              <a:ext uri="{FF2B5EF4-FFF2-40B4-BE49-F238E27FC236}">
                <a16:creationId xmlns:a16="http://schemas.microsoft.com/office/drawing/2014/main" id="{6AB853E3-ECDB-4B3E-8227-1D75A1C6502F}"/>
              </a:ext>
            </a:extLst>
          </p:cNvPr>
          <p:cNvCxnSpPr>
            <a:cxnSpLocks/>
          </p:cNvCxnSpPr>
          <p:nvPr/>
        </p:nvCxnSpPr>
        <p:spPr>
          <a:xfrm>
            <a:off x="6588309" y="554842"/>
            <a:ext cx="1941171" cy="1099141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5">
            <a:extLst>
              <a:ext uri="{FF2B5EF4-FFF2-40B4-BE49-F238E27FC236}">
                <a16:creationId xmlns:a16="http://schemas.microsoft.com/office/drawing/2014/main" id="{C5199E30-5C69-4C61-A114-42D46B405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90013" y="2252963"/>
            <a:ext cx="3237899" cy="236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4">
            <a:extLst>
              <a:ext uri="{FF2B5EF4-FFF2-40B4-BE49-F238E27FC236}">
                <a16:creationId xmlns:a16="http://schemas.microsoft.com/office/drawing/2014/main" id="{ADB74307-7BE9-4FB4-AA3D-44C09AEF5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371" y="1333176"/>
            <a:ext cx="3456031" cy="308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F5D13976-DC43-4BB7-89DE-6FCB526A0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624003"/>
            <a:ext cx="3790950" cy="222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5">
            <a:extLst>
              <a:ext uri="{FF2B5EF4-FFF2-40B4-BE49-F238E27FC236}">
                <a16:creationId xmlns:a16="http://schemas.microsoft.com/office/drawing/2014/main" id="{0D5910D3-D561-45AB-BC86-65118424E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37321" y="4752489"/>
            <a:ext cx="2984215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ovéPole 31">
            <a:extLst>
              <a:ext uri="{FF2B5EF4-FFF2-40B4-BE49-F238E27FC236}">
                <a16:creationId xmlns:a16="http://schemas.microsoft.com/office/drawing/2014/main" id="{83C37855-5066-4DAD-B524-924C583A9540}"/>
              </a:ext>
            </a:extLst>
          </p:cNvPr>
          <p:cNvSpPr txBox="1"/>
          <p:nvPr/>
        </p:nvSpPr>
        <p:spPr>
          <a:xfrm>
            <a:off x="4232858" y="5760601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480 BC</a:t>
            </a:r>
          </a:p>
        </p:txBody>
      </p:sp>
    </p:spTree>
    <p:extLst>
      <p:ext uri="{BB962C8B-B14F-4D97-AF65-F5344CB8AC3E}">
        <p14:creationId xmlns:p14="http://schemas.microsoft.com/office/powerpoint/2010/main" val="89411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0374" y="165496"/>
            <a:ext cx="4514824" cy="1231107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Homestead</a:t>
            </a:r>
            <a:r>
              <a:rPr lang="cs-CZ" b="1" dirty="0">
                <a:solidFill>
                  <a:schemeClr val="accent1"/>
                </a:solidFill>
              </a:rPr>
              <a:t> on </a:t>
            </a:r>
            <a:r>
              <a:rPr lang="cs-CZ" b="1" dirty="0" err="1">
                <a:solidFill>
                  <a:schemeClr val="accent1"/>
                </a:solidFill>
              </a:rPr>
              <a:t>hillfort</a:t>
            </a:r>
            <a:r>
              <a:rPr lang="cs-CZ" b="1" dirty="0">
                <a:solidFill>
                  <a:schemeClr val="accent1"/>
                </a:solidFill>
              </a:rPr>
              <a:t> – Vladař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44E5246-C3B4-40A8-A5E7-B65AE44C0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72275" y="0"/>
            <a:ext cx="5419725" cy="685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1CF5D792-0C2A-495F-9C4C-D6FE8AC06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0925" y="71774"/>
            <a:ext cx="3091554" cy="2318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2FC03B2F-CAB8-43E8-BB49-B43CDDB12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0925" y="2462202"/>
            <a:ext cx="3091554" cy="260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3">
            <a:extLst>
              <a:ext uri="{FF2B5EF4-FFF2-40B4-BE49-F238E27FC236}">
                <a16:creationId xmlns:a16="http://schemas.microsoft.com/office/drawing/2014/main" id="{AD7E646F-8E99-4E0D-9B3A-472AF4512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374" y="1396603"/>
            <a:ext cx="3400755" cy="244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Obrázek 29">
            <a:extLst>
              <a:ext uri="{FF2B5EF4-FFF2-40B4-BE49-F238E27FC236}">
                <a16:creationId xmlns:a16="http://schemas.microsoft.com/office/drawing/2014/main" id="{BE091ED5-D3A1-41ED-9D12-5559651F4D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0981" y="5139702"/>
            <a:ext cx="2190750" cy="1562100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9C6ECE54-721D-4B4B-A786-4B2F1FE51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82" y="4075875"/>
            <a:ext cx="3400755" cy="256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156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6">
            <a:extLst>
              <a:ext uri="{FF2B5EF4-FFF2-40B4-BE49-F238E27FC236}">
                <a16:creationId xmlns:a16="http://schemas.microsoft.com/office/drawing/2014/main" id="{DDA7A8F8-14B9-4D50-B822-27DF46C93435}"/>
              </a:ext>
            </a:extLst>
          </p:cNvPr>
          <p:cNvSpPr txBox="1">
            <a:spLocks/>
          </p:cNvSpPr>
          <p:nvPr/>
        </p:nvSpPr>
        <p:spPr>
          <a:xfrm>
            <a:off x="142897" y="1287498"/>
            <a:ext cx="5648303" cy="3254176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later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oppidum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LT C2-D1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older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phase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 Ha D2-D3,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LTA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 unusual type of Ha D2–3 farmstead at least 85 x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75 m in area, with a wooden enclosure and a number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 different structures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Motyková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Drda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Rybová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imported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goods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2898" y="607377"/>
            <a:ext cx="5248252" cy="680120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Homestead</a:t>
            </a:r>
            <a:r>
              <a:rPr lang="cs-CZ" b="1" dirty="0">
                <a:solidFill>
                  <a:schemeClr val="accent1"/>
                </a:solidFill>
              </a:rPr>
              <a:t> on </a:t>
            </a:r>
            <a:r>
              <a:rPr lang="cs-CZ" b="1" dirty="0" err="1">
                <a:solidFill>
                  <a:schemeClr val="accent1"/>
                </a:solidFill>
              </a:rPr>
              <a:t>hilfort</a:t>
            </a:r>
            <a:r>
              <a:rPr lang="cs-CZ" b="1" dirty="0">
                <a:solidFill>
                  <a:schemeClr val="accent1"/>
                </a:solidFill>
              </a:rPr>
              <a:t> – Závist </a:t>
            </a:r>
            <a:r>
              <a:rPr lang="cs-CZ" b="1" dirty="0" err="1">
                <a:solidFill>
                  <a:schemeClr val="accent1"/>
                </a:solidFill>
              </a:rPr>
              <a:t>near</a:t>
            </a:r>
            <a:r>
              <a:rPr lang="cs-CZ" b="1" dirty="0">
                <a:solidFill>
                  <a:schemeClr val="accent1"/>
                </a:solidFill>
              </a:rPr>
              <a:t> Prague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1CF1B4-728B-4780-9AD7-3B28E69FC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28112" y="0"/>
            <a:ext cx="3563888" cy="433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4B6C35BA-F401-4442-AFD2-D0F6CF283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0850" y="3734393"/>
            <a:ext cx="5391150" cy="3079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951B71D6-0D41-4CFB-8ED9-D02D49BE5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27727" y="28575"/>
            <a:ext cx="2530075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AE10381A-1D32-4A9A-B0A8-B589E3F9E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627" y="4541673"/>
            <a:ext cx="3351287" cy="227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968C8568-67BA-4BFE-81ED-462C71AA6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81400" y="3827331"/>
            <a:ext cx="3092109" cy="298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5110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045" y="124122"/>
            <a:ext cx="11395493" cy="705435"/>
          </a:xfrm>
        </p:spPr>
        <p:txBody>
          <a:bodyPr>
            <a:noAutofit/>
          </a:bodyPr>
          <a:lstStyle/>
          <a:p>
            <a:r>
              <a:rPr lang="cs-CZ" sz="4000" b="1" dirty="0" err="1">
                <a:solidFill>
                  <a:schemeClr val="accent1"/>
                </a:solidFill>
              </a:rPr>
              <a:t>Hilltop</a:t>
            </a:r>
            <a:r>
              <a:rPr lang="cs-CZ" sz="4000" b="1" dirty="0">
                <a:solidFill>
                  <a:schemeClr val="accent1"/>
                </a:solidFill>
              </a:rPr>
              <a:t> settlement, Germany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81580DA-0952-429B-96CF-829DB618E8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4378" y="1420259"/>
            <a:ext cx="2513361" cy="836211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65F890F-5039-4757-91A7-9825B4CC13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036" y="0"/>
            <a:ext cx="5838964" cy="431415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B657832-0D20-470F-A4B8-550866F552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117" y="4314151"/>
            <a:ext cx="3829883" cy="2513361"/>
          </a:xfrm>
          <a:prstGeom prst="rect">
            <a:avLst/>
          </a:prstGeom>
        </p:spPr>
      </p:pic>
      <p:pic>
        <p:nvPicPr>
          <p:cNvPr id="39938" name="Picture 2" descr="Heuneburg - Wikipedia">
            <a:extLst>
              <a:ext uri="{FF2B5EF4-FFF2-40B4-BE49-F238E27FC236}">
                <a16:creationId xmlns:a16="http://schemas.microsoft.com/office/drawing/2014/main" id="{09C03535-3198-4394-AF28-A9FED9A4D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15" y="897343"/>
            <a:ext cx="5238750" cy="3379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2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045" y="124122"/>
            <a:ext cx="11395493" cy="705435"/>
          </a:xfrm>
        </p:spPr>
        <p:txBody>
          <a:bodyPr>
            <a:noAutofit/>
          </a:bodyPr>
          <a:lstStyle/>
          <a:p>
            <a:r>
              <a:rPr lang="en-US" sz="4000" b="1" dirty="0" err="1">
                <a:solidFill>
                  <a:schemeClr val="accent1"/>
                </a:solidFill>
              </a:rPr>
              <a:t>Heunebur</a:t>
            </a:r>
            <a:r>
              <a:rPr lang="cs-CZ" sz="4000" b="1" dirty="0">
                <a:solidFill>
                  <a:schemeClr val="accent1"/>
                </a:solidFill>
              </a:rPr>
              <a:t>g, Baden-</a:t>
            </a:r>
            <a:r>
              <a:rPr lang="cs-CZ" sz="4000" b="1" dirty="0" err="1">
                <a:solidFill>
                  <a:schemeClr val="accent1"/>
                </a:solidFill>
              </a:rPr>
              <a:t>Württemberg</a:t>
            </a:r>
            <a:endParaRPr lang="cs-CZ" sz="4000" b="1" dirty="0">
              <a:solidFill>
                <a:schemeClr val="accent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059" y="919674"/>
            <a:ext cx="6167887" cy="581420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/>
              <a:t>The first town (Fürstensitz) north of the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founded around 600 BC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  research since the 1950s, systematic research of the acropolis of the fort gradually grew into landscape research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 both field research and </a:t>
            </a:r>
            <a:r>
              <a:rPr lang="en-US" dirty="0" err="1"/>
              <a:t>theoteric</a:t>
            </a:r>
            <a:r>
              <a:rPr lang="en-US" dirty="0"/>
              <a:t> research and interpretation of the political-economic system of the early Celtic period (</a:t>
            </a:r>
            <a:r>
              <a:rPr lang="en-US" dirty="0" err="1"/>
              <a:t>Frühkeltenzeit</a:t>
            </a:r>
            <a:r>
              <a:rPr lang="en-US" dirty="0"/>
              <a:t> = Early Celtic Period) are carried out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 Heuneburg chronology 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 err="1"/>
              <a:t>supraregional</a:t>
            </a:r>
            <a:r>
              <a:rPr lang="en-US" dirty="0"/>
              <a:t> contacts, Greek influences from </a:t>
            </a:r>
            <a:r>
              <a:rPr lang="en-US" dirty="0" err="1"/>
              <a:t>Massilia</a:t>
            </a:r>
            <a:r>
              <a:rPr lang="en-US" dirty="0"/>
              <a:t> and northern Italy (Mediterranean); around 600 BC unfired brick fortification, 530 BC fire, further domestic construction </a:t>
            </a:r>
            <a:r>
              <a:rPr lang="cs-CZ" dirty="0"/>
              <a:t>element</a:t>
            </a:r>
            <a:r>
              <a:rPr lang="en-US" dirty="0"/>
              <a:t>; imported Greek goods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 craft workshops, </a:t>
            </a:r>
            <a:r>
              <a:rPr lang="cs-CZ" dirty="0"/>
              <a:t>long-distance </a:t>
            </a:r>
            <a:r>
              <a:rPr lang="cs-CZ" dirty="0" err="1"/>
              <a:t>trade</a:t>
            </a:r>
            <a:r>
              <a:rPr lang="en-US" dirty="0"/>
              <a:t> system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D. Krause end his team, M. </a:t>
            </a:r>
            <a:r>
              <a:rPr lang="cs-CZ" dirty="0" err="1"/>
              <a:t>Fernandez</a:t>
            </a:r>
            <a:r>
              <a:rPr lang="cs-CZ" dirty="0"/>
              <a:t>-Götz (</a:t>
            </a:r>
            <a:r>
              <a:rPr lang="cs-CZ" dirty="0" err="1"/>
              <a:t>theory</a:t>
            </a:r>
            <a:r>
              <a:rPr lang="cs-CZ" dirty="0"/>
              <a:t>)</a:t>
            </a:r>
          </a:p>
        </p:txBody>
      </p:sp>
      <p:pic>
        <p:nvPicPr>
          <p:cNvPr id="5" name="Obrázek 4" descr="3D-reconstruction-of-the-Heuneburg-at-the-height-of-its-prosperity-in-the-rst-half-of-the.ppm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2943" y="2514788"/>
            <a:ext cx="5679057" cy="4343211"/>
          </a:xfrm>
          <a:prstGeom prst="rect">
            <a:avLst/>
          </a:prstGeom>
        </p:spPr>
      </p:pic>
      <p:pic>
        <p:nvPicPr>
          <p:cNvPr id="6" name="Obrázek 5" descr="109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1742" y="823201"/>
            <a:ext cx="2515319" cy="1676879"/>
          </a:xfrm>
          <a:prstGeom prst="rect">
            <a:avLst/>
          </a:prstGeom>
        </p:spPr>
      </p:pic>
      <p:pic>
        <p:nvPicPr>
          <p:cNvPr id="7" name="Obrázek 6" descr="grosshaus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59857" y="816253"/>
            <a:ext cx="2256098" cy="169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97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45" y="486072"/>
            <a:ext cx="4429305" cy="705435"/>
          </a:xfrm>
        </p:spPr>
        <p:txBody>
          <a:bodyPr>
            <a:noAutofit/>
          </a:bodyPr>
          <a:lstStyle/>
          <a:p>
            <a:r>
              <a:rPr lang="en-US" sz="4000" b="1" dirty="0" err="1">
                <a:solidFill>
                  <a:schemeClr val="accent1"/>
                </a:solidFill>
              </a:rPr>
              <a:t>Heunebur</a:t>
            </a:r>
            <a:r>
              <a:rPr lang="cs-CZ" sz="4000" b="1" dirty="0">
                <a:solidFill>
                  <a:schemeClr val="accent1"/>
                </a:solidFill>
              </a:rPr>
              <a:t>g, Baden-</a:t>
            </a:r>
            <a:r>
              <a:rPr lang="cs-CZ" sz="4000" b="1" dirty="0" err="1">
                <a:solidFill>
                  <a:schemeClr val="accent1"/>
                </a:solidFill>
              </a:rPr>
              <a:t>Württemberg</a:t>
            </a:r>
            <a:endParaRPr lang="cs-CZ" sz="4000" b="1" dirty="0">
              <a:solidFill>
                <a:schemeClr val="accent1"/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5972C605-43F0-4691-AE76-6B10EF1BA1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59200" y="125200"/>
            <a:ext cx="4436928" cy="9028672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A0203744-7EB9-43D2-8499-EC96F55FC4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100" y="0"/>
            <a:ext cx="7890899" cy="2421071"/>
          </a:xfrm>
          <a:prstGeom prst="rect">
            <a:avLst/>
          </a:prstGeom>
        </p:spPr>
      </p:pic>
      <p:sp>
        <p:nvSpPr>
          <p:cNvPr id="17" name="Obdélník 16">
            <a:extLst>
              <a:ext uri="{FF2B5EF4-FFF2-40B4-BE49-F238E27FC236}">
                <a16:creationId xmlns:a16="http://schemas.microsoft.com/office/drawing/2014/main" id="{A3BB0EC0-C37A-48E6-AF31-36BAF039725E}"/>
              </a:ext>
            </a:extLst>
          </p:cNvPr>
          <p:cNvSpPr/>
          <p:nvPr/>
        </p:nvSpPr>
        <p:spPr>
          <a:xfrm>
            <a:off x="2790825" y="2629738"/>
            <a:ext cx="2305050" cy="2037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FF899BBF-AC37-4A3A-9037-FE7115BBDB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0174"/>
            <a:ext cx="4184554" cy="545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47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99E48A6F-6075-41BB-9018-2F923B03C1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100" y="3101661"/>
            <a:ext cx="2639582" cy="370901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45" y="486072"/>
            <a:ext cx="4429305" cy="705435"/>
          </a:xfrm>
        </p:spPr>
        <p:txBody>
          <a:bodyPr>
            <a:noAutofit/>
          </a:bodyPr>
          <a:lstStyle/>
          <a:p>
            <a:r>
              <a:rPr lang="cs-CZ" sz="4000" b="1" dirty="0" err="1">
                <a:solidFill>
                  <a:schemeClr val="accent1"/>
                </a:solidFill>
              </a:rPr>
              <a:t>Glauberg</a:t>
            </a:r>
            <a:r>
              <a:rPr lang="cs-CZ" sz="4000" b="1" dirty="0">
                <a:solidFill>
                  <a:schemeClr val="accent1"/>
                </a:solidFill>
              </a:rPr>
              <a:t>, Baden-</a:t>
            </a:r>
            <a:r>
              <a:rPr lang="cs-CZ" sz="4000" b="1" dirty="0" err="1">
                <a:solidFill>
                  <a:schemeClr val="accent1"/>
                </a:solidFill>
              </a:rPr>
              <a:t>Württemberg</a:t>
            </a:r>
            <a:r>
              <a:rPr lang="cs-CZ" sz="4000" b="1" dirty="0">
                <a:solidFill>
                  <a:schemeClr val="accent1"/>
                </a:solidFill>
              </a:rPr>
              <a:t>, LT A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0128941-6389-419F-B5B3-54C4F14139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575" y="4397698"/>
            <a:ext cx="4496957" cy="2460301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BB96861-DB2E-43FD-8D87-D36082C478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499" y="2002798"/>
            <a:ext cx="2762251" cy="226162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B472EAC-373E-486B-AE31-E0FCB39D75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6" y="1443240"/>
            <a:ext cx="4198368" cy="314496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EB87ACA-907F-487C-B7EC-B3BB4F5307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100" y="2368"/>
            <a:ext cx="3829050" cy="314496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20FA956A-2060-4BA0-A977-BDFF0D4167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150" y="0"/>
            <a:ext cx="4133850" cy="4468789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B56ED89B-446A-4B1E-B67D-170BE6B530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4" y="4667250"/>
            <a:ext cx="5594196" cy="2185233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2B287A75-0493-4C63-A360-0F72A11FD7E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675" y="3147328"/>
            <a:ext cx="1996528" cy="267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98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6" name="Rectangle 135">
            <a:extLst>
              <a:ext uri="{FF2B5EF4-FFF2-40B4-BE49-F238E27FC236}">
                <a16:creationId xmlns:a16="http://schemas.microsoft.com/office/drawing/2014/main" id="{0D3048CC-BFEE-499F-968D-9681FE254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0933" y="634946"/>
            <a:ext cx="4928809" cy="1450757"/>
          </a:xfrm>
        </p:spPr>
        <p:txBody>
          <a:bodyPr>
            <a:normAutofit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Ipf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bei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Bobfingen</a:t>
            </a:r>
            <a:r>
              <a:rPr lang="cs-CZ" b="1" dirty="0">
                <a:solidFill>
                  <a:schemeClr val="accent1"/>
                </a:solidFill>
              </a:rPr>
              <a:t>, </a:t>
            </a:r>
            <a:r>
              <a:rPr lang="cs-CZ" b="1" dirty="0" err="1">
                <a:solidFill>
                  <a:schemeClr val="accent1"/>
                </a:solidFill>
              </a:rPr>
              <a:t>Bavaria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2AF095ED-34C6-4B6B-BF2F-B18C3C6CD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3" y="321733"/>
            <a:ext cx="3057906" cy="3408237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770" name="Picture 2" descr="Ipf-Führungen">
            <a:extLst>
              <a:ext uri="{FF2B5EF4-FFF2-40B4-BE49-F238E27FC236}">
                <a16:creationId xmlns:a16="http://schemas.microsoft.com/office/drawing/2014/main" id="{6261B79E-9A46-40D6-86DF-018300EAA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8336" y="981589"/>
            <a:ext cx="2784700" cy="208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" name="Rectangle 139">
            <a:extLst>
              <a:ext uri="{FF2B5EF4-FFF2-40B4-BE49-F238E27FC236}">
                <a16:creationId xmlns:a16="http://schemas.microsoft.com/office/drawing/2014/main" id="{E80E2106-26D1-4CFC-9F58-A3D915C7A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28588" y="321734"/>
            <a:ext cx="2567411" cy="1955250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794" name="Picture 2" descr="Mount Ipf">
            <a:extLst>
              <a:ext uri="{FF2B5EF4-FFF2-40B4-BE49-F238E27FC236}">
                <a16:creationId xmlns:a16="http://schemas.microsoft.com/office/drawing/2014/main" id="{668500D0-95F7-4AF4-AB89-AE101E0A4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4829" y="473902"/>
            <a:ext cx="2274930" cy="162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9E02610F-7D0E-44AD-ADE2-F343EC06F7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46959" y="2085703"/>
            <a:ext cx="41148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Rectangle 143">
            <a:extLst>
              <a:ext uri="{FF2B5EF4-FFF2-40B4-BE49-F238E27FC236}">
                <a16:creationId xmlns:a16="http://schemas.microsoft.com/office/drawing/2014/main" id="{82C98A42-D33B-4523-A0B2-4904C32B7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3" y="3879167"/>
            <a:ext cx="3057906" cy="2104612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tráva, obloha, exteriér, pole&#10;&#10;Popis byl vytvořen automaticky">
            <a:extLst>
              <a:ext uri="{FF2B5EF4-FFF2-40B4-BE49-F238E27FC236}">
                <a16:creationId xmlns:a16="http://schemas.microsoft.com/office/drawing/2014/main" id="{5D1BA576-6E4C-40C6-81A3-F0C9617D28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58" y="4013574"/>
            <a:ext cx="2725658" cy="1819377"/>
          </a:xfrm>
          <a:prstGeom prst="rect">
            <a:avLst/>
          </a:prstGeom>
        </p:spPr>
      </p:pic>
      <p:sp>
        <p:nvSpPr>
          <p:cNvPr id="146" name="Rectangle 145">
            <a:extLst>
              <a:ext uri="{FF2B5EF4-FFF2-40B4-BE49-F238E27FC236}">
                <a16:creationId xmlns:a16="http://schemas.microsoft.com/office/drawing/2014/main" id="{B314DF03-4B84-4C63-9500-DC80BCA1BB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28588" y="2451014"/>
            <a:ext cx="2567411" cy="3532765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746" name="Picture 2" descr="Der Ipf">
            <a:extLst>
              <a:ext uri="{FF2B5EF4-FFF2-40B4-BE49-F238E27FC236}">
                <a16:creationId xmlns:a16="http://schemas.microsoft.com/office/drawing/2014/main" id="{738F3D2A-27A1-4BB5-B99D-ECB83C60E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64752" y="3356741"/>
            <a:ext cx="2295082" cy="1721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0933" y="2198914"/>
            <a:ext cx="4928809" cy="4024140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cs-CZ" sz="2400" dirty="0"/>
              <a:t> </a:t>
            </a:r>
            <a:r>
              <a:rPr lang="en-US" sz="2400" dirty="0"/>
              <a:t>treeless mountain (668 </a:t>
            </a:r>
            <a:r>
              <a:rPr lang="en-US" sz="2400" dirty="0" err="1"/>
              <a:t>metres</a:t>
            </a:r>
            <a:r>
              <a:rPr lang="en-US" sz="2400" dirty="0"/>
              <a:t>)</a:t>
            </a:r>
            <a:r>
              <a:rPr lang="cs-CZ" sz="2400" dirty="0"/>
              <a:t>, </a:t>
            </a:r>
            <a:r>
              <a:rPr lang="cs-CZ" sz="2400" dirty="0" err="1"/>
              <a:t>isolated</a:t>
            </a:r>
            <a:endParaRPr lang="cs-CZ" sz="2400" dirty="0"/>
          </a:p>
          <a:p>
            <a:pPr>
              <a:buFont typeface="Arial" pitchFamily="34" charset="0"/>
              <a:buChar char="•"/>
            </a:pPr>
            <a:r>
              <a:rPr lang="cs-CZ" sz="2400" dirty="0"/>
              <a:t> </a:t>
            </a:r>
            <a:r>
              <a:rPr lang="en-US" sz="2400" dirty="0"/>
              <a:t>a stone wall, ditch</a:t>
            </a:r>
            <a:endParaRPr lang="cs-CZ" sz="2400" dirty="0"/>
          </a:p>
          <a:p>
            <a:pPr>
              <a:buFont typeface="Arial" pitchFamily="34" charset="0"/>
              <a:buChar char="•"/>
            </a:pPr>
            <a:r>
              <a:rPr lang="cs-CZ" sz="2400" dirty="0"/>
              <a:t>  </a:t>
            </a:r>
            <a:r>
              <a:rPr lang="en-US" sz="2400" dirty="0"/>
              <a:t>The overall diameter is about 180 </a:t>
            </a:r>
            <a:r>
              <a:rPr lang="en-US" sz="2400" dirty="0" err="1"/>
              <a:t>metres</a:t>
            </a:r>
            <a:r>
              <a:rPr lang="en-US" sz="2400" dirty="0"/>
              <a:t>. </a:t>
            </a:r>
            <a:endParaRPr lang="cs-CZ" sz="2400" dirty="0"/>
          </a:p>
          <a:p>
            <a:pPr>
              <a:buFont typeface="Arial" pitchFamily="34" charset="0"/>
              <a:buChar char="•"/>
            </a:pPr>
            <a:r>
              <a:rPr lang="cs-CZ" sz="2400" dirty="0"/>
              <a:t> </a:t>
            </a:r>
            <a:r>
              <a:rPr lang="en-US" sz="2400" dirty="0"/>
              <a:t>There are also extensive ramparts traversing the slopes to protect a large enclosed area and entranceway. </a:t>
            </a:r>
            <a:endParaRPr lang="cs-CZ" sz="2400" dirty="0"/>
          </a:p>
          <a:p>
            <a:pPr>
              <a:buFont typeface="Arial" pitchFamily="34" charset="0"/>
              <a:buChar char="•"/>
            </a:pPr>
            <a:r>
              <a:rPr lang="cs-CZ" sz="2400" dirty="0"/>
              <a:t> </a:t>
            </a:r>
            <a:r>
              <a:rPr lang="en-US" sz="2400" dirty="0"/>
              <a:t>occupation from the Bronze Age through the Iron Age to the </a:t>
            </a:r>
            <a:r>
              <a:rPr lang="cs-CZ" sz="2400" dirty="0"/>
              <a:t>Early La </a:t>
            </a:r>
            <a:r>
              <a:rPr lang="en-US" sz="2400" dirty="0" err="1"/>
              <a:t>Tene</a:t>
            </a:r>
            <a:r>
              <a:rPr lang="en-US" sz="2400" dirty="0"/>
              <a:t> period, a span of almost a thousand years (1200 BC</a:t>
            </a:r>
            <a:r>
              <a:rPr lang="cs-CZ" sz="2400" dirty="0"/>
              <a:t>-</a:t>
            </a:r>
            <a:r>
              <a:rPr lang="en-US" sz="2400" dirty="0"/>
              <a:t>300 BC).</a:t>
            </a:r>
            <a:endParaRPr lang="cs-CZ" sz="2400" dirty="0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C0C2C24D-DBC6-4FC3-8BD4-31D3CC1A3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57B513E8-3CAA-4B4E-92DE-D3EA3E17B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814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 descr="373ba24a42da8498c4c1df77e0d6fc3b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1798" y="0"/>
            <a:ext cx="3810202" cy="295886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407" y="88198"/>
            <a:ext cx="11395493" cy="70543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Vi</a:t>
            </a:r>
            <a:r>
              <a:rPr lang="cs-CZ" b="1" dirty="0">
                <a:solidFill>
                  <a:schemeClr val="accent1"/>
                </a:solidFill>
              </a:rPr>
              <a:t>x - </a:t>
            </a:r>
            <a:r>
              <a:rPr lang="cs-CZ" b="1" dirty="0" err="1">
                <a:solidFill>
                  <a:schemeClr val="accent1"/>
                </a:solidFill>
              </a:rPr>
              <a:t>Mont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Lassois</a:t>
            </a:r>
            <a:r>
              <a:rPr lang="cs-CZ" b="1" dirty="0">
                <a:solidFill>
                  <a:schemeClr val="accent1"/>
                </a:solidFill>
              </a:rPr>
              <a:t>, </a:t>
            </a:r>
            <a:r>
              <a:rPr lang="cs-CZ" b="1" dirty="0" err="1">
                <a:solidFill>
                  <a:schemeClr val="accent1"/>
                </a:solidFill>
              </a:rPr>
              <a:t>Eastern</a:t>
            </a:r>
            <a:r>
              <a:rPr lang="cs-CZ" b="1" dirty="0">
                <a:solidFill>
                  <a:schemeClr val="accent1"/>
                </a:solidFill>
              </a:rPr>
              <a:t> France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407" y="854014"/>
            <a:ext cx="4209691" cy="5857337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42 ha, with organized buildings and a central house (</a:t>
            </a:r>
            <a:r>
              <a:rPr lang="cs-CZ" dirty="0" err="1"/>
              <a:t>excavated</a:t>
            </a:r>
            <a:r>
              <a:rPr lang="en-US" dirty="0"/>
              <a:t>), a port on the banks of the Seine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 near the burial ground 2 stone statues with offended head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 quadratic sanctuary (shrine)</a:t>
            </a:r>
            <a:endParaRPr lang="cs-CZ" dirty="0"/>
          </a:p>
        </p:txBody>
      </p:sp>
      <p:pic>
        <p:nvPicPr>
          <p:cNvPr id="10" name="Obrázek 9" descr="Overall-plan-of-Mont-Lassois-and-its-environs-near-Vix-aer-C-et-al-2012.pp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20974" y="2994424"/>
            <a:ext cx="3971026" cy="3863575"/>
          </a:xfrm>
          <a:prstGeom prst="rect">
            <a:avLst/>
          </a:prstGeom>
        </p:spPr>
      </p:pic>
      <p:pic>
        <p:nvPicPr>
          <p:cNvPr id="13" name="Obrázek 12" descr="vix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03252" y="3008397"/>
            <a:ext cx="1994527" cy="1335003"/>
          </a:xfrm>
          <a:prstGeom prst="rect">
            <a:avLst/>
          </a:prstGeom>
        </p:spPr>
      </p:pic>
      <p:pic>
        <p:nvPicPr>
          <p:cNvPr id="14" name="Obrázek 13" descr="1007835-Serre-tête_en_o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6905" y="2977043"/>
            <a:ext cx="1742106" cy="1366357"/>
          </a:xfrm>
          <a:prstGeom prst="rect">
            <a:avLst/>
          </a:prstGeom>
        </p:spPr>
      </p:pic>
      <p:pic>
        <p:nvPicPr>
          <p:cNvPr id="15" name="Obrázek 14" descr="Magnetic-vertical-gradient-map-of-the-plateau-of-Mont-Lassois-Dynamics-6-nT-black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72753" y="5037281"/>
            <a:ext cx="3765474" cy="1820718"/>
          </a:xfrm>
          <a:prstGeom prst="rect">
            <a:avLst/>
          </a:prstGeom>
        </p:spPr>
      </p:pic>
      <p:pic>
        <p:nvPicPr>
          <p:cNvPr id="26626" name="Picture 2">
            <a:extLst>
              <a:ext uri="{FF2B5EF4-FFF2-40B4-BE49-F238E27FC236}">
                <a16:creationId xmlns:a16="http://schemas.microsoft.com/office/drawing/2014/main" id="{4E7AEA5C-26F8-4881-87F6-4FF7B877C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" y="4343400"/>
            <a:ext cx="4466908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4" name="Picture 2" descr="E8 | Musée du Pays Châtillonnais - Trésor de Vix">
            <a:extLst>
              <a:ext uri="{FF2B5EF4-FFF2-40B4-BE49-F238E27FC236}">
                <a16:creationId xmlns:a16="http://schemas.microsoft.com/office/drawing/2014/main" id="{484E5617-50AF-4F9E-A50D-4CC01DDA7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678" y="751208"/>
            <a:ext cx="3765474" cy="290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 descr="Digital reconstruction of part of the Vix (or Mont Lassois) lower wall: in  2020 | Ancient celts, Hallstatt, Celtic">
            <a:extLst>
              <a:ext uri="{FF2B5EF4-FFF2-40B4-BE49-F238E27FC236}">
                <a16:creationId xmlns:a16="http://schemas.microsoft.com/office/drawing/2014/main" id="{07449FE7-3A9B-4BE3-B8C7-B03759A65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672" y="3169397"/>
            <a:ext cx="3766555" cy="189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51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045" y="124122"/>
            <a:ext cx="11395493" cy="705435"/>
          </a:xfrm>
        </p:spPr>
        <p:txBody>
          <a:bodyPr>
            <a:noAutofit/>
          </a:bodyPr>
          <a:lstStyle/>
          <a:p>
            <a:r>
              <a:rPr lang="cs-CZ" sz="4000" b="1" dirty="0" err="1">
                <a:solidFill>
                  <a:schemeClr val="accent1"/>
                </a:solidFill>
              </a:rPr>
              <a:t>Sopron</a:t>
            </a:r>
            <a:r>
              <a:rPr lang="cs-CZ" sz="4000" b="1" dirty="0">
                <a:solidFill>
                  <a:schemeClr val="accent1"/>
                </a:solidFill>
              </a:rPr>
              <a:t> – „</a:t>
            </a:r>
            <a:r>
              <a:rPr lang="cs-CZ" sz="4000" b="1" dirty="0" err="1">
                <a:solidFill>
                  <a:schemeClr val="accent1"/>
                </a:solidFill>
              </a:rPr>
              <a:t>Burgstall</a:t>
            </a:r>
            <a:r>
              <a:rPr lang="cs-CZ" sz="4000" b="1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060" y="919674"/>
            <a:ext cx="4008516" cy="581420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Sopron-</a:t>
            </a:r>
            <a:r>
              <a:rPr lang="en-US" dirty="0" err="1"/>
              <a:t>Burgstall</a:t>
            </a:r>
            <a:r>
              <a:rPr lang="en-US" dirty="0"/>
              <a:t> Central Fortress,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The so-called "Sopron group" (not used)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Mounds in the </a:t>
            </a:r>
            <a:r>
              <a:rPr lang="cs-CZ" dirty="0" err="1"/>
              <a:t>suburbium</a:t>
            </a:r>
            <a:r>
              <a:rPr lang="en-US" dirty="0"/>
              <a:t> on the driveway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Anthropomorphic motifs on ceramics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FF2FA11-158C-48DA-B0F2-720B915F09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700" y="-1"/>
            <a:ext cx="5067300" cy="680908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C9551A1-BE0B-41C4-A4D3-5CABFFD64B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412" y="-1"/>
            <a:ext cx="2705672" cy="412908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B2CE1AA-B70B-4DD7-A573-4BD84DFB36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424" y="4417018"/>
            <a:ext cx="2376264" cy="1932811"/>
          </a:xfrm>
          <a:prstGeom prst="rect">
            <a:avLst/>
          </a:prstGeom>
        </p:spPr>
      </p:pic>
      <p:pic>
        <p:nvPicPr>
          <p:cNvPr id="30722" name="Picture 2" descr="Gedenkstätten">
            <a:extLst>
              <a:ext uri="{FF2B5EF4-FFF2-40B4-BE49-F238E27FC236}">
                <a16:creationId xmlns:a16="http://schemas.microsoft.com/office/drawing/2014/main" id="{9987E8F4-2F99-42DC-83EB-12A7D370B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06" y="3600450"/>
            <a:ext cx="4183288" cy="313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38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Nadpis 42"/>
          <p:cNvSpPr>
            <a:spLocks noGrp="1"/>
          </p:cNvSpPr>
          <p:nvPr>
            <p:ph type="title"/>
          </p:nvPr>
        </p:nvSpPr>
        <p:spPr>
          <a:xfrm>
            <a:off x="198408" y="174461"/>
            <a:ext cx="7461849" cy="653675"/>
          </a:xfrm>
        </p:spPr>
        <p:txBody>
          <a:bodyPr>
            <a:normAutofit/>
          </a:bodyPr>
          <a:lstStyle/>
          <a:p>
            <a:r>
              <a:rPr lang="cs-CZ" sz="4000" b="1" dirty="0" err="1">
                <a:solidFill>
                  <a:schemeClr val="accent1"/>
                </a:solidFill>
              </a:rPr>
              <a:t>Hillforts</a:t>
            </a:r>
            <a:r>
              <a:rPr lang="cs-CZ" sz="4000" b="1" dirty="0">
                <a:solidFill>
                  <a:schemeClr val="accent1"/>
                </a:solidFill>
              </a:rPr>
              <a:t> – </a:t>
            </a:r>
            <a:r>
              <a:rPr lang="cs-CZ" sz="4000" b="1" dirty="0" err="1">
                <a:solidFill>
                  <a:schemeClr val="accent1"/>
                </a:solidFill>
              </a:rPr>
              <a:t>important</a:t>
            </a:r>
            <a:r>
              <a:rPr lang="cs-CZ" sz="4000" b="1" dirty="0">
                <a:solidFill>
                  <a:schemeClr val="accent1"/>
                </a:solidFill>
              </a:rPr>
              <a:t> </a:t>
            </a:r>
            <a:r>
              <a:rPr lang="cs-CZ" sz="4000" b="1" dirty="0" err="1">
                <a:solidFill>
                  <a:schemeClr val="accent1"/>
                </a:solidFill>
              </a:rPr>
              <a:t>scholars</a:t>
            </a:r>
            <a:endParaRPr lang="cs-CZ" sz="4000" b="1" dirty="0">
              <a:solidFill>
                <a:schemeClr val="accent1"/>
              </a:solidFill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198407" y="828136"/>
            <a:ext cx="8181917" cy="5855403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research</a:t>
            </a:r>
            <a:r>
              <a:rPr lang="cs-CZ" dirty="0"/>
              <a:t> </a:t>
            </a:r>
            <a:r>
              <a:rPr lang="cs-CZ" dirty="0" err="1"/>
              <a:t>since</a:t>
            </a:r>
            <a:r>
              <a:rPr lang="cs-CZ" dirty="0"/>
              <a:t> 19th </a:t>
            </a:r>
            <a:r>
              <a:rPr lang="cs-CZ" dirty="0" err="1"/>
              <a:t>century</a:t>
            </a:r>
            <a:r>
              <a:rPr lang="cs-CZ" dirty="0"/>
              <a:t> (H. Wankel, J. </a:t>
            </a:r>
            <a:r>
              <a:rPr lang="cs-CZ" dirty="0" err="1"/>
              <a:t>Knies</a:t>
            </a:r>
            <a:r>
              <a:rPr lang="cs-CZ" dirty="0"/>
              <a:t>, A. Telička, J. </a:t>
            </a:r>
            <a:r>
              <a:rPr lang="cs-CZ" dirty="0" err="1"/>
              <a:t>Palliardi</a:t>
            </a:r>
            <a:r>
              <a:rPr lang="cs-CZ" dirty="0"/>
              <a:t>, J. Maška, M. Kříž et </a:t>
            </a:r>
            <a:r>
              <a:rPr lang="cs-CZ" dirty="0" err="1"/>
              <a:t>others</a:t>
            </a:r>
            <a:r>
              <a:rPr lang="cs-CZ" dirty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20th </a:t>
            </a:r>
            <a:r>
              <a:rPr lang="cs-CZ" dirty="0" err="1"/>
              <a:t>century</a:t>
            </a:r>
            <a:r>
              <a:rPr lang="cs-CZ" dirty="0"/>
              <a:t>: J. </a:t>
            </a:r>
            <a:r>
              <a:rPr lang="cs-CZ" dirty="0" err="1"/>
              <a:t>Knies</a:t>
            </a:r>
            <a:r>
              <a:rPr lang="cs-CZ" dirty="0"/>
              <a:t>, E. Vodička, F. Adámek, F. Lipka, K. </a:t>
            </a:r>
            <a:r>
              <a:rPr lang="cs-CZ" dirty="0" err="1"/>
              <a:t>Snětina</a:t>
            </a:r>
            <a:r>
              <a:rPr lang="cs-CZ" dirty="0"/>
              <a:t>, F. </a:t>
            </a:r>
            <a:r>
              <a:rPr lang="cs-CZ" dirty="0" err="1"/>
              <a:t>Wildomec</a:t>
            </a:r>
            <a:r>
              <a:rPr lang="cs-CZ" dirty="0"/>
              <a:t>, I. L. Červinka, M. </a:t>
            </a:r>
            <a:r>
              <a:rPr lang="cs-CZ" dirty="0" err="1"/>
              <a:t>Chleborád</a:t>
            </a:r>
            <a:r>
              <a:rPr lang="cs-CZ" dirty="0"/>
              <a:t>, J. </a:t>
            </a:r>
            <a:r>
              <a:rPr lang="cs-CZ" dirty="0" err="1"/>
              <a:t>Skutil</a:t>
            </a:r>
            <a:r>
              <a:rPr lang="cs-CZ" dirty="0"/>
              <a:t>, V. Hrubý, J. Nekvasil, V. Dohnal, V. Podborský, J. </a:t>
            </a:r>
            <a:r>
              <a:rPr lang="cs-CZ" dirty="0" err="1"/>
              <a:t>Říhovský</a:t>
            </a:r>
            <a:r>
              <a:rPr lang="cs-CZ" dirty="0"/>
              <a:t>, M. Šmíd, A. </a:t>
            </a:r>
            <a:r>
              <a:rPr lang="cs-CZ" dirty="0" err="1"/>
              <a:t>Štrof</a:t>
            </a:r>
            <a:r>
              <a:rPr lang="cs-CZ" dirty="0"/>
              <a:t>, M. Salaš, M. </a:t>
            </a:r>
            <a:r>
              <a:rPr lang="cs-CZ" dirty="0" err="1"/>
              <a:t>Čižmář</a:t>
            </a:r>
            <a:r>
              <a:rPr lang="cs-CZ" dirty="0"/>
              <a:t>, D. Parma, M. Novák et many </a:t>
            </a:r>
            <a:r>
              <a:rPr lang="cs-CZ" dirty="0" err="1"/>
              <a:t>others</a:t>
            </a:r>
            <a:r>
              <a:rPr lang="cs-CZ" dirty="0"/>
              <a:t>… 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Literature</a:t>
            </a:r>
            <a:r>
              <a:rPr lang="cs-CZ" dirty="0"/>
              <a:t>: M. </a:t>
            </a:r>
            <a:r>
              <a:rPr lang="cs-CZ" dirty="0" err="1"/>
              <a:t>Čižmář</a:t>
            </a:r>
            <a:r>
              <a:rPr lang="cs-CZ" dirty="0"/>
              <a:t> – The </a:t>
            </a:r>
            <a:r>
              <a:rPr lang="cs-CZ" dirty="0" err="1"/>
              <a:t>encyklopedy</a:t>
            </a:r>
            <a:r>
              <a:rPr lang="cs-CZ" dirty="0"/>
              <a:t> of </a:t>
            </a:r>
            <a:r>
              <a:rPr lang="cs-CZ" dirty="0" err="1"/>
              <a:t>hillforts</a:t>
            </a:r>
            <a:r>
              <a:rPr lang="cs-CZ" dirty="0"/>
              <a:t> 1993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M. Novák – </a:t>
            </a:r>
            <a:r>
              <a:rPr lang="cs-CZ" dirty="0" err="1"/>
              <a:t>small</a:t>
            </a:r>
            <a:r>
              <a:rPr lang="cs-CZ" dirty="0"/>
              <a:t> </a:t>
            </a:r>
            <a:r>
              <a:rPr lang="cs-CZ" dirty="0" err="1"/>
              <a:t>articles</a:t>
            </a:r>
            <a:r>
              <a:rPr lang="cs-CZ" dirty="0"/>
              <a:t>, </a:t>
            </a:r>
            <a:r>
              <a:rPr lang="cs-CZ" dirty="0" err="1"/>
              <a:t>dissertation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ECBC88B-7124-1488-D3BC-00B408AA9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0665" y="0"/>
            <a:ext cx="3741336" cy="6169527"/>
          </a:xfrm>
          <a:prstGeom prst="rect">
            <a:avLst/>
          </a:prstGeom>
        </p:spPr>
      </p:pic>
      <p:sp>
        <p:nvSpPr>
          <p:cNvPr id="4" name="Zástupný symbol pro obsah 4">
            <a:extLst>
              <a:ext uri="{FF2B5EF4-FFF2-40B4-BE49-F238E27FC236}">
                <a16:creationId xmlns:a16="http://schemas.microsoft.com/office/drawing/2014/main" id="{14DFFCCC-9DDD-49BA-9F74-666FC11C5CC6}"/>
              </a:ext>
            </a:extLst>
          </p:cNvPr>
          <p:cNvSpPr txBox="1">
            <a:spLocks/>
          </p:cNvSpPr>
          <p:nvPr/>
        </p:nvSpPr>
        <p:spPr>
          <a:xfrm>
            <a:off x="8507608" y="6169189"/>
            <a:ext cx="3503522" cy="10287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Leskoun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near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Olbramovice,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after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H. Wankel in Novák 2022</a:t>
            </a:r>
          </a:p>
        </p:txBody>
      </p:sp>
      <p:pic>
        <p:nvPicPr>
          <p:cNvPr id="1026" name="Picture 2" descr="Ježkovice na Moravě | Archeologický atlas Čech">
            <a:extLst>
              <a:ext uri="{FF2B5EF4-FFF2-40B4-BE49-F238E27FC236}">
                <a16:creationId xmlns:a16="http://schemas.microsoft.com/office/drawing/2014/main" id="{22A3E9F7-A9E4-193C-C09F-F71859705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719" y="3692997"/>
            <a:ext cx="4340889" cy="3165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ástupný symbol pro obsah 4">
            <a:extLst>
              <a:ext uri="{FF2B5EF4-FFF2-40B4-BE49-F238E27FC236}">
                <a16:creationId xmlns:a16="http://schemas.microsoft.com/office/drawing/2014/main" id="{AE98F5C0-4ABD-E705-F9E3-68CFC47DEB5B}"/>
              </a:ext>
            </a:extLst>
          </p:cNvPr>
          <p:cNvSpPr txBox="1">
            <a:spLocks/>
          </p:cNvSpPr>
          <p:nvPr/>
        </p:nvSpPr>
        <p:spPr>
          <a:xfrm>
            <a:off x="4166719" y="3429000"/>
            <a:ext cx="3922206" cy="10287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Ježkovice - Černov</a:t>
            </a:r>
          </a:p>
        </p:txBody>
      </p:sp>
      <p:pic>
        <p:nvPicPr>
          <p:cNvPr id="1028" name="Picture 4" descr="Malé Hradisko | Archeologický atlas Čech">
            <a:extLst>
              <a:ext uri="{FF2B5EF4-FFF2-40B4-BE49-F238E27FC236}">
                <a16:creationId xmlns:a16="http://schemas.microsoft.com/office/drawing/2014/main" id="{740345AF-0820-ED27-25AA-3149DD166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93001"/>
            <a:ext cx="4340889" cy="3031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B01E78AB-1ACB-66CF-A282-93E6A0D30C8F}"/>
              </a:ext>
            </a:extLst>
          </p:cNvPr>
          <p:cNvSpPr txBox="1">
            <a:spLocks/>
          </p:cNvSpPr>
          <p:nvPr/>
        </p:nvSpPr>
        <p:spPr>
          <a:xfrm>
            <a:off x="244512" y="6410120"/>
            <a:ext cx="3922206" cy="10287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Staré hradisko</a:t>
            </a:r>
          </a:p>
        </p:txBody>
      </p:sp>
    </p:spTree>
    <p:extLst>
      <p:ext uri="{BB962C8B-B14F-4D97-AF65-F5344CB8AC3E}">
        <p14:creationId xmlns:p14="http://schemas.microsoft.com/office/powerpoint/2010/main" val="33252329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44060"/>
            <a:ext cx="6391647" cy="705435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accent1"/>
                </a:solidFill>
              </a:rPr>
              <a:t>Kalenderberg culture – Molpír near Smolenice</a:t>
            </a:r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141402" y="1178350"/>
            <a:ext cx="5031522" cy="5550253"/>
          </a:xfrm>
          <a:prstGeom prst="rect">
            <a:avLst/>
          </a:prstGeom>
        </p:spPr>
        <p:txBody>
          <a:bodyPr vert="horz" lIns="0" tIns="45720" rIns="0" bIns="45720" rtlCol="0">
            <a:normAutofit fontScale="85000" lnSpcReduction="200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central fortified settlement 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12-14 ha, Little Carpathians, road to Moravia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acropolis and two fortifications (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suburbium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stone wall, a wood-stone-clay chamber wall adjoined the wall (height 2.5 m)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wide gate with towers on the sides led to the acropolis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wall to the acropolis another tower (bastion)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houses on the acropolis adjoined the wall from the outside, they were also on the terraces in the acropolis, creating a system of streets, 48 ​​houses were examined, a cistern was found, a sacrifice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place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carved in rock (20 x 6 m) - remains of children's skeletons, moon-shaped idols, terrace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s,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central building - three-winged, documented production of bronze and iron objects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thousands of metal, glass objects and tens of thousands of pieces of ceramics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forcibly destroyed, bronze arrows (even in the gate, here dead people and also in houses, they lay in ashes)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attack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probably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in Ha D1b, but not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destroyed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completely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? Ha D3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artifacts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and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well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dating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0420489" y="4546125"/>
            <a:ext cx="1771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centrální komora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7693123" y="3763226"/>
            <a:ext cx="1099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Kröllkogel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Zástupný symbol pro obsah 5" descr="3.jpg">
            <a:extLst>
              <a:ext uri="{FF2B5EF4-FFF2-40B4-BE49-F238E27FC236}">
                <a16:creationId xmlns:a16="http://schemas.microsoft.com/office/drawing/2014/main" id="{84421690-0069-4470-B526-A42DF9C4BB32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250730" y="35563"/>
            <a:ext cx="6863464" cy="4852982"/>
          </a:xfrm>
        </p:spPr>
      </p:pic>
      <p:pic>
        <p:nvPicPr>
          <p:cNvPr id="3" name="Obrázek 2" descr="93ef07ec7e.jpg">
            <a:extLst>
              <a:ext uri="{FF2B5EF4-FFF2-40B4-BE49-F238E27FC236}">
                <a16:creationId xmlns:a16="http://schemas.microsoft.com/office/drawing/2014/main" id="{C679AD3A-3B12-4CD1-A98D-88D8E191A0A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99258" y="4837408"/>
            <a:ext cx="3092742" cy="2020592"/>
          </a:xfrm>
          <a:prstGeom prst="rect">
            <a:avLst/>
          </a:prstGeom>
        </p:spPr>
      </p:pic>
      <p:pic>
        <p:nvPicPr>
          <p:cNvPr id="4" name="Obrázek 3" descr="2e0d73ad416d019cfedbbdf587885aaf.jpg">
            <a:extLst>
              <a:ext uri="{FF2B5EF4-FFF2-40B4-BE49-F238E27FC236}">
                <a16:creationId xmlns:a16="http://schemas.microsoft.com/office/drawing/2014/main" id="{9D20D9A7-BE86-4FB6-A6CE-2E44C204D41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47265" y="4837408"/>
            <a:ext cx="2543625" cy="202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57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045" y="124122"/>
            <a:ext cx="11395493" cy="705435"/>
          </a:xfrm>
        </p:spPr>
        <p:txBody>
          <a:bodyPr>
            <a:noAutofit/>
          </a:bodyPr>
          <a:lstStyle/>
          <a:p>
            <a:r>
              <a:rPr lang="cs-CZ" sz="4000" b="1" dirty="0" err="1">
                <a:solidFill>
                  <a:schemeClr val="accent1"/>
                </a:solidFill>
              </a:rPr>
              <a:t>Biskupim</a:t>
            </a:r>
            <a:r>
              <a:rPr lang="cs-CZ" sz="4000" b="1" dirty="0">
                <a:solidFill>
                  <a:schemeClr val="accent1"/>
                </a:solidFill>
              </a:rPr>
              <a:t>, </a:t>
            </a:r>
            <a:r>
              <a:rPr lang="cs-CZ" sz="4000" b="1" dirty="0" err="1">
                <a:solidFill>
                  <a:schemeClr val="accent1"/>
                </a:solidFill>
              </a:rPr>
              <a:t>Poland</a:t>
            </a:r>
            <a:endParaRPr lang="cs-CZ" sz="4000" b="1" dirty="0">
              <a:solidFill>
                <a:schemeClr val="accent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059" y="919674"/>
            <a:ext cx="6837441" cy="2080701"/>
          </a:xfrm>
        </p:spPr>
        <p:txBody>
          <a:bodyPr>
            <a:normAutofit fontScale="92500"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late Bronze Age fortified settlement in north-central Poland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When first discovered it was thought to be early evidence of a West Slavic settlement, but archaeologists later confirmed it belonged to the </a:t>
            </a:r>
            <a:r>
              <a:rPr lang="en-US" dirty="0" err="1"/>
              <a:t>Biskupin</a:t>
            </a:r>
            <a:r>
              <a:rPr lang="en-US" dirty="0"/>
              <a:t> group of the Lusatian culture from the 8th century BC. 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The Museum is situated on a marshy peninsula in Lake </a:t>
            </a:r>
            <a:r>
              <a:rPr lang="en-US" dirty="0" err="1"/>
              <a:t>Biskupin</a:t>
            </a:r>
            <a:r>
              <a:rPr lang="en-US" dirty="0"/>
              <a:t>, ca. 90 </a:t>
            </a:r>
            <a:r>
              <a:rPr lang="en-US" dirty="0" err="1"/>
              <a:t>kilometres</a:t>
            </a:r>
            <a:r>
              <a:rPr lang="en-US" dirty="0"/>
              <a:t> </a:t>
            </a:r>
            <a:r>
              <a:rPr lang="cs-CZ" dirty="0"/>
              <a:t>NE</a:t>
            </a:r>
            <a:r>
              <a:rPr lang="en-US" dirty="0"/>
              <a:t> of </a:t>
            </a:r>
            <a:r>
              <a:rPr lang="en-US" dirty="0" err="1"/>
              <a:t>Poznań</a:t>
            </a:r>
            <a:r>
              <a:rPr lang="en-US" dirty="0"/>
              <a:t> and 8 km </a:t>
            </a:r>
            <a:r>
              <a:rPr lang="cs-CZ" dirty="0"/>
              <a:t>S</a:t>
            </a:r>
            <a:r>
              <a:rPr lang="en-US" dirty="0"/>
              <a:t> of the small town of </a:t>
            </a:r>
            <a:r>
              <a:rPr lang="en-US" dirty="0" err="1"/>
              <a:t>Żnin</a:t>
            </a:r>
            <a:endParaRPr lang="en-US" dirty="0"/>
          </a:p>
        </p:txBody>
      </p:sp>
      <p:pic>
        <p:nvPicPr>
          <p:cNvPr id="34818" name="Picture 2" descr="Biskupin - Osada stará tisíc let ">
            <a:extLst>
              <a:ext uri="{FF2B5EF4-FFF2-40B4-BE49-F238E27FC236}">
                <a16:creationId xmlns:a16="http://schemas.microsoft.com/office/drawing/2014/main" id="{8B2BE48A-EF19-439A-B272-47B7D128B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0"/>
            <a:ext cx="51435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2" name="Picture 2">
            <a:extLst>
              <a:ext uri="{FF2B5EF4-FFF2-40B4-BE49-F238E27FC236}">
                <a16:creationId xmlns:a16="http://schemas.microsoft.com/office/drawing/2014/main" id="{42DD988D-4912-4592-BA4B-3C6E5450D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429000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6" name="Picture 2" descr="Biskupin - historia pierwszej polskiej osady - Podróże">
            <a:extLst>
              <a:ext uri="{FF2B5EF4-FFF2-40B4-BE49-F238E27FC236}">
                <a16:creationId xmlns:a16="http://schemas.microsoft.com/office/drawing/2014/main" id="{7B1B04CF-5393-4078-AB96-9A163F53B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10200"/>
            <a:ext cx="2585357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0" name="Picture 2" descr="Biskupin - stronghold of the Lusatian culture - Ancient and medieval  architecture">
            <a:extLst>
              <a:ext uri="{FF2B5EF4-FFF2-40B4-BE49-F238E27FC236}">
                <a16:creationId xmlns:a16="http://schemas.microsoft.com/office/drawing/2014/main" id="{0F038ACB-19F0-458E-A1CB-AB7A26DE8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696" y="3414913"/>
            <a:ext cx="5019304" cy="345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4" name="Picture 2" descr="A Settlement for Equals: The Town of Biskupin in Poland | Poland, How to  plan, Urban">
            <a:extLst>
              <a:ext uri="{FF2B5EF4-FFF2-40B4-BE49-F238E27FC236}">
                <a16:creationId xmlns:a16="http://schemas.microsoft.com/office/drawing/2014/main" id="{CB4B2B14-5E6D-40FE-B3D5-7D090C557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09975"/>
            <a:ext cx="2604304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99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B7CF160F-FA22-4D1A-B1CF-4E8B2E76716D}"/>
              </a:ext>
            </a:extLst>
          </p:cNvPr>
          <p:cNvSpPr txBox="1">
            <a:spLocks/>
          </p:cNvSpPr>
          <p:nvPr/>
        </p:nvSpPr>
        <p:spPr>
          <a:xfrm>
            <a:off x="398252" y="6121018"/>
            <a:ext cx="11395493" cy="70543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i="1" dirty="0">
                <a:solidFill>
                  <a:schemeClr val="accent1"/>
                </a:solidFill>
              </a:rPr>
              <a:t>&amp; </a:t>
            </a:r>
            <a:r>
              <a:rPr lang="cs-CZ" b="1" i="1" dirty="0" err="1">
                <a:solidFill>
                  <a:schemeClr val="accent1"/>
                </a:solidFill>
              </a:rPr>
              <a:t>stay</a:t>
            </a:r>
            <a:r>
              <a:rPr lang="cs-CZ" b="1" i="1" dirty="0">
                <a:solidFill>
                  <a:schemeClr val="accent1"/>
                </a:solidFill>
              </a:rPr>
              <a:t> </a:t>
            </a:r>
            <a:r>
              <a:rPr lang="cs-CZ" b="1" i="1" dirty="0" err="1">
                <a:solidFill>
                  <a:schemeClr val="accent1"/>
                </a:solidFill>
              </a:rPr>
              <a:t>safe</a:t>
            </a:r>
            <a:endParaRPr lang="cs-CZ" b="1" i="1" dirty="0">
              <a:solidFill>
                <a:schemeClr val="accent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13" y="187089"/>
            <a:ext cx="11395493" cy="705435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i="1" dirty="0" err="1">
                <a:solidFill>
                  <a:schemeClr val="accent1"/>
                </a:solidFill>
              </a:rPr>
              <a:t>Thank</a:t>
            </a:r>
            <a:r>
              <a:rPr lang="cs-CZ" b="1" i="1" dirty="0">
                <a:solidFill>
                  <a:schemeClr val="accent1"/>
                </a:solidFill>
              </a:rPr>
              <a:t> </a:t>
            </a:r>
            <a:r>
              <a:rPr lang="cs-CZ" b="1" i="1" dirty="0" err="1">
                <a:solidFill>
                  <a:schemeClr val="accent1"/>
                </a:solidFill>
              </a:rPr>
              <a:t>you</a:t>
            </a:r>
            <a:r>
              <a:rPr lang="cs-CZ" b="1" i="1" dirty="0">
                <a:solidFill>
                  <a:schemeClr val="accent1"/>
                </a:solidFill>
              </a:rPr>
              <a:t> for </a:t>
            </a:r>
            <a:r>
              <a:rPr lang="cs-CZ" b="1" i="1" dirty="0" err="1">
                <a:solidFill>
                  <a:schemeClr val="accent1"/>
                </a:solidFill>
              </a:rPr>
              <a:t>your</a:t>
            </a:r>
            <a:r>
              <a:rPr lang="cs-CZ" b="1" i="1" dirty="0">
                <a:solidFill>
                  <a:schemeClr val="accent1"/>
                </a:solidFill>
              </a:rPr>
              <a:t> </a:t>
            </a:r>
            <a:r>
              <a:rPr lang="cs-CZ" b="1" i="1" dirty="0" err="1">
                <a:solidFill>
                  <a:schemeClr val="accent1"/>
                </a:solidFill>
              </a:rPr>
              <a:t>attention</a:t>
            </a:r>
            <a:endParaRPr lang="cs-CZ" b="1" i="1" dirty="0">
              <a:solidFill>
                <a:schemeClr val="accent1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C46395D-78C3-4C0D-9569-F86E1F597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042" y="1066308"/>
            <a:ext cx="3705915" cy="493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199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045" y="142977"/>
            <a:ext cx="11395493" cy="705435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chemeClr val="accent1"/>
                </a:solidFill>
              </a:rPr>
              <a:t>Horákov </a:t>
            </a:r>
            <a:r>
              <a:rPr lang="cs-CZ" b="1" dirty="0" err="1">
                <a:solidFill>
                  <a:schemeClr val="accent1"/>
                </a:solidFill>
              </a:rPr>
              <a:t>group</a:t>
            </a:r>
            <a:endParaRPr lang="cs-CZ" b="1" dirty="0">
              <a:solidFill>
                <a:schemeClr val="accent1"/>
              </a:solidFill>
            </a:endParaRPr>
          </a:p>
        </p:txBody>
      </p:sp>
      <p:pic>
        <p:nvPicPr>
          <p:cNvPr id="6" name="Obrázek 5" descr="Obsah obrázku exteriér, hora, budova, tráva&#10;&#10;Popis byl vytvořen automaticky">
            <a:extLst>
              <a:ext uri="{FF2B5EF4-FFF2-40B4-BE49-F238E27FC236}">
                <a16:creationId xmlns:a16="http://schemas.microsoft.com/office/drawing/2014/main" id="{5F7F4865-8308-435A-8269-E4FFF58D3E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121920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0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Nadpis 15"/>
          <p:cNvSpPr>
            <a:spLocks noGrp="1"/>
          </p:cNvSpPr>
          <p:nvPr>
            <p:ph type="title"/>
          </p:nvPr>
        </p:nvSpPr>
        <p:spPr>
          <a:xfrm>
            <a:off x="0" y="82717"/>
            <a:ext cx="8230858" cy="713522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Hillforts</a:t>
            </a:r>
            <a:r>
              <a:rPr lang="cs-CZ" b="1" dirty="0">
                <a:solidFill>
                  <a:schemeClr val="accent1"/>
                </a:solidFill>
              </a:rPr>
              <a:t> – </a:t>
            </a:r>
            <a:r>
              <a:rPr lang="cs-CZ" b="1" dirty="0" err="1">
                <a:solidFill>
                  <a:schemeClr val="accent1"/>
                </a:solidFill>
              </a:rPr>
              <a:t>fortified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settlements</a:t>
            </a:r>
            <a:endParaRPr lang="cs-CZ" b="1" dirty="0">
              <a:solidFill>
                <a:schemeClr val="accent1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90500" y="762000"/>
            <a:ext cx="4781550" cy="6096000"/>
          </a:xfrm>
        </p:spPr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bout 40 </a:t>
            </a:r>
            <a:r>
              <a:rPr lang="en-US" dirty="0" err="1"/>
              <a:t>Horákov</a:t>
            </a:r>
            <a:r>
              <a:rPr lang="en-US" dirty="0"/>
              <a:t> fortified </a:t>
            </a:r>
            <a:r>
              <a:rPr lang="cs-CZ" dirty="0" err="1"/>
              <a:t>hillforts</a:t>
            </a:r>
            <a:r>
              <a:rPr lang="en-US" dirty="0"/>
              <a:t> / </a:t>
            </a:r>
            <a:r>
              <a:rPr lang="cs-CZ" dirty="0" err="1"/>
              <a:t>hilltop</a:t>
            </a:r>
            <a:r>
              <a:rPr lang="en-US" dirty="0"/>
              <a:t> here are settlements in Moravia (depending on whether the fortification is known)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the wall is chambered with an internal grate and can have dry-faced stones of the front, the gate is simple (not pliers)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the fortifications are </a:t>
            </a:r>
            <a:r>
              <a:rPr lang="en-US" b="1" dirty="0"/>
              <a:t>small</a:t>
            </a:r>
            <a:r>
              <a:rPr lang="en-US" dirty="0"/>
              <a:t>, </a:t>
            </a:r>
            <a:r>
              <a:rPr lang="en-US" b="1" dirty="0"/>
              <a:t>up to 1 ha</a:t>
            </a:r>
            <a:r>
              <a:rPr lang="en-US" dirty="0"/>
              <a:t>, exceptionally larger, they are on steep hills, watchtowers above rivers and streams - overall it can be said that these were positions intended for defense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dating from Ha C2 (first), </a:t>
            </a:r>
            <a:r>
              <a:rPr lang="en-US" b="1" dirty="0"/>
              <a:t>mainly Ha D1 – D2</a:t>
            </a:r>
            <a:r>
              <a:rPr lang="en-US" dirty="0"/>
              <a:t>, dating to Ha D3 is also known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there are traces of settlement, elite objects are not represented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the function is problematic - probably refugial, control of long-distance connections, the question is prestigious</a:t>
            </a:r>
            <a:r>
              <a:rPr lang="cs-CZ" dirty="0"/>
              <a:t> </a:t>
            </a:r>
            <a:r>
              <a:rPr lang="cs-CZ" dirty="0" err="1"/>
              <a:t>function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documents of </a:t>
            </a:r>
            <a:r>
              <a:rPr lang="cs-CZ" dirty="0" err="1"/>
              <a:t>conquering</a:t>
            </a:r>
            <a:r>
              <a:rPr lang="en-US" dirty="0"/>
              <a:t> - bronze arrows of eastern type (</a:t>
            </a:r>
            <a:r>
              <a:rPr lang="en-US" dirty="0" err="1"/>
              <a:t>Mokrá-Horákov</a:t>
            </a:r>
            <a:r>
              <a:rPr lang="en-US" dirty="0"/>
              <a:t> - "</a:t>
            </a:r>
            <a:r>
              <a:rPr lang="en-US" dirty="0" err="1"/>
              <a:t>Horákov</a:t>
            </a:r>
            <a:r>
              <a:rPr lang="cs-CZ" dirty="0" err="1"/>
              <a:t>ský</a:t>
            </a:r>
            <a:r>
              <a:rPr lang="cs-CZ" dirty="0"/>
              <a:t> hrad</a:t>
            </a:r>
            <a:r>
              <a:rPr lang="en-US" dirty="0"/>
              <a:t>")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In LT A new fortification system, much less (ratio about 1:10)</a:t>
            </a:r>
            <a:endParaRPr lang="cs-CZ" dirty="0"/>
          </a:p>
        </p:txBody>
      </p:sp>
      <p:pic>
        <p:nvPicPr>
          <p:cNvPr id="4" name="Obrázek 3" descr="obr. 1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3369" y="923925"/>
            <a:ext cx="7238632" cy="5934075"/>
          </a:xfrm>
          <a:prstGeom prst="rect">
            <a:avLst/>
          </a:prstGeom>
        </p:spPr>
      </p:pic>
      <p:pic>
        <p:nvPicPr>
          <p:cNvPr id="6" name="Obrázek 5" descr="IMG_0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67307" y="873061"/>
            <a:ext cx="1928793" cy="2794064"/>
          </a:xfrm>
          <a:prstGeom prst="rect">
            <a:avLst/>
          </a:prstGeom>
        </p:spPr>
      </p:pic>
      <p:sp>
        <p:nvSpPr>
          <p:cNvPr id="7" name="Zástupný symbol pro obsah 4"/>
          <p:cNvSpPr txBox="1">
            <a:spLocks/>
          </p:cNvSpPr>
          <p:nvPr/>
        </p:nvSpPr>
        <p:spPr>
          <a:xfrm>
            <a:off x="6636470" y="0"/>
            <a:ext cx="5555530" cy="1028700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eg. Mokrá-Horákov – „Horákovský hrad“, Diváky – „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Burberk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“, Křižanovice – „Zámeček“, Jaroměřice nad Rokytnou – „Hradisko“, Suchohrdly – „Starý Zámek“, ad.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5514975" y="6488668"/>
            <a:ext cx="2577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black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Ha D,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white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LT A</a:t>
            </a:r>
          </a:p>
        </p:txBody>
      </p:sp>
    </p:spTree>
    <p:extLst>
      <p:ext uri="{BB962C8B-B14F-4D97-AF65-F5344CB8AC3E}">
        <p14:creationId xmlns:p14="http://schemas.microsoft.com/office/powerpoint/2010/main" val="277736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Nadpis 15"/>
          <p:cNvSpPr>
            <a:spLocks noGrp="1"/>
          </p:cNvSpPr>
          <p:nvPr>
            <p:ph type="title"/>
          </p:nvPr>
        </p:nvSpPr>
        <p:spPr>
          <a:xfrm>
            <a:off x="122208" y="290558"/>
            <a:ext cx="2125692" cy="515654"/>
          </a:xfrm>
        </p:spPr>
        <p:txBody>
          <a:bodyPr>
            <a:normAutofit fontScale="90000"/>
          </a:bodyPr>
          <a:lstStyle/>
          <a:p>
            <a:r>
              <a:rPr lang="cs-CZ" dirty="0" err="1">
                <a:solidFill>
                  <a:schemeClr val="accent1"/>
                </a:solidFill>
              </a:rPr>
              <a:t>Hillforts</a:t>
            </a:r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6" name="Obrázek 5" descr="Pozoři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15113" y="3955"/>
            <a:ext cx="5576885" cy="3929101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2686290" y="3864290"/>
            <a:ext cx="3448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hradiště Blatice (u Nemojan)</a:t>
            </a: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7820881" y="2767055"/>
            <a:ext cx="2380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Pozořice 2 – „Hrádek“</a:t>
            </a: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6806232" y="1600900"/>
            <a:ext cx="10556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ks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skýtská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šipka</a:t>
            </a:r>
          </a:p>
        </p:txBody>
      </p:sp>
      <p:pic>
        <p:nvPicPr>
          <p:cNvPr id="13" name="Obrázek 12" descr="St.-Zám.letecky-1024x7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4150" y="3257550"/>
            <a:ext cx="5337850" cy="3600450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10757910" y="3876581"/>
            <a:ext cx="13102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Cca 600 ks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dirty="0" err="1">
                <a:solidFill>
                  <a:prstClr val="white"/>
                </a:solidFill>
                <a:latin typeface="Calibri"/>
              </a:rPr>
              <a:t>eastern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arrows</a:t>
            </a: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Šipka doprava 14"/>
          <p:cNvSpPr/>
          <p:nvPr/>
        </p:nvSpPr>
        <p:spPr>
          <a:xfrm rot="5400000">
            <a:off x="11189727" y="4963455"/>
            <a:ext cx="512491" cy="18434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10669942" y="5600752"/>
            <a:ext cx="15220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Horákov 2 –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„Horákovský hrad“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Obrázek 17" descr="Tvarožná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73803" y="0"/>
            <a:ext cx="5508680" cy="4128750"/>
          </a:xfrm>
          <a:prstGeom prst="rect">
            <a:avLst/>
          </a:prstGeom>
        </p:spPr>
      </p:pic>
      <p:sp>
        <p:nvSpPr>
          <p:cNvPr id="19" name="TextovéPole 18"/>
          <p:cNvSpPr txBox="1"/>
          <p:nvPr/>
        </p:nvSpPr>
        <p:spPr>
          <a:xfrm>
            <a:off x="3173384" y="3288226"/>
            <a:ext cx="4473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Tvarožná-Santon (bojiště z roku 1804)</a:t>
            </a: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7925648" y="4173897"/>
            <a:ext cx="2135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Staré Zámky-Brno-Líšeň</a:t>
            </a: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Obrázek 21" descr="Kuřim-Zárub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83327" y="3261464"/>
            <a:ext cx="5508681" cy="3596536"/>
          </a:xfrm>
          <a:prstGeom prst="rect">
            <a:avLst/>
          </a:prstGeom>
        </p:spPr>
      </p:pic>
      <p:sp>
        <p:nvSpPr>
          <p:cNvPr id="23" name="Obdélník 22"/>
          <p:cNvSpPr/>
          <p:nvPr/>
        </p:nvSpPr>
        <p:spPr>
          <a:xfrm>
            <a:off x="2360280" y="6322087"/>
            <a:ext cx="21355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Kuřim – „Záruba“</a:t>
            </a: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6180211" y="4351154"/>
            <a:ext cx="915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Fortified</a:t>
            </a: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settlement</a:t>
            </a:r>
          </a:p>
        </p:txBody>
      </p:sp>
      <p:sp>
        <p:nvSpPr>
          <p:cNvPr id="27" name="Elipsa 26"/>
          <p:cNvSpPr/>
          <p:nvPr/>
        </p:nvSpPr>
        <p:spPr>
          <a:xfrm>
            <a:off x="6163095" y="4240325"/>
            <a:ext cx="939568" cy="683322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3978117" y="3615923"/>
            <a:ext cx="10935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Burial</a:t>
            </a:r>
            <a:r>
              <a:rPr kumimoji="0" lang="cs-CZ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ground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Elipsa 28"/>
          <p:cNvSpPr/>
          <p:nvPr/>
        </p:nvSpPr>
        <p:spPr>
          <a:xfrm>
            <a:off x="3872099" y="3504679"/>
            <a:ext cx="1195812" cy="512491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Elipsa 29"/>
          <p:cNvSpPr/>
          <p:nvPr/>
        </p:nvSpPr>
        <p:spPr>
          <a:xfrm>
            <a:off x="4867656" y="4015529"/>
            <a:ext cx="939568" cy="683322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5008800" y="4233622"/>
            <a:ext cx="8344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hillfort</a:t>
            </a:r>
            <a:endParaRPr kumimoji="0" lang="cs-CZ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2310155" y="2843255"/>
            <a:ext cx="28709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Tvarožná – „Santon“</a:t>
            </a: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123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5"/>
          <p:cNvSpPr>
            <a:spLocks noGrp="1"/>
          </p:cNvSpPr>
          <p:nvPr>
            <p:ph type="title"/>
          </p:nvPr>
        </p:nvSpPr>
        <p:spPr>
          <a:xfrm>
            <a:off x="241540" y="181155"/>
            <a:ext cx="4977441" cy="1086930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The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begging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of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the</a:t>
            </a:r>
            <a:r>
              <a:rPr lang="cs-CZ" b="1" dirty="0">
                <a:solidFill>
                  <a:schemeClr val="accent1"/>
                </a:solidFill>
              </a:rPr>
              <a:t> Horákov </a:t>
            </a:r>
            <a:r>
              <a:rPr lang="cs-CZ" b="1" dirty="0" err="1">
                <a:solidFill>
                  <a:schemeClr val="accent1"/>
                </a:solidFill>
              </a:rPr>
              <a:t>group</a:t>
            </a:r>
            <a:r>
              <a:rPr lang="cs-CZ" b="1" dirty="0">
                <a:solidFill>
                  <a:schemeClr val="accent1"/>
                </a:solidFill>
              </a:rPr>
              <a:t> – Ha C1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113123" y="1199072"/>
            <a:ext cx="6859898" cy="1581626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n-US" sz="1800" dirty="0"/>
              <a:t>smooth transition </a:t>
            </a:r>
            <a:r>
              <a:rPr lang="cs-CZ" sz="1800" dirty="0" err="1"/>
              <a:t>Final</a:t>
            </a:r>
            <a:r>
              <a:rPr lang="cs-CZ" sz="1800" dirty="0"/>
              <a:t> </a:t>
            </a:r>
            <a:r>
              <a:rPr lang="en-US" sz="1800" dirty="0"/>
              <a:t>Bronze Age</a:t>
            </a:r>
            <a:r>
              <a:rPr lang="cs-CZ" sz="1800" dirty="0">
                <a:sym typeface="Wingdings" panose="05000000000000000000" pitchFamily="2" charset="2"/>
              </a:rPr>
              <a:t></a:t>
            </a:r>
            <a:r>
              <a:rPr lang="en-US" sz="1800" dirty="0">
                <a:sym typeface="Wingdings" panose="05000000000000000000" pitchFamily="2" charset="2"/>
              </a:rPr>
              <a:t> </a:t>
            </a:r>
            <a:r>
              <a:rPr lang="en-US" sz="1800" dirty="0"/>
              <a:t>Hallstatt period</a:t>
            </a:r>
          </a:p>
          <a:p>
            <a:pPr>
              <a:buFont typeface="Arial" pitchFamily="34" charset="0"/>
              <a:buChar char="•"/>
            </a:pPr>
            <a:r>
              <a:rPr lang="cs-CZ" sz="1800" b="1" dirty="0"/>
              <a:t> </a:t>
            </a:r>
            <a:r>
              <a:rPr lang="en-US" sz="1800" b="1" dirty="0"/>
              <a:t>central </a:t>
            </a:r>
            <a:r>
              <a:rPr lang="cs-CZ" sz="1800" b="1" dirty="0" err="1"/>
              <a:t>hillforts</a:t>
            </a:r>
            <a:r>
              <a:rPr lang="en-US" sz="1800" dirty="0"/>
              <a:t>, such as Brno </a:t>
            </a:r>
            <a:r>
              <a:rPr lang="cs-CZ" sz="1800" dirty="0"/>
              <a:t>–</a:t>
            </a:r>
            <a:r>
              <a:rPr lang="en-US" sz="1800" dirty="0"/>
              <a:t> </a:t>
            </a:r>
            <a:r>
              <a:rPr lang="en-US" sz="1800" dirty="0" err="1"/>
              <a:t>Obřany</a:t>
            </a:r>
            <a:r>
              <a:rPr lang="en-US" sz="1800" dirty="0"/>
              <a:t> - "Na </a:t>
            </a:r>
            <a:r>
              <a:rPr lang="en-US" sz="1800" dirty="0" err="1"/>
              <a:t>domov</a:t>
            </a:r>
            <a:r>
              <a:rPr lang="cs-CZ" sz="1800" dirty="0"/>
              <a:t>ní</a:t>
            </a:r>
            <a:r>
              <a:rPr lang="en-US" sz="1800" dirty="0" err="1"/>
              <a:t>ch</a:t>
            </a:r>
            <a:r>
              <a:rPr lang="en-US" sz="1800" dirty="0"/>
              <a:t>" and </a:t>
            </a:r>
            <a:r>
              <a:rPr lang="en-US" sz="1800" dirty="0" err="1"/>
              <a:t>Klentnice</a:t>
            </a:r>
            <a:r>
              <a:rPr lang="en-US" sz="1800" dirty="0"/>
              <a:t> </a:t>
            </a:r>
            <a:r>
              <a:rPr lang="cs-CZ" sz="1800" dirty="0"/>
              <a:t>–</a:t>
            </a:r>
            <a:r>
              <a:rPr lang="en-US" sz="1800" dirty="0"/>
              <a:t> "</a:t>
            </a:r>
            <a:r>
              <a:rPr lang="en-US" sz="1800" dirty="0" err="1"/>
              <a:t>Tabulová</a:t>
            </a:r>
            <a:r>
              <a:rPr lang="en-US" sz="1800" dirty="0"/>
              <a:t> hora" with </a:t>
            </a:r>
            <a:r>
              <a:rPr lang="en-US" sz="1800" b="1" dirty="0"/>
              <a:t>adjacent burial grounds</a:t>
            </a:r>
          </a:p>
          <a:p>
            <a:pPr>
              <a:buFont typeface="Arial" pitchFamily="34" charset="0"/>
              <a:buChar char="•"/>
            </a:pPr>
            <a:r>
              <a:rPr lang="en-US" sz="1800" dirty="0"/>
              <a:t> 8th century BC, central structures disintegrate</a:t>
            </a:r>
            <a:r>
              <a:rPr lang="cs-CZ" sz="1800" dirty="0"/>
              <a:t> – </a:t>
            </a:r>
            <a:r>
              <a:rPr lang="cs-CZ" sz="1800" b="1" dirty="0"/>
              <a:t>end </a:t>
            </a:r>
            <a:r>
              <a:rPr lang="cs-CZ" sz="1800" b="1" dirty="0" err="1"/>
              <a:t>of</a:t>
            </a:r>
            <a:r>
              <a:rPr lang="cs-CZ" sz="1800" b="1" dirty="0"/>
              <a:t> </a:t>
            </a:r>
            <a:r>
              <a:rPr lang="cs-CZ" sz="1800" b="1" dirty="0" err="1"/>
              <a:t>burials</a:t>
            </a:r>
            <a:r>
              <a:rPr lang="cs-CZ" sz="1800" b="1" dirty="0"/>
              <a:t> </a:t>
            </a:r>
            <a:r>
              <a:rPr lang="cs-CZ" sz="1800" b="1" dirty="0" err="1"/>
              <a:t>near</a:t>
            </a:r>
            <a:r>
              <a:rPr lang="cs-CZ" sz="1800" b="1" dirty="0"/>
              <a:t> </a:t>
            </a:r>
            <a:r>
              <a:rPr lang="cs-CZ" sz="1800" b="1" dirty="0" err="1"/>
              <a:t>hillforts</a:t>
            </a:r>
            <a:endParaRPr lang="cs-CZ" sz="1800" b="1" dirty="0"/>
          </a:p>
        </p:txBody>
      </p:sp>
      <p:pic>
        <p:nvPicPr>
          <p:cNvPr id="1026" name="Picture 2" descr="Obřany | Archeologický atlas Čech">
            <a:extLst>
              <a:ext uri="{FF2B5EF4-FFF2-40B4-BE49-F238E27FC236}">
                <a16:creationId xmlns:a16="http://schemas.microsoft.com/office/drawing/2014/main" id="{716A8B96-F656-4E91-A4B7-128276411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0698"/>
            <a:ext cx="7030980" cy="407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D20149C8-F198-446C-BB09-A152F187A759}"/>
              </a:ext>
            </a:extLst>
          </p:cNvPr>
          <p:cNvSpPr txBox="1"/>
          <p:nvPr/>
        </p:nvSpPr>
        <p:spPr>
          <a:xfrm>
            <a:off x="21125" y="2849711"/>
            <a:ext cx="6103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Brno -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Obřany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 "Na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domov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ní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"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B6D648A-E778-41A6-AFE0-7C91A6FFC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0980" y="-17614"/>
            <a:ext cx="5142952" cy="6875614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699B6C17-CE5B-49C6-B7E8-77F82EF362B9}"/>
              </a:ext>
            </a:extLst>
          </p:cNvPr>
          <p:cNvSpPr txBox="1"/>
          <p:nvPr/>
        </p:nvSpPr>
        <p:spPr>
          <a:xfrm>
            <a:off x="8971591" y="157768"/>
            <a:ext cx="2978869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Pavlov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Hills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fortified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sites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– Klentnice – Tabulová hora 2 – Perná – Kotel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 – Pavlov – Děvín</a:t>
            </a:r>
          </a:p>
        </p:txBody>
      </p:sp>
    </p:spTree>
    <p:extLst>
      <p:ext uri="{BB962C8B-B14F-4D97-AF65-F5344CB8AC3E}">
        <p14:creationId xmlns:p14="http://schemas.microsoft.com/office/powerpoint/2010/main" val="208235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4908</Words>
  <Application>Microsoft Office PowerPoint</Application>
  <PresentationFormat>Širokoúhlá obrazovka</PresentationFormat>
  <Paragraphs>337</Paragraphs>
  <Slides>52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52</vt:i4>
      </vt:variant>
    </vt:vector>
  </HeadingPairs>
  <TitlesOfParts>
    <vt:vector size="58" baseType="lpstr">
      <vt:lpstr>Arial</vt:lpstr>
      <vt:lpstr>Calibri</vt:lpstr>
      <vt:lpstr>Calibri Light</vt:lpstr>
      <vt:lpstr>Cambria</vt:lpstr>
      <vt:lpstr>Wingdings</vt:lpstr>
      <vt:lpstr>Retrospektiva</vt:lpstr>
      <vt:lpstr>07 ‒ Hilltop settlement of the Hallstatt Period ‒ hillforts</vt:lpstr>
      <vt:lpstr>3 chronological topics  and problematics of sources</vt:lpstr>
      <vt:lpstr>Hillforts</vt:lpstr>
      <vt:lpstr>Hillforts – list of all hilforts</vt:lpstr>
      <vt:lpstr>Hillforts – important scholars</vt:lpstr>
      <vt:lpstr>Horákov group</vt:lpstr>
      <vt:lpstr>Hillforts – fortified settlements</vt:lpstr>
      <vt:lpstr>Hillforts</vt:lpstr>
      <vt:lpstr>The begging of the Horákov group – Ha C1</vt:lpstr>
      <vt:lpstr>Brno-Obřany –  “Na Domovních”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Platěnice group</vt:lpstr>
      <vt:lpstr>Hillforts</vt:lpstr>
      <vt:lpstr>Prezentace aplikace PowerPoint</vt:lpstr>
      <vt:lpstr>Hillfort Křenovice – „Hradisko“</vt:lpstr>
      <vt:lpstr>Hillfort Křenovice – „Hradisko“</vt:lpstr>
      <vt:lpstr>Hillfort Provodov – „Rysov“</vt:lpstr>
      <vt:lpstr>Hillfort Provodov – „Rysov“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Late Hallstatt and Early La Tène Periods</vt:lpstr>
      <vt:lpstr>Early La Tène Period Hillforts</vt:lpstr>
      <vt:lpstr>Early La Tène Period Hillforts</vt:lpstr>
      <vt:lpstr>Early La Tène Period Hillforts</vt:lpstr>
      <vt:lpstr>Ježkovice – „Černov“ /Fürstensitz?/</vt:lpstr>
      <vt:lpstr>Late Hallstatt and Early La Tène in other regions </vt:lpstr>
      <vt:lpstr>Homestead on hillfort – Vladař</vt:lpstr>
      <vt:lpstr>Homestead on hillfort – Vladař</vt:lpstr>
      <vt:lpstr>Homestead on hillfort – Vladař</vt:lpstr>
      <vt:lpstr>Homestead on hilfort – Závist near Prague</vt:lpstr>
      <vt:lpstr>Hilltop settlement, Germany</vt:lpstr>
      <vt:lpstr>Heuneburg, Baden-Württemberg</vt:lpstr>
      <vt:lpstr>Heuneburg, Baden-Württemberg</vt:lpstr>
      <vt:lpstr>Glauberg, Baden-Württemberg, LT A</vt:lpstr>
      <vt:lpstr>Ipf bei Bobfingen, Bavaria</vt:lpstr>
      <vt:lpstr>Vix - Mont Lassois, Eastern France</vt:lpstr>
      <vt:lpstr>Sopron – „Burgstall“</vt:lpstr>
      <vt:lpstr>Kalenderberg culture – Molpír near Smolenice</vt:lpstr>
      <vt:lpstr>Biskupim, Poland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07 ‒ Hilltop settlement of the Hallstatt Period ‒ hillforts</dc:title>
  <dc:creator>Zuzana Mírová</dc:creator>
  <cp:lastModifiedBy>mirovaz@ff.cuni.cz</cp:lastModifiedBy>
  <cp:revision>19</cp:revision>
  <dcterms:created xsi:type="dcterms:W3CDTF">2020-11-10T00:00:59Z</dcterms:created>
  <dcterms:modified xsi:type="dcterms:W3CDTF">2023-10-30T07:55:55Z</dcterms:modified>
</cp:coreProperties>
</file>