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07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71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89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87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19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77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43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87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14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71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81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2C8B-13FE-42AE-A9A7-8E888B832135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9178-98CE-4DE6-887B-738F5696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71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x-jFrOBimD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988840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/>
              <a:t>AIRWAY OBSTRUCTION</a:t>
            </a:r>
          </a:p>
        </p:txBody>
      </p:sp>
    </p:spTree>
    <p:extLst>
      <p:ext uri="{BB962C8B-B14F-4D97-AF65-F5344CB8AC3E}">
        <p14:creationId xmlns:p14="http://schemas.microsoft.com/office/powerpoint/2010/main" val="423294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INFECTIOUS DISEASE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acute laringitis or eppiglotitis are viral or bacterial infections of the upper airway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in severe cases they can result in total blockage of the airway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typical for infants and children between 3 months and 3 years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3200" b="1"/>
              <a:t>SIGNS AND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dry, barking, deep cough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fast, difficulty breathing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fever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difficulty swallowing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blue lips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anxiety  </a:t>
            </a:r>
            <a:r>
              <a:rPr lang="cs-CZ" sz="22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402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8637" y="404663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endParaRPr lang="cs-CZ" sz="1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calm and reassure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humid air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cold compress around the neck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cold liquids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medicaments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call EMS</a:t>
            </a:r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58129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98637" y="41490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>
                <a:hlinkClick r:id="rId4"/>
              </a:rPr>
              <a:t>https://www.youtube.com/watch?v=x-jFrOBimDM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4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71128" y="368290"/>
            <a:ext cx="84249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AIRWAY OBSTRUCTION - CHOKING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blockage of the airway which prevents effective breathing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medical emergency</a:t>
            </a:r>
          </a:p>
          <a:p>
            <a:endParaRPr lang="cs-CZ" sz="3200"/>
          </a:p>
          <a:p>
            <a:r>
              <a:rPr lang="cs-CZ" sz="2200" b="1"/>
              <a:t>Causes: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fall back of the tongue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foreign body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allergic reaction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infectious diseases of upper airway (laryngitis, epiglottitis)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lung diseases</a:t>
            </a:r>
          </a:p>
          <a:p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338564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SIGNS AND SYMPTOMS - FOREIGN BODY</a:t>
            </a:r>
          </a:p>
          <a:p>
            <a:endParaRPr lang="cs-CZ" sz="2000" b="1"/>
          </a:p>
          <a:p>
            <a:r>
              <a:rPr lang="cs-CZ" sz="2200" b="1">
                <a:solidFill>
                  <a:srgbClr val="0070C0"/>
                </a:solidFill>
              </a:rPr>
              <a:t>Mild obstruction: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loud cough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difficulty breathing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whistle, stridor</a:t>
            </a:r>
          </a:p>
          <a:p>
            <a:endParaRPr lang="cs-CZ" sz="2200" b="1"/>
          </a:p>
          <a:p>
            <a:r>
              <a:rPr lang="cs-CZ" sz="2200" b="1">
                <a:solidFill>
                  <a:srgbClr val="0070C0"/>
                </a:solidFill>
              </a:rPr>
              <a:t>Severe obstruction: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hands clutched to the throat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inability to speak or cry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no cough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stridor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cyanosis</a:t>
            </a:r>
            <a:r>
              <a:rPr lang="cs-CZ" sz="2200"/>
              <a:t> (lips, nails, body)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decreasing level of consciousness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233093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r>
              <a:rPr lang="cs-CZ" sz="3200" b="1"/>
              <a:t>ADULT AND CHILD OVER 1 YEAR</a:t>
            </a:r>
          </a:p>
          <a:p>
            <a:endParaRPr lang="cs-CZ" sz="16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encourage to cough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up to </a:t>
            </a:r>
            <a:r>
              <a:rPr lang="cs-CZ" sz="2200" b="1">
                <a:solidFill>
                  <a:srgbClr val="FF0000"/>
                </a:solidFill>
              </a:rPr>
              <a:t>5 back blows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up to </a:t>
            </a:r>
            <a:r>
              <a:rPr lang="cs-CZ" sz="2200" b="1">
                <a:solidFill>
                  <a:srgbClr val="FF0000"/>
                </a:solidFill>
              </a:rPr>
              <a:t>5 abdominal thrusts </a:t>
            </a:r>
            <a:r>
              <a:rPr lang="cs-CZ" sz="2200" b="1"/>
              <a:t>(Heimlich maneuver)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alternate back blows and abdominal thrusts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if unconscious start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/>
              <a:t>give abdominal thrusts to pregnant women!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r>
              <a:rPr lang="cs-CZ" sz="2200" b="1"/>
              <a:t>Abdominal thrust can cause serious injuries.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Every person should be examined afterwards.</a:t>
            </a:r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4756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38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r>
              <a:rPr lang="cs-CZ" sz="3200" b="1"/>
              <a:t>CHILD UNDER 1 YEAR (INFANT)</a:t>
            </a:r>
          </a:p>
          <a:p>
            <a:endParaRPr lang="cs-CZ" sz="20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up to 5 </a:t>
            </a:r>
            <a:r>
              <a:rPr lang="cs-CZ" sz="2200" b="1">
                <a:solidFill>
                  <a:srgbClr val="FF0000"/>
                </a:solidFill>
              </a:rPr>
              <a:t>back blows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up to 5 </a:t>
            </a:r>
            <a:r>
              <a:rPr lang="cs-CZ" sz="2200" b="1">
                <a:solidFill>
                  <a:srgbClr val="FF0000"/>
                </a:solidFill>
              </a:rPr>
              <a:t>chest thrusts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alternate back blows and chest thrusts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if unconscious statr CPR</a:t>
            </a:r>
          </a:p>
          <a:p>
            <a:endParaRPr lang="cs-CZ" sz="2200" b="1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</a:t>
            </a:r>
            <a:r>
              <a:rPr lang="cs-CZ" sz="2200" b="1">
                <a:solidFill>
                  <a:prstClr val="black"/>
                </a:solidFill>
              </a:rPr>
              <a:t>give abdominal thrusts to infants!</a:t>
            </a:r>
          </a:p>
          <a:p>
            <a:endParaRPr lang="cs-CZ" sz="2200" b="1"/>
          </a:p>
          <a:p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4756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64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ALLERGIC REACTION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abnormal reaction to substances called allergens that come into contakt with the skin, eyes, respiratory or gastrointestinal tract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2200" b="1"/>
              <a:t>Causes: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insect stings or bites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foods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plants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pollens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medicaments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animal dander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metals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chemicals</a:t>
            </a:r>
          </a:p>
        </p:txBody>
      </p:sp>
    </p:spTree>
    <p:extLst>
      <p:ext uri="{BB962C8B-B14F-4D97-AF65-F5344CB8AC3E}">
        <p14:creationId xmlns:p14="http://schemas.microsoft.com/office/powerpoint/2010/main" val="356025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71296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SIGNS AND SYMPTOMS</a:t>
            </a:r>
          </a:p>
          <a:p>
            <a:endParaRPr lang="cs-CZ" sz="1000" b="1"/>
          </a:p>
          <a:p>
            <a:r>
              <a:rPr lang="cs-CZ" sz="2200" b="1">
                <a:solidFill>
                  <a:srgbClr val="0070C0"/>
                </a:solidFill>
              </a:rPr>
              <a:t>Mild reaction: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sneezing, coughing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runny or blocked nose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itching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skin redness and swelling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rush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itchy, watery eyes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000"/>
          </a:p>
          <a:p>
            <a:r>
              <a:rPr lang="cs-CZ" sz="2200" b="1">
                <a:solidFill>
                  <a:srgbClr val="0070C0"/>
                </a:solidFill>
              </a:rPr>
              <a:t>Severe reaction - anaphylaxis: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swelling of face </a:t>
            </a:r>
            <a:r>
              <a:rPr lang="cs-CZ" sz="2200"/>
              <a:t>and throat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difficulty breathing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difficulty swallowing and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abdominal pain, nausea, vomiting, diarrhea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chest discomfort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rapid pulse, palpitations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unconsciousness</a:t>
            </a:r>
            <a:r>
              <a:rPr lang="cs-CZ" sz="2200"/>
              <a:t> </a:t>
            </a:r>
          </a:p>
          <a:p>
            <a:endParaRPr lang="cs-CZ" sz="22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4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62719" y="404664"/>
            <a:ext cx="8424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endParaRPr lang="cs-CZ" sz="3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stop contact with allergen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wash the contact area with water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comfortable sitting or lying position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calm and reassure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cold compress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give oral antihistamines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call EMS if signs of anaphylaxis are developing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give prescribed medication (adrenalin autoinjector)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if no response after 5 minutes give second dose of adrenalin</a:t>
            </a: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the vital signs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emergency airway puncture (cricothyrotomy) when EMS is not available</a:t>
            </a:r>
          </a:p>
          <a:p>
            <a:endParaRPr lang="cs-CZ" sz="2200" b="1"/>
          </a:p>
          <a:p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4756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30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015"/>
            </a:pPr>
            <a:r>
              <a:rPr lang="cs-CZ" sz="3200" b="1">
                <a:solidFill>
                  <a:srgbClr val="FF0000"/>
                </a:solidFill>
              </a:rPr>
              <a:t>  FIRST AID GUIDELINES</a:t>
            </a:r>
          </a:p>
          <a:p>
            <a:r>
              <a:rPr lang="cs-CZ" sz="3200" b="1"/>
              <a:t>SECOND DOSE OF ADRENALIN FOR ANAPHYLAXIS</a:t>
            </a:r>
          </a:p>
          <a:p>
            <a:endParaRPr lang="cs-CZ" sz="3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Administer a second intramuscular dose of adrenalin to individuals in the pre-hospital environment with anaphylaxis that has not been relieved within 5 to 15 minutes by an initial intramuscular injector dose of adrenalin.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 A second dose of adrenalin may also be required if symptoms re-occur.</a:t>
            </a:r>
          </a:p>
          <a:p>
            <a:pPr marL="457200" indent="-457200">
              <a:buAutoNum type="arabicPlain" startAt="2015"/>
            </a:pPr>
            <a:endParaRPr lang="cs-CZ" sz="2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232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485</Words>
  <Application>Microsoft Office PowerPoint</Application>
  <PresentationFormat>Předvádění na obrazovce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38</cp:revision>
  <dcterms:created xsi:type="dcterms:W3CDTF">2016-02-07T11:54:36Z</dcterms:created>
  <dcterms:modified xsi:type="dcterms:W3CDTF">2021-01-31T10:47:39Z</dcterms:modified>
</cp:coreProperties>
</file>