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94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887"/>
  </p:normalViewPr>
  <p:slideViewPr>
    <p:cSldViewPr>
      <p:cViewPr varScale="1">
        <p:scale>
          <a:sx n="109" d="100"/>
          <a:sy n="109" d="100"/>
        </p:scale>
        <p:origin x="1720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C5BF89A0-0953-7358-5803-EB0352900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B631098B-2AC4-B494-BE7A-B8405EE37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id="{C4DF18A1-5683-459C-BA22-8DCE50DE3B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1" name="Rectangle 4">
            <a:extLst>
              <a:ext uri="{FF2B5EF4-FFF2-40B4-BE49-F238E27FC236}">
                <a16:creationId xmlns:a16="http://schemas.microsoft.com/office/drawing/2014/main" id="{AE63D897-B352-DAAD-A95F-43E092707739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3537" cy="12487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5375B030-1CCC-3730-4130-6C23674EBF8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>
            <a:extLst>
              <a:ext uri="{FF2B5EF4-FFF2-40B4-BE49-F238E27FC236}">
                <a16:creationId xmlns:a16="http://schemas.microsoft.com/office/drawing/2014/main" id="{C69D888D-EECD-15BB-B31E-877D68CF4F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Text Box 2">
            <a:extLst>
              <a:ext uri="{FF2B5EF4-FFF2-40B4-BE49-F238E27FC236}">
                <a16:creationId xmlns:a16="http://schemas.microsoft.com/office/drawing/2014/main" id="{2343EE06-97D3-F0D6-9EEE-A2DB377BBE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>
            <a:extLst>
              <a:ext uri="{FF2B5EF4-FFF2-40B4-BE49-F238E27FC236}">
                <a16:creationId xmlns:a16="http://schemas.microsoft.com/office/drawing/2014/main" id="{4FCE5355-FC84-7331-F418-C0E540214C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Text Box 2">
            <a:extLst>
              <a:ext uri="{FF2B5EF4-FFF2-40B4-BE49-F238E27FC236}">
                <a16:creationId xmlns:a16="http://schemas.microsoft.com/office/drawing/2014/main" id="{AE4EF981-4AC0-CA1D-4852-3F64A7BFCE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>
            <a:extLst>
              <a:ext uri="{FF2B5EF4-FFF2-40B4-BE49-F238E27FC236}">
                <a16:creationId xmlns:a16="http://schemas.microsoft.com/office/drawing/2014/main" id="{0327CE32-3E34-5E61-9174-127C734F18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Text Box 2">
            <a:extLst>
              <a:ext uri="{FF2B5EF4-FFF2-40B4-BE49-F238E27FC236}">
                <a16:creationId xmlns:a16="http://schemas.microsoft.com/office/drawing/2014/main" id="{BEAEE4E6-2827-2BCE-F6EC-02F9771B39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id="{1CA081CA-0FB6-6599-D615-1DFC5D8D78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Text Box 2">
            <a:extLst>
              <a:ext uri="{FF2B5EF4-FFF2-40B4-BE49-F238E27FC236}">
                <a16:creationId xmlns:a16="http://schemas.microsoft.com/office/drawing/2014/main" id="{380017B4-A1D2-0BF6-B433-84E1543CE4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>
            <a:extLst>
              <a:ext uri="{FF2B5EF4-FFF2-40B4-BE49-F238E27FC236}">
                <a16:creationId xmlns:a16="http://schemas.microsoft.com/office/drawing/2014/main" id="{E41C50D4-50DE-37DD-F5C6-8CD1CA4C48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Text Box 2">
            <a:extLst>
              <a:ext uri="{FF2B5EF4-FFF2-40B4-BE49-F238E27FC236}">
                <a16:creationId xmlns:a16="http://schemas.microsoft.com/office/drawing/2014/main" id="{10B1C255-0B96-30AB-C3BD-AAAEA81C51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>
            <a:extLst>
              <a:ext uri="{FF2B5EF4-FFF2-40B4-BE49-F238E27FC236}">
                <a16:creationId xmlns:a16="http://schemas.microsoft.com/office/drawing/2014/main" id="{518369E6-DD3D-F70D-A37B-8985AF119A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Text Box 2">
            <a:extLst>
              <a:ext uri="{FF2B5EF4-FFF2-40B4-BE49-F238E27FC236}">
                <a16:creationId xmlns:a16="http://schemas.microsoft.com/office/drawing/2014/main" id="{1A708840-ECD0-D559-B471-4862714EB4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>
            <a:extLst>
              <a:ext uri="{FF2B5EF4-FFF2-40B4-BE49-F238E27FC236}">
                <a16:creationId xmlns:a16="http://schemas.microsoft.com/office/drawing/2014/main" id="{8C5B96D5-573D-F87E-00BC-BA68A3ADEC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Text Box 2">
            <a:extLst>
              <a:ext uri="{FF2B5EF4-FFF2-40B4-BE49-F238E27FC236}">
                <a16:creationId xmlns:a16="http://schemas.microsoft.com/office/drawing/2014/main" id="{A21B9B88-B8D2-E315-C03D-0FE9E3CEFB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>
            <a:extLst>
              <a:ext uri="{FF2B5EF4-FFF2-40B4-BE49-F238E27FC236}">
                <a16:creationId xmlns:a16="http://schemas.microsoft.com/office/drawing/2014/main" id="{338AB11E-69CD-88AB-A8AE-324E103938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Text Box 2">
            <a:extLst>
              <a:ext uri="{FF2B5EF4-FFF2-40B4-BE49-F238E27FC236}">
                <a16:creationId xmlns:a16="http://schemas.microsoft.com/office/drawing/2014/main" id="{614348A1-884A-58CE-875E-B23386E0CF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>
            <a:extLst>
              <a:ext uri="{FF2B5EF4-FFF2-40B4-BE49-F238E27FC236}">
                <a16:creationId xmlns:a16="http://schemas.microsoft.com/office/drawing/2014/main" id="{AEF2AF9E-5DEE-707A-5BFA-573E9B0161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Text Box 2">
            <a:extLst>
              <a:ext uri="{FF2B5EF4-FFF2-40B4-BE49-F238E27FC236}">
                <a16:creationId xmlns:a16="http://schemas.microsoft.com/office/drawing/2014/main" id="{DBF1DD58-46CF-09B5-CCEC-D8F527934B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>
            <a:extLst>
              <a:ext uri="{FF2B5EF4-FFF2-40B4-BE49-F238E27FC236}">
                <a16:creationId xmlns:a16="http://schemas.microsoft.com/office/drawing/2014/main" id="{8F007377-5796-480E-4160-7100C18D3B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Text Box 2">
            <a:extLst>
              <a:ext uri="{FF2B5EF4-FFF2-40B4-BE49-F238E27FC236}">
                <a16:creationId xmlns:a16="http://schemas.microsoft.com/office/drawing/2014/main" id="{BE6B666A-24B1-3F66-DE39-210DF56105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>
            <a:extLst>
              <a:ext uri="{FF2B5EF4-FFF2-40B4-BE49-F238E27FC236}">
                <a16:creationId xmlns:a16="http://schemas.microsoft.com/office/drawing/2014/main" id="{6F1D9622-BE89-7576-B10D-2086451360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Text Box 2">
            <a:extLst>
              <a:ext uri="{FF2B5EF4-FFF2-40B4-BE49-F238E27FC236}">
                <a16:creationId xmlns:a16="http://schemas.microsoft.com/office/drawing/2014/main" id="{CE8EC944-60F2-3AB6-7D4E-B7D70B6C04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>
            <a:extLst>
              <a:ext uri="{FF2B5EF4-FFF2-40B4-BE49-F238E27FC236}">
                <a16:creationId xmlns:a16="http://schemas.microsoft.com/office/drawing/2014/main" id="{040FF00C-EC2D-D8BC-2390-8A1CAB6619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Text Box 2">
            <a:extLst>
              <a:ext uri="{FF2B5EF4-FFF2-40B4-BE49-F238E27FC236}">
                <a16:creationId xmlns:a16="http://schemas.microsoft.com/office/drawing/2014/main" id="{3EEC378F-0D72-B226-7750-DF27F0834B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>
            <a:extLst>
              <a:ext uri="{FF2B5EF4-FFF2-40B4-BE49-F238E27FC236}">
                <a16:creationId xmlns:a16="http://schemas.microsoft.com/office/drawing/2014/main" id="{16F09E7F-4DE9-4D72-D407-B890304875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Text Box 2">
            <a:extLst>
              <a:ext uri="{FF2B5EF4-FFF2-40B4-BE49-F238E27FC236}">
                <a16:creationId xmlns:a16="http://schemas.microsoft.com/office/drawing/2014/main" id="{D4A80ACD-531F-FC38-1CA5-45368BD345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>
            <a:extLst>
              <a:ext uri="{FF2B5EF4-FFF2-40B4-BE49-F238E27FC236}">
                <a16:creationId xmlns:a16="http://schemas.microsoft.com/office/drawing/2014/main" id="{21D54612-4A55-F6D8-B4A6-CAB30AAC02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Text Box 2">
            <a:extLst>
              <a:ext uri="{FF2B5EF4-FFF2-40B4-BE49-F238E27FC236}">
                <a16:creationId xmlns:a16="http://schemas.microsoft.com/office/drawing/2014/main" id="{DFD5B143-2E1E-99E7-43A8-064C279C58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>
            <a:extLst>
              <a:ext uri="{FF2B5EF4-FFF2-40B4-BE49-F238E27FC236}">
                <a16:creationId xmlns:a16="http://schemas.microsoft.com/office/drawing/2014/main" id="{3C76BB32-1673-E492-526E-55FB83DEC4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Text Box 2">
            <a:extLst>
              <a:ext uri="{FF2B5EF4-FFF2-40B4-BE49-F238E27FC236}">
                <a16:creationId xmlns:a16="http://schemas.microsoft.com/office/drawing/2014/main" id="{086DC501-DB0E-984D-1A9B-6B3F41797D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Master-Untertitelformat bearbeiten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865DFE-9712-8FC7-44DB-3B689953E6E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D79BF6-B79A-7145-F8A2-3D6914A002C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1ACE68-9891-2013-2FB6-B13B9CC5B84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AA914-5B50-884F-990A-15DEB88D4CE2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816000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5DD1D4-3D21-FBE7-B6C7-B9B3D1C6B68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349C9E-8168-870E-DE81-056285EC3E7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119FA9-65CA-9908-6EB8-9B3FC5232BC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38AC9-73A3-1345-9F6F-DA0BA5A4A3BB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17091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4638" y="128588"/>
            <a:ext cx="2055812" cy="5991225"/>
          </a:xfrm>
        </p:spPr>
        <p:txBody>
          <a:bodyPr vert="eaVert"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5038" cy="5991225"/>
          </a:xfrm>
        </p:spPr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4617CF-C7E5-127E-B37C-0F3501E78E8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CD663A-ABD6-8E14-A424-B7F221877FF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F37F89-0C6F-DEE7-1ED6-C697D36BE8E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5D62F-C725-0F45-B083-FD21DD159687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4164100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3250" cy="1433512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8E0673C-9969-879A-40B3-FFF834E795D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6B2DE5-470E-EA4C-8B43-0B9EC6BE7D8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F5F1A6-A08A-802B-2486-8288E5B7226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1180A-837C-5D43-BCDB-B215D1E6E9F7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41170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549A80-4090-2679-E674-40DFFDAF74D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CE8E00-A5B0-2A63-2885-7640078305D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027518-3324-1397-EFFE-466A1F9DD7E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2D114-0373-3847-85F8-CCFC74D15029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55789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B73D13-7B56-EBE2-F583-40049DBD973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E47AF1-2743-2F12-E80A-259A99BBFD2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665E5B-2AB4-D0E9-31C2-452977B5081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E4BF3-DEEE-824A-9775-4478244828F5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326189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73B6E3B-A975-DCE3-43F7-3E684A7B685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0D1D5E5-12F6-7723-08FE-C704E455503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4D0D740-A973-51E2-D40E-18D3370B93A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3513D-C3C6-E54F-B793-A6DBF6DA5630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550326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A8F6C6A-8466-CCC5-27F5-E2673A23632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06ACE86D-24B0-3D2B-36CF-103122BDFD7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FAA1B1D0-BF8E-C39F-4008-39F1B517408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E81AD-89E0-6747-B347-2526B25DC10D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44821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E2B9C41-9E7E-B258-8E87-8054F597D6B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4B7C38-A671-A161-C0AB-B1037EFD1D2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41F9AC-8F3B-7BF5-2973-FF3B657EA1C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5BE34-859E-5449-AD50-7E7D26CF0544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064943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05CA8209-6A65-AA16-F729-9E8153852D4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977CB1B-D2B0-BCCE-6C3D-8EE8C435341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AC845E0-E764-D8AC-15F1-1131E903D50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5E299-91EB-1644-AA41-33563C67FBAC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294445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407DE3E-69D0-7F47-D225-366DF59C803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332C7EC-0AF8-EEA6-4BDE-903F2DB6C5A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A093119-E9D1-B5B6-5B52-CB2043CFA14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DA5CD-75AD-F34E-B5F4-147D487854F9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545315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0700F2C-714E-8865-CC6A-EEAE05C7EB0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0138CD1-239E-1800-59CA-178FA2978EF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34D071C-3F43-5D6B-B015-08390A23E2C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0C3E3-80C0-8843-B03B-67D1F91749EB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916256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D5C45E74-C378-34B5-B9EC-3F5509CA04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3250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C0E788CB-6BAE-7BEC-3866-2CD5898F4E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51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die Formate des Gliederungstextes zu bearbeiten</a:t>
            </a:r>
          </a:p>
          <a:p>
            <a:pPr lvl="1"/>
            <a:r>
              <a:rPr lang="en-GB" altLang="de-CZ"/>
              <a:t>Zweite Gliederungsebene</a:t>
            </a:r>
          </a:p>
          <a:p>
            <a:pPr lvl="2"/>
            <a:r>
              <a:rPr lang="en-GB" altLang="de-CZ"/>
              <a:t>Dritte Gliederungsebene</a:t>
            </a:r>
          </a:p>
          <a:p>
            <a:pPr lvl="3"/>
            <a:r>
              <a:rPr lang="en-GB" altLang="de-CZ"/>
              <a:t>Vierte Gliederungsebene</a:t>
            </a:r>
          </a:p>
          <a:p>
            <a:pPr lvl="4"/>
            <a:r>
              <a:rPr lang="en-GB" altLang="de-CZ"/>
              <a:t>Fünfte Gliederungsebene</a:t>
            </a:r>
          </a:p>
          <a:p>
            <a:pPr lvl="4"/>
            <a:r>
              <a:rPr lang="en-GB" altLang="de-CZ"/>
              <a:t>Sechste Gliederungsebene</a:t>
            </a:r>
          </a:p>
          <a:p>
            <a:pPr lvl="4"/>
            <a:r>
              <a:rPr lang="en-GB" altLang="de-CZ"/>
              <a:t>Siebente Gliederungsebene</a:t>
            </a:r>
          </a:p>
          <a:p>
            <a:pPr lvl="4"/>
            <a:r>
              <a:rPr lang="en-GB" altLang="de-CZ"/>
              <a:t>Achte Gliederungsebene</a:t>
            </a:r>
          </a:p>
          <a:p>
            <a:pPr lvl="4"/>
            <a:r>
              <a:rPr lang="en-GB" altLang="de-CZ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D963ED7E-3F80-8704-F131-96E336C284B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7250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F619461-8B8C-2826-EC50-0E14950B538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89250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E39E6B0-A57E-B513-4BD2-AE975E31E59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7250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BDBE1C9-638B-A845-A6D4-573BADF49B45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5772A0B6-822B-78AD-DB2D-BA5F44A88D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052513"/>
            <a:ext cx="7772400" cy="14700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altLang="de-CZ" sz="4000" b="1">
                <a:latin typeface="Times New Roman" panose="02020603050405020304" pitchFamily="18" charset="0"/>
              </a:rPr>
              <a:t>Morfologie ruštiny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9B5186D1-09D8-286D-6B9F-793220D8079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331913" y="4652963"/>
            <a:ext cx="6400800" cy="911225"/>
          </a:xfrm>
        </p:spPr>
        <p:txBody>
          <a:bodyPr/>
          <a:lstStyle/>
          <a:p>
            <a:pPr marL="0" indent="0" algn="ctr" eaLnBrk="1" hangingPunct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de-CH" altLang="de-CZ">
                <a:latin typeface="Times New Roman" panose="02020603050405020304" pitchFamily="18" charset="0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A22B91DC-629E-D368-0644-8A85A98717E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188913"/>
            <a:ext cx="8532813" cy="62690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ИЖЄ, ЯЖЄ, ѤЖЄ, zněl *jь, *ja, *je)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Kmen </a:t>
            </a:r>
            <a:r>
              <a:rPr lang="cs-CZ" altLang="de-CZ" sz="2800" i="1">
                <a:latin typeface="Times New Roman" panose="02020603050405020304" pitchFamily="18" charset="0"/>
              </a:rPr>
              <a:t>on</a:t>
            </a:r>
            <a:r>
              <a:rPr lang="cs-CZ" altLang="de-CZ" sz="2800">
                <a:latin typeface="Times New Roman" panose="02020603050405020304" pitchFamily="18" charset="0"/>
              </a:rPr>
              <a:t>- je přejat ze starého ukazovacího zájmena (srov. archaicky rusky </a:t>
            </a:r>
            <a:r>
              <a:rPr lang="cs-CZ" altLang="de-CZ" sz="2800" i="1">
                <a:latin typeface="Times New Roman" panose="02020603050405020304" pitchFamily="18" charset="0"/>
              </a:rPr>
              <a:t>оный</a:t>
            </a:r>
            <a:r>
              <a:rPr lang="cs-CZ" altLang="de-CZ" sz="2800">
                <a:latin typeface="Times New Roman" panose="02020603050405020304" pitchFamily="18" charset="0"/>
              </a:rPr>
              <a:t>, český </a:t>
            </a:r>
            <a:r>
              <a:rPr lang="cs-CZ" altLang="de-CZ" sz="2800" i="1">
                <a:latin typeface="Times New Roman" panose="02020603050405020304" pitchFamily="18" charset="0"/>
              </a:rPr>
              <a:t>onen</a:t>
            </a:r>
            <a:r>
              <a:rPr lang="cs-CZ" altLang="de-CZ" sz="2800">
                <a:latin typeface="Times New Roman" panose="02020603050405020304" pitchFamily="18" charset="0"/>
              </a:rPr>
              <a:t>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Nápadné jsou tvary A, které odpovídají celkově G, čili v maskulinu a v pl. nezávisle na tom, jestli referují na životného či neživotného referenta (na rozdíl od substantiv – srov. </a:t>
            </a:r>
            <a:r>
              <a:rPr lang="cs-CZ" altLang="de-CZ" sz="2800" i="1">
                <a:latin typeface="Times New Roman" panose="02020603050405020304" pitchFamily="18" charset="0"/>
              </a:rPr>
              <a:t>Вижу учителя/стол – Вижу его, </a:t>
            </a:r>
            <a:r>
              <a:rPr lang="cs-CZ" altLang="de-CZ" sz="2800">
                <a:latin typeface="Times New Roman" panose="02020603050405020304" pitchFamily="18" charset="0"/>
              </a:rPr>
              <a:t>vgl. </a:t>
            </a:r>
            <a:r>
              <a:rPr lang="cs-CZ" altLang="de-CZ" sz="2800" i="1">
                <a:latin typeface="Times New Roman" panose="02020603050405020304" pitchFamily="18" charset="0"/>
              </a:rPr>
              <a:t>Вижу учителей/столы – Вижу их</a:t>
            </a:r>
            <a:r>
              <a:rPr lang="cs-CZ" altLang="de-CZ" sz="2800">
                <a:latin typeface="Times New Roman" panose="02020603050405020304" pitchFamily="18" charset="0"/>
              </a:rPr>
              <a:t>), ve femininu a v neutru vůbec izolovaně: žádné podstatné jméno středního rodu nemá A odlišný od N a žádné podstatné jméno ženského rodu nemá v sg. A=G: </a:t>
            </a:r>
            <a:r>
              <a:rPr lang="cs-CZ" altLang="de-CZ" sz="2800" i="1">
                <a:latin typeface="Times New Roman" panose="02020603050405020304" pitchFamily="18" charset="0"/>
              </a:rPr>
              <a:t>Вижу учительницу/тарелку – Вижу её, Вижу учительниц/тарелки – Вижу их, Вижу животное/окно – Вижу его, Вижу животных/окна – Вижу их 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819B032A-9B35-A54A-7952-08D16DC379F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6264275"/>
          </a:xfrm>
        </p:spPr>
        <p:txBody>
          <a:bodyPr anchor="t"/>
          <a:lstStyle/>
          <a:p>
            <a:pPr marL="742950" lvl="1" indent="-284163" algn="l" eaLnBrk="1" hangingPunct="1">
              <a:spcBef>
                <a:spcPts val="700"/>
              </a:spcBef>
              <a:buClrTx/>
              <a:buFontTx/>
              <a:buNone/>
              <a:tabLst>
                <a:tab pos="742950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</a:tabLst>
              <a:defRPr/>
            </a:pPr>
            <a:endParaRPr lang="cs-CZ" altLang="de-CZ" sz="2800" i="1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742950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V nepřímých pádech </a:t>
            </a:r>
            <a:r>
              <a:rPr lang="cs-CZ" altLang="de-CZ" sz="2800" dirty="0" err="1">
                <a:latin typeface="Times New Roman" panose="02020603050405020304" pitchFamily="18" charset="0"/>
              </a:rPr>
              <a:t>sg</a:t>
            </a:r>
            <a:r>
              <a:rPr lang="cs-CZ" altLang="de-CZ" sz="2800" dirty="0">
                <a:latin typeface="Times New Roman" panose="02020603050405020304" pitchFamily="18" charset="0"/>
              </a:rPr>
              <a:t>. lze částečně postulovat kmen </a:t>
            </a:r>
            <a:r>
              <a:rPr lang="cs-CZ" altLang="de-CZ" sz="2800" i="1" dirty="0">
                <a:latin typeface="Times New Roman" panose="02020603050405020304" pitchFamily="18" charset="0"/>
              </a:rPr>
              <a:t>j</a:t>
            </a:r>
            <a:r>
              <a:rPr lang="cs-CZ" altLang="de-CZ" sz="2800" dirty="0">
                <a:latin typeface="Times New Roman" panose="02020603050405020304" pitchFamily="18" charset="0"/>
              </a:rPr>
              <a:t>-: /ji</a:t>
            </a:r>
            <a:r>
              <a:rPr lang="cs-CZ" altLang="de-CZ" sz="2000" baseline="-20000" dirty="0">
                <a:latin typeface="Times New Roman" panose="02020603050405020304" pitchFamily="18" charset="0"/>
              </a:rPr>
              <a:t>3</a:t>
            </a:r>
            <a:r>
              <a:rPr lang="cs-CZ" altLang="de-CZ" sz="2800" dirty="0">
                <a:latin typeface="Times New Roman" panose="02020603050405020304" pitchFamily="18" charset="0"/>
              </a:rPr>
              <a:t>vo, ji</a:t>
            </a:r>
            <a:r>
              <a:rPr lang="cs-CZ" altLang="de-CZ" sz="2000" baseline="-20000" dirty="0">
                <a:latin typeface="Times New Roman" panose="02020603050405020304" pitchFamily="18" charset="0"/>
              </a:rPr>
              <a:t>3</a:t>
            </a:r>
            <a:r>
              <a:rPr lang="cs-CZ" altLang="de-CZ" sz="2800" dirty="0">
                <a:latin typeface="Times New Roman" panose="02020603050405020304" pitchFamily="18" charset="0"/>
              </a:rPr>
              <a:t>mu, jej/ (srov. koncovky -i</a:t>
            </a:r>
            <a:r>
              <a:rPr lang="cs-CZ" altLang="de-CZ" sz="2000" baseline="-20000" dirty="0">
                <a:latin typeface="Times New Roman" panose="02020603050405020304" pitchFamily="18" charset="0"/>
              </a:rPr>
              <a:t>3</a:t>
            </a:r>
            <a:r>
              <a:rPr lang="cs-CZ" altLang="de-CZ" sz="2800" dirty="0">
                <a:latin typeface="Times New Roman" panose="02020603050405020304" pitchFamily="18" charset="0"/>
              </a:rPr>
              <a:t>vo</a:t>
            </a:r>
            <a:r>
              <a:rPr lang="cs-CZ" altLang="de-CZ" sz="3200" dirty="0">
                <a:latin typeface="Times New Roman" panose="02020603050405020304" pitchFamily="18" charset="0"/>
              </a:rPr>
              <a:t>, -</a:t>
            </a:r>
            <a:r>
              <a:rPr lang="cs-CZ" altLang="de-CZ" sz="2800" dirty="0">
                <a:latin typeface="Times New Roman" panose="02020603050405020304" pitchFamily="18" charset="0"/>
              </a:rPr>
              <a:t>i</a:t>
            </a:r>
            <a:r>
              <a:rPr lang="cs-CZ" altLang="de-CZ" sz="2000" baseline="-20000" dirty="0">
                <a:latin typeface="Times New Roman" panose="02020603050405020304" pitchFamily="18" charset="0"/>
              </a:rPr>
              <a:t>3</a:t>
            </a:r>
            <a:r>
              <a:rPr lang="cs-CZ" altLang="de-CZ" sz="2800" dirty="0">
                <a:latin typeface="Times New Roman" panose="02020603050405020304" pitchFamily="18" charset="0"/>
              </a:rPr>
              <a:t>mu typu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лисий</a:t>
            </a:r>
            <a:r>
              <a:rPr lang="cs-CZ" altLang="de-CZ" sz="2800" dirty="0">
                <a:latin typeface="Times New Roman" panose="02020603050405020304" pitchFamily="18" charset="0"/>
              </a:rPr>
              <a:t>, ovšem tvar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е</a:t>
            </a:r>
            <a:r>
              <a:rPr lang="ru-RU" altLang="de-CZ" sz="2800" i="1" dirty="0">
                <a:latin typeface="Times New Roman" panose="02020603050405020304" pitchFamily="18" charset="0"/>
              </a:rPr>
              <a:t>й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má pod přízvukem /e/!). Oproti tomu ovšem </a:t>
            </a:r>
            <a:r>
              <a:rPr lang="cs-CZ" altLang="de-CZ" sz="2800" dirty="0" err="1">
                <a:latin typeface="Times New Roman" panose="02020603050405020304" pitchFamily="18" charset="0"/>
              </a:rPr>
              <a:t>Isg</a:t>
            </a:r>
            <a:r>
              <a:rPr lang="cs-CZ" altLang="de-CZ" sz="2800" dirty="0">
                <a:latin typeface="Times New Roman" panose="02020603050405020304" pitchFamily="18" charset="0"/>
              </a:rPr>
              <a:t> m./n.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im</a:t>
            </a:r>
            <a:r>
              <a:rPr lang="cs-CZ" altLang="de-CZ" sz="2800" dirty="0">
                <a:latin typeface="Times New Roman" panose="02020603050405020304" pitchFamily="18" charset="0"/>
              </a:rPr>
              <a:t>/ a plurál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ix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im</a:t>
            </a:r>
            <a:r>
              <a:rPr lang="cs-CZ" altLang="de-CZ" sz="2800" dirty="0">
                <a:latin typeface="Times New Roman" panose="02020603050405020304" pitchFamily="18" charset="0"/>
              </a:rPr>
              <a:t>, im,i</a:t>
            </a:r>
            <a:r>
              <a:rPr lang="cs-CZ" altLang="de-CZ" sz="2000" baseline="-20000" dirty="0">
                <a:latin typeface="Times New Roman" panose="02020603050405020304" pitchFamily="18" charset="0"/>
              </a:rPr>
              <a:t>3</a:t>
            </a:r>
            <a:r>
              <a:rPr lang="cs-CZ" altLang="de-CZ" sz="2800" dirty="0">
                <a:latin typeface="Times New Roman" panose="02020603050405020304" pitchFamily="18" charset="0"/>
              </a:rPr>
              <a:t>/, kde se nevyslovuje skupina [ji]. Kmen </a:t>
            </a:r>
            <a:r>
              <a:rPr lang="cs-CZ" altLang="de-CZ" sz="2800" i="1" dirty="0">
                <a:latin typeface="Times New Roman" panose="02020603050405020304" pitchFamily="18" charset="0"/>
              </a:rPr>
              <a:t>i</a:t>
            </a:r>
            <a:r>
              <a:rPr lang="cs-CZ" altLang="de-CZ" sz="2800" dirty="0">
                <a:latin typeface="Times New Roman" panose="02020603050405020304" pitchFamily="18" charset="0"/>
              </a:rPr>
              <a:t>- s koncovkami -m, -</a:t>
            </a:r>
            <a:r>
              <a:rPr lang="cs-CZ" altLang="de-CZ" sz="2800" dirty="0" err="1">
                <a:latin typeface="Times New Roman" panose="02020603050405020304" pitchFamily="18" charset="0"/>
              </a:rPr>
              <a:t>x</a:t>
            </a:r>
            <a:r>
              <a:rPr lang="cs-CZ" altLang="de-CZ" sz="2800" dirty="0">
                <a:latin typeface="Times New Roman" panose="02020603050405020304" pitchFamily="18" charset="0"/>
              </a:rPr>
              <a:t>, -m, -m,i</a:t>
            </a:r>
            <a:r>
              <a:rPr lang="cs-CZ" altLang="de-CZ" sz="2000" baseline="-20000" dirty="0">
                <a:latin typeface="Times New Roman" panose="02020603050405020304" pitchFamily="18" charset="0"/>
              </a:rPr>
              <a:t>3</a:t>
            </a:r>
            <a:r>
              <a:rPr lang="cs-CZ" altLang="de-CZ" sz="2800" dirty="0">
                <a:latin typeface="Times New Roman" panose="02020603050405020304" pitchFamily="18" charset="0"/>
              </a:rPr>
              <a:t> by podle </a:t>
            </a:r>
            <a:r>
              <a:rPr lang="cs-CZ" altLang="de-CZ" sz="2800" dirty="0" err="1">
                <a:latin typeface="Times New Roman" panose="02020603050405020304" pitchFamily="18" charset="0"/>
              </a:rPr>
              <a:t>Ďuroviče</a:t>
            </a:r>
            <a:r>
              <a:rPr lang="cs-CZ" altLang="de-CZ" sz="2800" dirty="0">
                <a:latin typeface="Times New Roman" panose="02020603050405020304" pitchFamily="18" charset="0"/>
              </a:rPr>
              <a:t> vedl k izolovaným koncovkám (srov. ale dále k číslovkám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два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три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четыре</a:t>
            </a:r>
            <a:r>
              <a:rPr lang="cs-CZ" altLang="de-CZ" sz="2800" dirty="0">
                <a:latin typeface="Times New Roman" panose="02020603050405020304" pitchFamily="18" charset="0"/>
              </a:rPr>
              <a:t>), varianta nulového kmene s koncovkami -</a:t>
            </a:r>
            <a:r>
              <a:rPr lang="cs-CZ" altLang="de-CZ" sz="2800" dirty="0" err="1">
                <a:latin typeface="Times New Roman" panose="02020603050405020304" pitchFamily="18" charset="0"/>
              </a:rPr>
              <a:t>im</a:t>
            </a:r>
            <a:r>
              <a:rPr lang="cs-CZ" altLang="de-CZ" sz="2800" dirty="0">
                <a:latin typeface="Times New Roman" panose="02020603050405020304" pitchFamily="18" charset="0"/>
              </a:rPr>
              <a:t>, -</a:t>
            </a:r>
            <a:r>
              <a:rPr lang="cs-CZ" altLang="de-CZ" sz="2800" dirty="0" err="1">
                <a:latin typeface="Times New Roman" panose="02020603050405020304" pitchFamily="18" charset="0"/>
              </a:rPr>
              <a:t>ix</a:t>
            </a:r>
            <a:r>
              <a:rPr lang="cs-CZ" altLang="de-CZ" sz="2800" dirty="0">
                <a:latin typeface="Times New Roman" panose="02020603050405020304" pitchFamily="18" charset="0"/>
              </a:rPr>
              <a:t>, -</a:t>
            </a:r>
            <a:r>
              <a:rPr lang="cs-CZ" altLang="de-CZ" sz="2800" dirty="0" err="1">
                <a:latin typeface="Times New Roman" panose="02020603050405020304" pitchFamily="18" charset="0"/>
              </a:rPr>
              <a:t>im</a:t>
            </a:r>
            <a:r>
              <a:rPr lang="cs-CZ" altLang="de-CZ" sz="2800" dirty="0">
                <a:latin typeface="Times New Roman" panose="02020603050405020304" pitchFamily="18" charset="0"/>
              </a:rPr>
              <a:t>, -im,i</a:t>
            </a:r>
            <a:r>
              <a:rPr lang="cs-CZ" altLang="de-CZ" sz="2000" baseline="-20000" dirty="0">
                <a:latin typeface="Times New Roman" panose="02020603050405020304" pitchFamily="18" charset="0"/>
              </a:rPr>
              <a:t>3</a:t>
            </a:r>
            <a:r>
              <a:rPr lang="cs-CZ" altLang="de-CZ" sz="2800" dirty="0">
                <a:latin typeface="Times New Roman" panose="02020603050405020304" pitchFamily="18" charset="0"/>
              </a:rPr>
              <a:t> je také poněkud překvapivá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742950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Pro řešení RG (1980) viz dál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742950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4AA8913C-A699-4E76-8DE4-295BDE82205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188913"/>
            <a:ext cx="8226425" cy="64087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Celá věc se ještě komplikuje tvary s epentetickým /n,/ po předložkách, které v D, A a I tvoří varianty k základním tvarům, v L ale jediný možný tvar, protože L jakožto </a:t>
            </a:r>
            <a:r>
              <a:rPr lang="cs-CZ" altLang="de-CZ" sz="2800" dirty="0" err="1">
                <a:latin typeface="Times New Roman" panose="02020603050405020304" pitchFamily="18" charset="0"/>
              </a:rPr>
              <a:t>prepozitiv</a:t>
            </a:r>
            <a:r>
              <a:rPr lang="cs-CZ" altLang="de-CZ" sz="2800" dirty="0">
                <a:latin typeface="Times New Roman" panose="02020603050405020304" pitchFamily="18" charset="0"/>
              </a:rPr>
              <a:t> vystupuje pouze po předložkách: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ему</a:t>
            </a:r>
            <a:r>
              <a:rPr lang="cs-CZ" altLang="de-CZ" sz="2800" i="1" dirty="0">
                <a:latin typeface="Times New Roman" panose="02020603050405020304" pitchFamily="18" charset="0"/>
              </a:rPr>
              <a:t>/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ей</a:t>
            </a:r>
            <a:r>
              <a:rPr lang="cs-CZ" altLang="de-CZ" sz="2800" i="1" dirty="0">
                <a:latin typeface="Times New Roman" panose="02020603050405020304" pitchFamily="18" charset="0"/>
              </a:rPr>
              <a:t>/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им</a:t>
            </a:r>
            <a:r>
              <a:rPr lang="cs-CZ" altLang="de-CZ" sz="2800" i="1" dirty="0">
                <a:latin typeface="Times New Roman" panose="02020603050405020304" pitchFamily="18" charset="0"/>
              </a:rPr>
              <a:t> -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к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нему</a:t>
            </a:r>
            <a:r>
              <a:rPr lang="cs-CZ" altLang="de-CZ" sz="2800" i="1" dirty="0">
                <a:latin typeface="Times New Roman" panose="02020603050405020304" pitchFamily="18" charset="0"/>
              </a:rPr>
              <a:t>/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ней</a:t>
            </a:r>
            <a:r>
              <a:rPr lang="cs-CZ" altLang="de-CZ" sz="2800" i="1" dirty="0">
                <a:latin typeface="Times New Roman" panose="02020603050405020304" pitchFamily="18" charset="0"/>
              </a:rPr>
              <a:t>/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ним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его</a:t>
            </a:r>
            <a:r>
              <a:rPr lang="cs-CZ" altLang="de-CZ" sz="2800" i="1" dirty="0">
                <a:latin typeface="Times New Roman" panose="02020603050405020304" pitchFamily="18" charset="0"/>
              </a:rPr>
              <a:t>/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её</a:t>
            </a:r>
            <a:r>
              <a:rPr lang="cs-CZ" altLang="de-CZ" sz="2800" i="1" dirty="0">
                <a:latin typeface="Times New Roman" panose="02020603050405020304" pitchFamily="18" charset="0"/>
              </a:rPr>
              <a:t>/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их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на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него</a:t>
            </a:r>
            <a:r>
              <a:rPr lang="cs-CZ" altLang="de-CZ" sz="2800" i="1" dirty="0">
                <a:latin typeface="Times New Roman" panose="02020603050405020304" pitchFamily="18" charset="0"/>
              </a:rPr>
              <a:t>/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неё</a:t>
            </a:r>
            <a:r>
              <a:rPr lang="cs-CZ" altLang="de-CZ" sz="2800" i="1" dirty="0">
                <a:latin typeface="Times New Roman" panose="02020603050405020304" pitchFamily="18" charset="0"/>
              </a:rPr>
              <a:t>/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них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им</a:t>
            </a:r>
            <a:r>
              <a:rPr lang="cs-CZ" altLang="de-CZ" sz="2800" i="1" dirty="0">
                <a:latin typeface="Times New Roman" panose="02020603050405020304" pitchFamily="18" charset="0"/>
              </a:rPr>
              <a:t>/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ей</a:t>
            </a:r>
            <a:r>
              <a:rPr lang="cs-CZ" altLang="de-CZ" sz="2800" i="1" dirty="0">
                <a:latin typeface="Times New Roman" panose="02020603050405020304" pitchFamily="18" charset="0"/>
              </a:rPr>
              <a:t>/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ими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с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ним</a:t>
            </a:r>
            <a:r>
              <a:rPr lang="cs-CZ" altLang="de-CZ" sz="2800" i="1" dirty="0">
                <a:latin typeface="Times New Roman" panose="02020603050405020304" pitchFamily="18" charset="0"/>
              </a:rPr>
              <a:t>/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ней</a:t>
            </a:r>
            <a:r>
              <a:rPr lang="cs-CZ" altLang="de-CZ" sz="2800" i="1" dirty="0">
                <a:latin typeface="Times New Roman" panose="02020603050405020304" pitchFamily="18" charset="0"/>
              </a:rPr>
              <a:t>/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ними</a:t>
            </a:r>
            <a:r>
              <a:rPr lang="cs-CZ" altLang="de-CZ" sz="2800" dirty="0">
                <a:latin typeface="Times New Roman" panose="02020603050405020304" pitchFamily="18" charset="0"/>
              </a:rPr>
              <a:t>, ale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нём</a:t>
            </a:r>
            <a:r>
              <a:rPr lang="cs-CZ" altLang="de-CZ" sz="2800" i="1" dirty="0">
                <a:latin typeface="Times New Roman" panose="02020603050405020304" pitchFamily="18" charset="0"/>
              </a:rPr>
              <a:t>/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ней</a:t>
            </a:r>
            <a:r>
              <a:rPr lang="cs-CZ" altLang="de-CZ" sz="2800" i="1" dirty="0">
                <a:latin typeface="Times New Roman" panose="02020603050405020304" pitchFamily="18" charset="0"/>
              </a:rPr>
              <a:t>/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них</a:t>
            </a:r>
            <a:endParaRPr lang="cs-CZ" altLang="de-CZ" sz="2800" i="1" dirty="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Přitom alternuje j- s n,- (ji</a:t>
            </a:r>
            <a:r>
              <a:rPr lang="cs-CZ" altLang="de-CZ" sz="2000" baseline="-20000" dirty="0">
                <a:latin typeface="Times New Roman" panose="02020603050405020304" pitchFamily="18" charset="0"/>
              </a:rPr>
              <a:t>3</a:t>
            </a:r>
            <a:r>
              <a:rPr lang="cs-CZ" altLang="de-CZ" sz="2800" dirty="0">
                <a:latin typeface="Times New Roman" panose="02020603050405020304" pitchFamily="18" charset="0"/>
              </a:rPr>
              <a:t>vo, ji</a:t>
            </a:r>
            <a:r>
              <a:rPr lang="cs-CZ" altLang="de-CZ" sz="2000" baseline="-20000" dirty="0">
                <a:latin typeface="Times New Roman" panose="02020603050405020304" pitchFamily="18" charset="0"/>
              </a:rPr>
              <a:t>3</a:t>
            </a:r>
            <a:r>
              <a:rPr lang="cs-CZ" altLang="de-CZ" sz="2800" dirty="0">
                <a:latin typeface="Times New Roman" panose="02020603050405020304" pitchFamily="18" charset="0"/>
              </a:rPr>
              <a:t>mu – n,i</a:t>
            </a:r>
            <a:r>
              <a:rPr lang="cs-CZ" altLang="de-CZ" sz="2000" baseline="-20000" dirty="0">
                <a:latin typeface="Times New Roman" panose="02020603050405020304" pitchFamily="18" charset="0"/>
              </a:rPr>
              <a:t>3</a:t>
            </a:r>
            <a:r>
              <a:rPr lang="cs-CZ" altLang="de-CZ" sz="2800" dirty="0">
                <a:latin typeface="Times New Roman" panose="02020603050405020304" pitchFamily="18" charset="0"/>
              </a:rPr>
              <a:t>vo, ni</a:t>
            </a:r>
            <a:r>
              <a:rPr lang="cs-CZ" altLang="de-CZ" sz="2000" baseline="-20000" dirty="0">
                <a:latin typeface="Times New Roman" panose="02020603050405020304" pitchFamily="18" charset="0"/>
              </a:rPr>
              <a:t>3</a:t>
            </a:r>
            <a:r>
              <a:rPr lang="cs-CZ" altLang="de-CZ" sz="2800" dirty="0">
                <a:latin typeface="Times New Roman" panose="02020603050405020304" pitchFamily="18" charset="0"/>
              </a:rPr>
              <a:t>mu) u tvarů začínajících na j-, ale u tvarů bez j- se n,- prostě připojuje: </a:t>
            </a:r>
            <a:r>
              <a:rPr lang="cs-CZ" altLang="de-CZ" sz="2800" dirty="0" err="1">
                <a:latin typeface="Times New Roman" panose="02020603050405020304" pitchFamily="18" charset="0"/>
              </a:rPr>
              <a:t>im</a:t>
            </a:r>
            <a:r>
              <a:rPr lang="cs-CZ" altLang="de-CZ" sz="2800" dirty="0">
                <a:latin typeface="Times New Roman" panose="02020603050405020304" pitchFamily="18" charset="0"/>
              </a:rPr>
              <a:t> –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n,im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ix</a:t>
            </a:r>
            <a:r>
              <a:rPr lang="cs-CZ" altLang="de-CZ" sz="2800" dirty="0">
                <a:latin typeface="Times New Roman" panose="02020603050405020304" pitchFamily="18" charset="0"/>
              </a:rPr>
              <a:t> –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n,ix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RG (1980) počítá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Isg</a:t>
            </a:r>
            <a:r>
              <a:rPr lang="cs-CZ" altLang="de-CZ" sz="2800" dirty="0">
                <a:latin typeface="Times New Roman" panose="02020603050405020304" pitchFamily="18" charset="0"/>
              </a:rPr>
              <a:t> m. a </a:t>
            </a:r>
            <a:r>
              <a:rPr lang="cs-CZ" altLang="de-CZ" sz="2800" dirty="0" err="1">
                <a:latin typeface="Times New Roman" panose="02020603050405020304" pitchFamily="18" charset="0"/>
              </a:rPr>
              <a:t>GDILpl</a:t>
            </a:r>
            <a:r>
              <a:rPr lang="cs-CZ" altLang="de-CZ" sz="2800" dirty="0">
                <a:latin typeface="Times New Roman" panose="02020603050405020304" pitchFamily="18" charset="0"/>
              </a:rPr>
              <a:t> s koncovkami </a:t>
            </a:r>
            <a:br>
              <a:rPr lang="cs-CZ" altLang="de-CZ" sz="2800" dirty="0">
                <a:latin typeface="Times New Roman" panose="02020603050405020304" pitchFamily="18" charset="0"/>
              </a:rPr>
            </a:br>
            <a:r>
              <a:rPr lang="cs-CZ" altLang="de-CZ" sz="2800" dirty="0">
                <a:latin typeface="Times New Roman" panose="02020603050405020304" pitchFamily="18" charset="0"/>
              </a:rPr>
              <a:t>/</a:t>
            </a:r>
            <a:r>
              <a:rPr lang="cs-CZ" altLang="de-CZ" sz="2800" dirty="0" err="1">
                <a:latin typeface="Times New Roman" panose="02020603050405020304" pitchFamily="18" charset="0"/>
              </a:rPr>
              <a:t>im</a:t>
            </a:r>
            <a:r>
              <a:rPr lang="cs-CZ" altLang="de-CZ" sz="2800" dirty="0">
                <a:latin typeface="Times New Roman" panose="02020603050405020304" pitchFamily="18" charset="0"/>
              </a:rPr>
              <a:t>/ a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ix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im</a:t>
            </a:r>
            <a:r>
              <a:rPr lang="cs-CZ" altLang="de-CZ" sz="2800" dirty="0">
                <a:latin typeface="Times New Roman" panose="02020603050405020304" pitchFamily="18" charset="0"/>
              </a:rPr>
              <a:t>, im,i</a:t>
            </a:r>
            <a:r>
              <a:rPr lang="cs-CZ" altLang="de-CZ" sz="2000" baseline="-20000" dirty="0">
                <a:latin typeface="Times New Roman" panose="02020603050405020304" pitchFamily="18" charset="0"/>
              </a:rPr>
              <a:t>3</a:t>
            </a:r>
            <a:r>
              <a:rPr lang="cs-CZ" altLang="de-CZ" sz="2800" dirty="0">
                <a:latin typeface="Times New Roman" panose="02020603050405020304" pitchFamily="18" charset="0"/>
              </a:rPr>
              <a:t>/, s tím, že je tam kmen </a:t>
            </a:r>
            <a:r>
              <a:rPr lang="cs-CZ" altLang="de-CZ" sz="2800" i="1" dirty="0">
                <a:latin typeface="Times New Roman" panose="02020603050405020304" pitchFamily="18" charset="0"/>
              </a:rPr>
              <a:t>j</a:t>
            </a:r>
            <a:r>
              <a:rPr lang="cs-CZ" altLang="de-CZ" sz="2800" dirty="0">
                <a:latin typeface="Times New Roman" panose="02020603050405020304" pitchFamily="18" charset="0"/>
              </a:rPr>
              <a:t>-, jehož jediný foném se před /i/ nerealizuje: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7" name="Objekt 3">
            <a:extLst>
              <a:ext uri="{FF2B5EF4-FFF2-40B4-BE49-F238E27FC236}">
                <a16:creationId xmlns:a16="http://schemas.microsoft.com/office/drawing/2014/main" id="{83CB56AD-D4D6-A14F-4E32-7D129A2038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3838" y="404813"/>
          <a:ext cx="8799512" cy="611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2" imgW="24028400" imgH="16713200" progId="Word.Document.12">
                  <p:embed/>
                </p:oleObj>
              </mc:Choice>
              <mc:Fallback>
                <p:oleObj name="Dokument" r:id="rId2" imgW="24028400" imgH="16713200" progId="Word.Document.12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8" y="404813"/>
                        <a:ext cx="8799512" cy="611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1750A645-CAF3-3C0E-F460-AC12A7DCF80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6119812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Tázací a vztažná zájmena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кто</a:t>
            </a:r>
            <a:r>
              <a:rPr lang="cs-CZ" altLang="de-CZ" sz="2800" dirty="0">
                <a:latin typeface="Times New Roman" panose="02020603050405020304" pitchFamily="18" charset="0"/>
              </a:rPr>
              <a:t> a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что</a:t>
            </a:r>
            <a:r>
              <a:rPr lang="cs-CZ" altLang="de-CZ" sz="2800" dirty="0">
                <a:latin typeface="Times New Roman" panose="02020603050405020304" pitchFamily="18" charset="0"/>
              </a:rPr>
              <a:t> nemají rodové tvary, podobají se však ve svých nepřímých pádových tvarech mužsko-životným, resp. neutrálně-neživotným tvarům zájmen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тот</a:t>
            </a:r>
            <a:r>
              <a:rPr lang="cs-CZ" altLang="de-CZ" sz="2800" dirty="0">
                <a:latin typeface="Times New Roman" panose="02020603050405020304" pitchFamily="18" charset="0"/>
              </a:rPr>
              <a:t> a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весь</a:t>
            </a:r>
            <a:r>
              <a:rPr lang="cs-CZ" altLang="de-CZ" sz="2800" dirty="0">
                <a:latin typeface="Times New Roman" panose="02020603050405020304" pitchFamily="18" charset="0"/>
              </a:rPr>
              <a:t>: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	</a:t>
            </a:r>
            <a:r>
              <a:rPr lang="cs-CZ" altLang="de-CZ" sz="2800" dirty="0" err="1">
                <a:latin typeface="Times New Roman" panose="02020603050405020304" pitchFamily="18" charset="0"/>
              </a:rPr>
              <a:t>кто</a:t>
            </a:r>
            <a:r>
              <a:rPr lang="cs-CZ" altLang="de-CZ" sz="2800" dirty="0">
                <a:latin typeface="Times New Roman" panose="02020603050405020304" pitchFamily="18" charset="0"/>
              </a:rPr>
              <a:t>						</a:t>
            </a:r>
            <a:r>
              <a:rPr lang="cs-CZ" altLang="de-CZ" sz="2800" dirty="0" err="1">
                <a:latin typeface="Times New Roman" panose="02020603050405020304" pitchFamily="18" charset="0"/>
              </a:rPr>
              <a:t>что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	</a:t>
            </a:r>
            <a:r>
              <a:rPr lang="cs-CZ" altLang="de-CZ" sz="2800" dirty="0" err="1">
                <a:latin typeface="Times New Roman" panose="02020603050405020304" pitchFamily="18" charset="0"/>
              </a:rPr>
              <a:t>кого</a:t>
            </a:r>
            <a:r>
              <a:rPr lang="cs-CZ" altLang="de-CZ" sz="2800" dirty="0">
                <a:latin typeface="Times New Roman" panose="02020603050405020304" pitchFamily="18" charset="0"/>
              </a:rPr>
              <a:t>	(</a:t>
            </a:r>
            <a:r>
              <a:rPr lang="cs-CZ" altLang="de-CZ" sz="2800" dirty="0" err="1">
                <a:latin typeface="Times New Roman" panose="02020603050405020304" pitchFamily="18" charset="0"/>
              </a:rPr>
              <a:t>того</a:t>
            </a:r>
            <a:r>
              <a:rPr lang="cs-CZ" altLang="de-CZ" sz="2800" dirty="0">
                <a:latin typeface="Times New Roman" panose="02020603050405020304" pitchFamily="18" charset="0"/>
              </a:rPr>
              <a:t>)			</a:t>
            </a:r>
            <a:r>
              <a:rPr lang="cs-CZ" altLang="de-CZ" sz="2800" dirty="0" err="1">
                <a:latin typeface="Times New Roman" panose="02020603050405020304" pitchFamily="18" charset="0"/>
              </a:rPr>
              <a:t>чего</a:t>
            </a:r>
            <a:r>
              <a:rPr lang="cs-CZ" altLang="de-CZ" sz="2800" dirty="0">
                <a:latin typeface="Times New Roman" panose="02020603050405020304" pitchFamily="18" charset="0"/>
              </a:rPr>
              <a:t>		(</a:t>
            </a:r>
            <a:r>
              <a:rPr lang="cs-CZ" altLang="de-CZ" sz="2800" dirty="0" err="1">
                <a:latin typeface="Times New Roman" panose="02020603050405020304" pitchFamily="18" charset="0"/>
              </a:rPr>
              <a:t>всего</a:t>
            </a:r>
            <a:r>
              <a:rPr lang="cs-CZ" altLang="de-CZ" sz="2800" dirty="0">
                <a:latin typeface="Times New Roman" panose="02020603050405020304" pitchFamily="18" charset="0"/>
              </a:rPr>
              <a:t>)	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	</a:t>
            </a:r>
            <a:r>
              <a:rPr lang="cs-CZ" altLang="de-CZ" sz="2800" dirty="0" err="1">
                <a:latin typeface="Times New Roman" panose="02020603050405020304" pitchFamily="18" charset="0"/>
              </a:rPr>
              <a:t>кому</a:t>
            </a:r>
            <a:r>
              <a:rPr lang="cs-CZ" altLang="de-CZ" sz="2800" dirty="0">
                <a:latin typeface="Times New Roman" panose="02020603050405020304" pitchFamily="18" charset="0"/>
              </a:rPr>
              <a:t>	(</a:t>
            </a:r>
            <a:r>
              <a:rPr lang="cs-CZ" altLang="de-CZ" sz="2800" dirty="0" err="1">
                <a:latin typeface="Times New Roman" panose="02020603050405020304" pitchFamily="18" charset="0"/>
              </a:rPr>
              <a:t>тому</a:t>
            </a:r>
            <a:r>
              <a:rPr lang="cs-CZ" altLang="de-CZ" sz="2800" dirty="0">
                <a:latin typeface="Times New Roman" panose="02020603050405020304" pitchFamily="18" charset="0"/>
              </a:rPr>
              <a:t>)		</a:t>
            </a:r>
            <a:r>
              <a:rPr lang="cs-CZ" altLang="de-CZ" sz="2800" dirty="0" err="1">
                <a:latin typeface="Times New Roman" panose="02020603050405020304" pitchFamily="18" charset="0"/>
              </a:rPr>
              <a:t>чему</a:t>
            </a:r>
            <a:r>
              <a:rPr lang="cs-CZ" altLang="de-CZ" sz="2800" dirty="0">
                <a:latin typeface="Times New Roman" panose="02020603050405020304" pitchFamily="18" charset="0"/>
              </a:rPr>
              <a:t>		(</a:t>
            </a:r>
            <a:r>
              <a:rPr lang="cs-CZ" altLang="de-CZ" sz="2800" dirty="0" err="1">
                <a:latin typeface="Times New Roman" panose="02020603050405020304" pitchFamily="18" charset="0"/>
              </a:rPr>
              <a:t>всему</a:t>
            </a:r>
            <a:r>
              <a:rPr lang="cs-CZ" altLang="de-CZ" sz="2800" dirty="0">
                <a:latin typeface="Times New Roman" panose="02020603050405020304" pitchFamily="18" charset="0"/>
              </a:rPr>
              <a:t>)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	</a:t>
            </a:r>
            <a:r>
              <a:rPr lang="cs-CZ" altLang="de-CZ" sz="2800" dirty="0" err="1">
                <a:latin typeface="Times New Roman" panose="02020603050405020304" pitchFamily="18" charset="0"/>
              </a:rPr>
              <a:t>кого</a:t>
            </a:r>
            <a:r>
              <a:rPr lang="cs-CZ" altLang="de-CZ" sz="2800" dirty="0">
                <a:latin typeface="Times New Roman" panose="02020603050405020304" pitchFamily="18" charset="0"/>
              </a:rPr>
              <a:t>	(</a:t>
            </a:r>
            <a:r>
              <a:rPr lang="cs-CZ" altLang="de-CZ" sz="2800" dirty="0" err="1">
                <a:latin typeface="Times New Roman" panose="02020603050405020304" pitchFamily="18" charset="0"/>
              </a:rPr>
              <a:t>того</a:t>
            </a:r>
            <a:r>
              <a:rPr lang="cs-CZ" altLang="de-CZ" sz="2800" dirty="0">
                <a:latin typeface="Times New Roman" panose="02020603050405020304" pitchFamily="18" charset="0"/>
              </a:rPr>
              <a:t>)			</a:t>
            </a:r>
            <a:r>
              <a:rPr lang="cs-CZ" altLang="de-CZ" sz="2800" dirty="0" err="1">
                <a:latin typeface="Times New Roman" panose="02020603050405020304" pitchFamily="18" charset="0"/>
              </a:rPr>
              <a:t>что</a:t>
            </a:r>
            <a:r>
              <a:rPr lang="cs-CZ" altLang="de-CZ" sz="2800" dirty="0">
                <a:latin typeface="Times New Roman" panose="02020603050405020304" pitchFamily="18" charset="0"/>
              </a:rPr>
              <a:t>		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	</a:t>
            </a:r>
            <a:r>
              <a:rPr lang="cs-CZ" altLang="de-CZ" sz="2800" dirty="0" err="1">
                <a:latin typeface="Times New Roman" panose="02020603050405020304" pitchFamily="18" charset="0"/>
              </a:rPr>
              <a:t>кем</a:t>
            </a:r>
            <a:r>
              <a:rPr lang="cs-CZ" altLang="de-CZ" sz="2800" dirty="0">
                <a:latin typeface="Times New Roman" panose="02020603050405020304" pitchFamily="18" charset="0"/>
              </a:rPr>
              <a:t>		(</a:t>
            </a:r>
            <a:r>
              <a:rPr lang="cs-CZ" altLang="de-CZ" sz="2800" dirty="0" err="1">
                <a:latin typeface="Times New Roman" panose="02020603050405020304" pitchFamily="18" charset="0"/>
              </a:rPr>
              <a:t>тем</a:t>
            </a:r>
            <a:r>
              <a:rPr lang="cs-CZ" altLang="de-CZ" sz="2800" dirty="0">
                <a:latin typeface="Times New Roman" panose="02020603050405020304" pitchFamily="18" charset="0"/>
              </a:rPr>
              <a:t>)			</a:t>
            </a:r>
            <a:r>
              <a:rPr lang="cs-CZ" altLang="de-CZ" sz="2800" dirty="0" err="1">
                <a:latin typeface="Times New Roman" panose="02020603050405020304" pitchFamily="18" charset="0"/>
              </a:rPr>
              <a:t>чем</a:t>
            </a:r>
            <a:r>
              <a:rPr lang="cs-CZ" altLang="de-CZ" sz="2800" dirty="0">
                <a:latin typeface="Times New Roman" panose="02020603050405020304" pitchFamily="18" charset="0"/>
              </a:rPr>
              <a:t>		(</a:t>
            </a:r>
            <a:r>
              <a:rPr lang="cs-CZ" altLang="de-CZ" sz="2800" dirty="0" err="1">
                <a:latin typeface="Times New Roman" panose="02020603050405020304" pitchFamily="18" charset="0"/>
              </a:rPr>
              <a:t>всем</a:t>
            </a:r>
            <a:r>
              <a:rPr lang="cs-CZ" altLang="de-CZ" sz="2800" dirty="0">
                <a:latin typeface="Times New Roman" panose="02020603050405020304" pitchFamily="18" charset="0"/>
              </a:rPr>
              <a:t>)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	</a:t>
            </a:r>
            <a:r>
              <a:rPr lang="cs-CZ" altLang="de-CZ" sz="2800" dirty="0" err="1">
                <a:latin typeface="Times New Roman" panose="02020603050405020304" pitchFamily="18" charset="0"/>
              </a:rPr>
              <a:t>ком</a:t>
            </a:r>
            <a:r>
              <a:rPr lang="cs-CZ" altLang="de-CZ" sz="2800" dirty="0">
                <a:latin typeface="Times New Roman" panose="02020603050405020304" pitchFamily="18" charset="0"/>
              </a:rPr>
              <a:t>		(</a:t>
            </a:r>
            <a:r>
              <a:rPr lang="cs-CZ" altLang="de-CZ" sz="2800" dirty="0" err="1">
                <a:latin typeface="Times New Roman" panose="02020603050405020304" pitchFamily="18" charset="0"/>
              </a:rPr>
              <a:t>том</a:t>
            </a:r>
            <a:r>
              <a:rPr lang="cs-CZ" altLang="de-CZ" sz="2800" dirty="0">
                <a:latin typeface="Times New Roman" panose="02020603050405020304" pitchFamily="18" charset="0"/>
              </a:rPr>
              <a:t>)			</a:t>
            </a:r>
            <a:r>
              <a:rPr lang="cs-CZ" altLang="de-CZ" sz="2800" dirty="0" err="1">
                <a:latin typeface="Times New Roman" panose="02020603050405020304" pitchFamily="18" charset="0"/>
              </a:rPr>
              <a:t>чём</a:t>
            </a:r>
            <a:r>
              <a:rPr lang="cs-CZ" altLang="de-CZ" sz="2800" dirty="0">
                <a:latin typeface="Times New Roman" panose="02020603050405020304" pitchFamily="18" charset="0"/>
              </a:rPr>
              <a:t>		(</a:t>
            </a:r>
            <a:r>
              <a:rPr lang="cs-CZ" altLang="de-CZ" sz="2800" dirty="0" err="1">
                <a:latin typeface="Times New Roman" panose="02020603050405020304" pitchFamily="18" charset="0"/>
              </a:rPr>
              <a:t>всём</a:t>
            </a:r>
            <a:r>
              <a:rPr lang="cs-CZ" altLang="de-CZ" sz="2800" dirty="0"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30E693C7-E3B1-73D7-6BE6-FE7E2F0AD5A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260350"/>
            <a:ext cx="8226425" cy="6337300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Pokud považujeme za kmen k-, resp. </a:t>
            </a:r>
            <a:r>
              <a:rPr lang="cs-CZ" altLang="de-CZ" sz="2800" dirty="0" err="1">
                <a:latin typeface="Times New Roman" panose="02020603050405020304" pitchFamily="18" charset="0"/>
              </a:rPr>
              <a:t>č</a:t>
            </a:r>
            <a:r>
              <a:rPr lang="cs-CZ" altLang="de-CZ" sz="2800" dirty="0">
                <a:latin typeface="Times New Roman" panose="02020603050405020304" pitchFamily="18" charset="0"/>
              </a:rPr>
              <a:t>-, lze element –to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Nsg</a:t>
            </a:r>
            <a:r>
              <a:rPr lang="cs-CZ" altLang="de-CZ" sz="2800" dirty="0">
                <a:latin typeface="Times New Roman" panose="02020603050405020304" pitchFamily="18" charset="0"/>
              </a:rPr>
              <a:t> (resp. </a:t>
            </a:r>
            <a:r>
              <a:rPr lang="cs-CZ" altLang="de-CZ" sz="2800" dirty="0" err="1">
                <a:latin typeface="Times New Roman" panose="02020603050405020304" pitchFamily="18" charset="0"/>
              </a:rPr>
              <a:t>Asg</a:t>
            </a:r>
            <a:r>
              <a:rPr lang="cs-CZ" altLang="de-CZ" sz="2800" dirty="0">
                <a:latin typeface="Times New Roman" panose="02020603050405020304" pitchFamily="18" charset="0"/>
              </a:rPr>
              <a:t> n.) srovnat s elementem /-</a:t>
            </a:r>
            <a:r>
              <a:rPr lang="cs-CZ" altLang="de-CZ" sz="2800" dirty="0" err="1">
                <a:latin typeface="Times New Roman" panose="02020603050405020304" pitchFamily="18" charset="0"/>
              </a:rPr>
              <a:t>ot</a:t>
            </a:r>
            <a:r>
              <a:rPr lang="cs-CZ" altLang="de-CZ" sz="2800" dirty="0">
                <a:latin typeface="Times New Roman" panose="02020603050405020304" pitchFamily="18" charset="0"/>
              </a:rPr>
              <a:t>/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Nsg</a:t>
            </a:r>
            <a:r>
              <a:rPr lang="cs-CZ" altLang="de-CZ" sz="2800" dirty="0">
                <a:latin typeface="Times New Roman" panose="02020603050405020304" pitchFamily="18" charset="0"/>
              </a:rPr>
              <a:t> m. ukazovacího zájmena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тот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Koncovky nepřímých pádů jsou -a</a:t>
            </a:r>
            <a:r>
              <a:rPr lang="cs-CZ" altLang="de-CZ" sz="20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vo, </a:t>
            </a:r>
            <a:br>
              <a:rPr lang="cs-CZ" altLang="de-CZ" sz="2800" dirty="0">
                <a:latin typeface="Times New Roman" panose="02020603050405020304" pitchFamily="18" charset="0"/>
              </a:rPr>
            </a:br>
            <a:r>
              <a:rPr lang="cs-CZ" altLang="de-CZ" sz="2800" dirty="0">
                <a:latin typeface="Times New Roman" panose="02020603050405020304" pitchFamily="18" charset="0"/>
              </a:rPr>
              <a:t>-a</a:t>
            </a:r>
            <a:r>
              <a:rPr lang="cs-CZ" altLang="de-CZ" sz="20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mu, -</a:t>
            </a:r>
            <a:r>
              <a:rPr lang="cs-CZ" altLang="de-CZ" sz="2800" dirty="0" err="1">
                <a:latin typeface="Times New Roman" panose="02020603050405020304" pitchFamily="18" charset="0"/>
              </a:rPr>
              <a:t>em</a:t>
            </a:r>
            <a:r>
              <a:rPr lang="cs-CZ" altLang="de-CZ" sz="2800" dirty="0">
                <a:latin typeface="Times New Roman" panose="02020603050405020304" pitchFamily="18" charset="0"/>
              </a:rPr>
              <a:t>, -</a:t>
            </a:r>
            <a:r>
              <a:rPr lang="cs-CZ" altLang="de-CZ" sz="2800" dirty="0" err="1">
                <a:latin typeface="Times New Roman" panose="02020603050405020304" pitchFamily="18" charset="0"/>
              </a:rPr>
              <a:t>om</a:t>
            </a:r>
            <a:r>
              <a:rPr lang="cs-CZ" altLang="de-CZ" sz="2800" dirty="0">
                <a:latin typeface="Times New Roman" panose="02020603050405020304" pitchFamily="18" charset="0"/>
              </a:rPr>
              <a:t>, resp. -i</a:t>
            </a:r>
            <a:r>
              <a:rPr lang="cs-CZ" altLang="de-CZ" sz="2000" baseline="-20000" dirty="0">
                <a:latin typeface="Times New Roman" panose="02020603050405020304" pitchFamily="18" charset="0"/>
              </a:rPr>
              <a:t>3</a:t>
            </a:r>
            <a:r>
              <a:rPr lang="cs-CZ" altLang="de-CZ" sz="2800" dirty="0">
                <a:latin typeface="Times New Roman" panose="02020603050405020304" pitchFamily="18" charset="0"/>
              </a:rPr>
              <a:t>vo, -i</a:t>
            </a:r>
            <a:r>
              <a:rPr lang="cs-CZ" altLang="de-CZ" sz="2000" baseline="-20000" dirty="0">
                <a:latin typeface="Times New Roman" panose="02020603050405020304" pitchFamily="18" charset="0"/>
              </a:rPr>
              <a:t>3</a:t>
            </a:r>
            <a:r>
              <a:rPr lang="cs-CZ" altLang="de-CZ" sz="2800" dirty="0">
                <a:latin typeface="Times New Roman" panose="02020603050405020304" pitchFamily="18" charset="0"/>
              </a:rPr>
              <a:t>mu, -</a:t>
            </a:r>
            <a:r>
              <a:rPr lang="cs-CZ" altLang="de-CZ" sz="2800" dirty="0" err="1">
                <a:latin typeface="Times New Roman" panose="02020603050405020304" pitchFamily="18" charset="0"/>
              </a:rPr>
              <a:t>em</a:t>
            </a:r>
            <a:r>
              <a:rPr lang="cs-CZ" altLang="de-CZ" sz="2800" dirty="0">
                <a:latin typeface="Times New Roman" panose="02020603050405020304" pitchFamily="18" charset="0"/>
              </a:rPr>
              <a:t>, -</a:t>
            </a:r>
            <a:r>
              <a:rPr lang="cs-CZ" altLang="de-CZ" sz="2800" dirty="0" err="1">
                <a:latin typeface="Times New Roman" panose="02020603050405020304" pitchFamily="18" charset="0"/>
              </a:rPr>
              <a:t>om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Nepravidelnost vzniká dnes standardní výslovností [</a:t>
            </a:r>
            <a:r>
              <a:rPr lang="de-DE" altLang="de-CZ" sz="2800" dirty="0" err="1">
                <a:latin typeface="Times New Roman" panose="02020603050405020304" pitchFamily="18" charset="0"/>
              </a:rPr>
              <a:t>ʂ</a:t>
            </a:r>
            <a:r>
              <a:rPr lang="cs-CZ" altLang="de-CZ" sz="2800" dirty="0">
                <a:latin typeface="Times New Roman" panose="02020603050405020304" pitchFamily="18" charset="0"/>
              </a:rPr>
              <a:t>to] v N/A zájmena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что</a:t>
            </a:r>
            <a:r>
              <a:rPr lang="cs-CZ" altLang="de-CZ" sz="2800" dirty="0">
                <a:latin typeface="Times New Roman" panose="02020603050405020304" pitchFamily="18" charset="0"/>
              </a:rPr>
              <a:t>, protože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š</a:t>
            </a:r>
            <a:r>
              <a:rPr lang="cs-CZ" altLang="de-CZ" sz="2800" dirty="0">
                <a:latin typeface="Times New Roman" panose="02020603050405020304" pitchFamily="18" charset="0"/>
              </a:rPr>
              <a:t>/ a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č</a:t>
            </a:r>
            <a:r>
              <a:rPr lang="cs-CZ" altLang="de-CZ" sz="2800" dirty="0">
                <a:latin typeface="Times New Roman" panose="02020603050405020304" pitchFamily="18" charset="0"/>
              </a:rPr>
              <a:t>/ tak alternují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Zájmena odvozená od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кто</a:t>
            </a:r>
            <a:r>
              <a:rPr lang="cs-CZ" altLang="de-CZ" sz="2800" dirty="0">
                <a:latin typeface="Times New Roman" panose="02020603050405020304" pitchFamily="18" charset="0"/>
              </a:rPr>
              <a:t> a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что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>
                <a:latin typeface="Times New Roman" panose="02020603050405020304" pitchFamily="18" charset="0"/>
              </a:rPr>
              <a:t>(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кто-то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никто</a:t>
            </a:r>
            <a:r>
              <a:rPr lang="cs-CZ" altLang="de-CZ" sz="2800" i="1" dirty="0">
                <a:latin typeface="Times New Roman" panose="02020603050405020304" pitchFamily="18" charset="0"/>
              </a:rPr>
              <a:t>)</a:t>
            </a:r>
            <a:r>
              <a:rPr lang="cs-CZ" altLang="de-CZ" sz="2800" dirty="0">
                <a:latin typeface="Times New Roman" panose="02020603050405020304" pitchFamily="18" charset="0"/>
              </a:rPr>
              <a:t> mají s nimi shodnou deklinací: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никто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никого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никому</a:t>
            </a:r>
            <a:r>
              <a:rPr lang="cs-CZ" altLang="de-CZ" sz="2800" dirty="0">
                <a:latin typeface="Times New Roman" panose="02020603050405020304" pitchFamily="18" charset="0"/>
              </a:rPr>
              <a:t> atd., ovšem ve spojení s předložkami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>
            <a:extLst>
              <a:ext uri="{FF2B5EF4-FFF2-40B4-BE49-F238E27FC236}">
                <a16:creationId xmlns:a16="http://schemas.microsoft.com/office/drawing/2014/main" id="{32AF3FBD-5EC0-F032-008E-935AA2CAD84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452278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se specifickým slovosledovým chováním, kde se předložka vsouvá mezi negací a vlastně zájmennou část: </a:t>
            </a:r>
            <a:r>
              <a:rPr lang="cs-CZ" altLang="de-CZ" sz="2800" i="1">
                <a:latin typeface="Times New Roman" panose="02020603050405020304" pitchFamily="18" charset="0"/>
              </a:rPr>
              <a:t>ни с кем, ни о ком</a:t>
            </a:r>
            <a:r>
              <a:rPr lang="cs-CZ" altLang="de-CZ" sz="2800">
                <a:latin typeface="Times New Roman" panose="02020603050405020304" pitchFamily="18" charset="0"/>
              </a:rPr>
              <a:t> atd.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0B2B9E3B-7B65-9F47-3EAA-313BB9C238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6425" cy="143351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altLang="de-CZ" sz="3200">
                <a:latin typeface="Times New Roman" panose="02020603050405020304" pitchFamily="18" charset="0"/>
              </a:rPr>
              <a:t>Zájmena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05000A86-50B6-9B0E-C73A-D7ADC70D69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6425" cy="5068888"/>
          </a:xfrm>
        </p:spPr>
        <p:txBody>
          <a:bodyPr/>
          <a:lstStyle/>
          <a:p>
            <a:pPr marL="339725" indent="-339725" eaLnBrk="1" hangingPunct="1"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altLang="de-CZ" sz="2800">
                <a:latin typeface="Times New Roman" panose="02020603050405020304" pitchFamily="18" charset="0"/>
              </a:rPr>
              <a:t>Vedle zájmen typu </a:t>
            </a:r>
            <a:r>
              <a:rPr lang="cs-CZ" altLang="de-CZ" sz="2800" i="1">
                <a:latin typeface="Times New Roman" panose="02020603050405020304" pitchFamily="18" charset="0"/>
              </a:rPr>
              <a:t>какой-то, чей, тот, весь</a:t>
            </a:r>
            <a:r>
              <a:rPr lang="cs-CZ" altLang="de-CZ" sz="2800">
                <a:latin typeface="Times New Roman" panose="02020603050405020304" pitchFamily="18" charset="0"/>
              </a:rPr>
              <a:t> a </a:t>
            </a:r>
            <a:r>
              <a:rPr lang="cs-CZ" altLang="de-CZ" sz="2800" i="1">
                <a:latin typeface="Times New Roman" panose="02020603050405020304" pitchFamily="18" charset="0"/>
              </a:rPr>
              <a:t>сам</a:t>
            </a:r>
            <a:r>
              <a:rPr lang="cs-CZ" altLang="de-CZ" sz="2800">
                <a:latin typeface="Times New Roman" panose="02020603050405020304" pitchFamily="18" charset="0"/>
              </a:rPr>
              <a:t>, která svou totožnost anebo aspoň blízkou příbuznost s deklinací adjektiv zřetelně prozrazují (historicky je to naopak, deklinace adjektiv vznikla z deklinace zájmen), jsou i taková, která vykazují zcela jiné tvary</a:t>
            </a:r>
          </a:p>
          <a:p>
            <a:pPr marL="339725" indent="-339725" eaLnBrk="1" hangingPunct="1"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altLang="de-CZ" sz="2800">
                <a:latin typeface="Times New Roman" panose="02020603050405020304" pitchFamily="18" charset="0"/>
              </a:rPr>
              <a:t>Tyto tvary jsou většinou poměrně silně izolované, čili netvoří prakticky řady, paradigmata několika zájmen</a:t>
            </a:r>
          </a:p>
          <a:p>
            <a:pPr marL="339725" indent="-339725" eaLnBrk="1" hangingPunct="1"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altLang="de-CZ" sz="2800">
                <a:latin typeface="Times New Roman" panose="02020603050405020304" pitchFamily="18" charset="0"/>
              </a:rPr>
              <a:t>Jedná se o osobní zájmena </a:t>
            </a:r>
            <a:r>
              <a:rPr lang="cs-CZ" altLang="de-CZ" sz="2800" i="1">
                <a:latin typeface="Times New Roman" panose="02020603050405020304" pitchFamily="18" charset="0"/>
              </a:rPr>
              <a:t>(я, мы)</a:t>
            </a:r>
            <a:r>
              <a:rPr lang="cs-CZ" altLang="de-CZ" sz="2800">
                <a:latin typeface="Times New Roman" panose="02020603050405020304" pitchFamily="18" charset="0"/>
              </a:rPr>
              <a:t>, tázací zájmena </a:t>
            </a:r>
            <a:r>
              <a:rPr lang="cs-CZ" altLang="de-CZ" sz="2800" i="1">
                <a:latin typeface="Times New Roman" panose="02020603050405020304" pitchFamily="18" charset="0"/>
              </a:rPr>
              <a:t>(кто, что) </a:t>
            </a:r>
            <a:r>
              <a:rPr lang="cs-CZ" altLang="de-CZ" sz="2800">
                <a:latin typeface="Times New Roman" panose="02020603050405020304" pitchFamily="18" charset="0"/>
              </a:rPr>
              <a:t>a příslušná neurčitá a záporová zájmena </a:t>
            </a:r>
            <a:r>
              <a:rPr lang="cs-CZ" altLang="de-CZ" sz="2800" i="1">
                <a:latin typeface="Times New Roman" panose="02020603050405020304" pitchFamily="18" charset="0"/>
              </a:rPr>
              <a:t>(никто, кто-то)</a:t>
            </a:r>
            <a:r>
              <a:rPr lang="cs-CZ" altLang="de-CZ" sz="2800">
                <a:latin typeface="Times New Roman" panose="02020603050405020304" pitchFamily="18" charset="0"/>
              </a:rPr>
              <a:t>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A34C90D4-2178-BE38-B780-930E796EC25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188913"/>
            <a:ext cx="8226425" cy="6264275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Totožná s typem</a:t>
            </a:r>
            <a:r>
              <a:rPr lang="cs-CZ" altLang="de-CZ" sz="2800" i="1">
                <a:latin typeface="Times New Roman" panose="02020603050405020304" pitchFamily="18" charset="0"/>
              </a:rPr>
              <a:t> молодой/новый</a:t>
            </a:r>
            <a:r>
              <a:rPr lang="cs-CZ" altLang="de-CZ" sz="2800">
                <a:latin typeface="Times New Roman" panose="02020603050405020304" pitchFamily="18" charset="0"/>
              </a:rPr>
              <a:t> adjektivního skloňování jsou ohledně tvarosloví zájmena typu </a:t>
            </a:r>
            <a:r>
              <a:rPr lang="cs-CZ" altLang="de-CZ" sz="2800" i="1">
                <a:latin typeface="Times New Roman" panose="02020603050405020304" pitchFamily="18" charset="0"/>
              </a:rPr>
              <a:t>какой, который, такой, всякий, каждый</a:t>
            </a:r>
            <a:r>
              <a:rPr lang="cs-CZ" altLang="de-CZ" sz="2800">
                <a:latin typeface="Times New Roman" panose="02020603050405020304" pitchFamily="18" charset="0"/>
              </a:rPr>
              <a:t> a jejich odvozeniny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74FE0D32-0A3F-0FAA-AE07-E6426ACE37A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6119812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osobní zájmena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Pro všechna osobní zájmena moderní spisovné ruštiny je charakteristický výrazný supletivismus a tvary, které jsou morfologicky stěží analyzovatelné a proto se musejí brát jako celek: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	я			ты					мы			вы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	меня		тебя				нас			вас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	мне		тебе				нам			вам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	меня		тебя				нас			вас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	мной		тобой				нами			вами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	мне		тебе				нас			вас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E617F582-A939-896A-B12C-DA8F8C24CA9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59769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Na jedné straně lze pozorovat jisté pravidelnosti: u singulárových osobních zájmen si odpovídají genitiv a akuzativ (životnost) a dativ a lokál (</a:t>
            </a:r>
            <a:r>
              <a:rPr lang="cs-CZ" altLang="de-CZ" sz="2800" dirty="0" err="1">
                <a:latin typeface="Times New Roman" panose="02020603050405020304" pitchFamily="18" charset="0"/>
              </a:rPr>
              <a:t>prepozitiv</a:t>
            </a:r>
            <a:r>
              <a:rPr lang="cs-CZ" altLang="de-CZ" sz="2800" dirty="0">
                <a:latin typeface="Times New Roman" panose="02020603050405020304" pitchFamily="18" charset="0"/>
              </a:rPr>
              <a:t>) (srov. substantiva  2. deklinace), tvary končí na /-a/, resp. /-e/ (jde o koncovku?). Instrumentál stojí zvlášť s elementem /-oj/ na konci, který rovněž připomíná 2. deklinaci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U plurálových osobních zájmen jsou genitiv, akuzativ a lokál totožné (srov. adjektiva </a:t>
            </a:r>
            <a:r>
              <a:rPr lang="cs-CZ" altLang="de-CZ" sz="2800" dirty="0" err="1">
                <a:latin typeface="Times New Roman" panose="02020603050405020304" pitchFamily="18" charset="0"/>
              </a:rPr>
              <a:t>kongruující</a:t>
            </a:r>
            <a:r>
              <a:rPr lang="cs-CZ" altLang="de-CZ" sz="2800" dirty="0">
                <a:latin typeface="Times New Roman" panose="02020603050405020304" pitchFamily="18" charset="0"/>
              </a:rPr>
              <a:t> se životnými substantivy), v dativu je /-</a:t>
            </a:r>
            <a:r>
              <a:rPr lang="cs-CZ" altLang="de-CZ" sz="2800" dirty="0" err="1">
                <a:latin typeface="Times New Roman" panose="02020603050405020304" pitchFamily="18" charset="0"/>
              </a:rPr>
              <a:t>am</a:t>
            </a:r>
            <a:r>
              <a:rPr lang="cs-CZ" altLang="de-CZ" sz="2800" dirty="0">
                <a:latin typeface="Times New Roman" panose="02020603050405020304" pitchFamily="18" charset="0"/>
              </a:rPr>
              <a:t>/ a v Instrumentálu /-am</a:t>
            </a:r>
            <a:r>
              <a:rPr lang="cs-CZ" altLang="de-CZ" sz="20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i</a:t>
            </a:r>
            <a:r>
              <a:rPr lang="cs-CZ" altLang="de-CZ" sz="2000" baseline="-20000" dirty="0">
                <a:latin typeface="Times New Roman" panose="02020603050405020304" pitchFamily="18" charset="0"/>
              </a:rPr>
              <a:t>3</a:t>
            </a:r>
            <a:r>
              <a:rPr lang="cs-CZ" altLang="de-CZ" sz="2800" dirty="0">
                <a:latin typeface="Times New Roman" panose="02020603050405020304" pitchFamily="18" charset="0"/>
              </a:rPr>
              <a:t>/, které známe z plurálu substantiv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9562FED6-812E-920F-0E0C-545732DA701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188913"/>
            <a:ext cx="8226425" cy="6119812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Na druhé straně se kromě osobního zájmena 2. </a:t>
            </a:r>
            <a:r>
              <a:rPr lang="cs-CZ" altLang="de-CZ" sz="2800" dirty="0" err="1">
                <a:latin typeface="Times New Roman" panose="02020603050405020304" pitchFamily="18" charset="0"/>
              </a:rPr>
              <a:t>pl</a:t>
            </a:r>
            <a:r>
              <a:rPr lang="cs-CZ" altLang="de-CZ" sz="2800" dirty="0">
                <a:latin typeface="Times New Roman" panose="02020603050405020304" pitchFamily="18" charset="0"/>
              </a:rPr>
              <a:t>., kde je stále /v-/ tvary nominativu od ostatních pádu natolik důsledně, že jejich poměr lze sotva označit jinak než jako supletivní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Navíc vystupují u singulárových osobních zájmen v nepřímých pádech další alternace kmene, které se nedají srovnat s žádnými jinými případy a neshodují se ani mezi sebou: srov. v 1sg /m</a:t>
            </a:r>
            <a:r>
              <a:rPr lang="cs-CZ" altLang="de-CZ" sz="20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i</a:t>
            </a:r>
            <a:r>
              <a:rPr lang="cs-CZ" altLang="de-CZ" sz="2000" baseline="-20000" dirty="0">
                <a:latin typeface="Times New Roman" panose="02020603050405020304" pitchFamily="18" charset="0"/>
              </a:rPr>
              <a:t>3</a:t>
            </a:r>
            <a:r>
              <a:rPr lang="cs-CZ" altLang="de-CZ" sz="2800" dirty="0">
                <a:latin typeface="Times New Roman" panose="02020603050405020304" pitchFamily="18" charset="0"/>
              </a:rPr>
              <a:t>n,/ v G/A, ale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mn</a:t>
            </a:r>
            <a:r>
              <a:rPr lang="cs-CZ" altLang="de-CZ" sz="2800" dirty="0">
                <a:latin typeface="Times New Roman" panose="02020603050405020304" pitchFamily="18" charset="0"/>
              </a:rPr>
              <a:t>/ (/</a:t>
            </a:r>
            <a:r>
              <a:rPr lang="cs-CZ" altLang="de-CZ" sz="2800" dirty="0" err="1">
                <a:latin typeface="Times New Roman" panose="02020603050405020304" pitchFamily="18" charset="0"/>
              </a:rPr>
              <a:t>mn</a:t>
            </a:r>
            <a:r>
              <a:rPr lang="cs-CZ" altLang="de-CZ" sz="2800" dirty="0">
                <a:latin typeface="Times New Roman" panose="02020603050405020304" pitchFamily="18" charset="0"/>
              </a:rPr>
              <a:t>,/?) v D/L a I, oproti tomu v 2sg /t</a:t>
            </a:r>
            <a:r>
              <a:rPr lang="cs-CZ" altLang="de-CZ" sz="20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i</a:t>
            </a:r>
            <a:r>
              <a:rPr lang="cs-CZ" altLang="de-CZ" sz="2000" baseline="-20000" dirty="0">
                <a:latin typeface="Times New Roman" panose="02020603050405020304" pitchFamily="18" charset="0"/>
              </a:rPr>
              <a:t>3</a:t>
            </a:r>
            <a:r>
              <a:rPr lang="cs-CZ" altLang="de-CZ" sz="2800" dirty="0">
                <a:latin typeface="Times New Roman" panose="02020603050405020304" pitchFamily="18" charset="0"/>
              </a:rPr>
              <a:t>b,/ v G/D/A/L, ale /ta</a:t>
            </a:r>
            <a:r>
              <a:rPr lang="cs-CZ" altLang="de-CZ" sz="20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b-/ v I (jako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ты</a:t>
            </a:r>
            <a:r>
              <a:rPr lang="cs-CZ" altLang="de-CZ" sz="2800" dirty="0">
                <a:latin typeface="Times New Roman" panose="02020603050405020304" pitchFamily="18" charset="0"/>
              </a:rPr>
              <a:t> v nepřímých pádech se skloňuje i reflexivní zájmeno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себя</a:t>
            </a:r>
            <a:r>
              <a:rPr lang="cs-CZ" altLang="de-CZ" sz="2800" dirty="0">
                <a:latin typeface="Times New Roman" panose="02020603050405020304" pitchFamily="18" charset="0"/>
              </a:rPr>
              <a:t> které nemá N)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5E5A695E-3622-5E9C-1DFE-91994A1BA96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6119812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Tvary G/A/L plurálových osobních zájmen se nedají srovnat s žádným jiným tvarem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Proto nemá valný smysl se u těchto tvarů ptát na kmeny a koncovky: rozeznáváme v 2sg stálý element /t-/ a mohli bychom /a/, /e/, /oj/ označit za koncovky, ale /i/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Nsg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ты</a:t>
            </a:r>
            <a:r>
              <a:rPr lang="cs-CZ" altLang="de-CZ" sz="2800" dirty="0">
                <a:latin typeface="Times New Roman" panose="02020603050405020304" pitchFamily="18" charset="0"/>
              </a:rPr>
              <a:t> asi koncovkou není, a stejně málo smysl má v N 1sg chtít hledat kmen a koncovku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DB5FBC8B-2C90-C604-FD09-C1028070905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188913"/>
            <a:ext cx="8226425" cy="6335712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Podobné platí pro plurálová osobní zájmena; v 2pl sice vidíme stálý kmenový element /v-/, ale koncovka  /-as/ v G/A/L by byla úplně izolována; koncovka /i/ v N </a:t>
            </a:r>
            <a:r>
              <a:rPr lang="cs-CZ" altLang="de-CZ" sz="2800" i="1">
                <a:latin typeface="Times New Roman" panose="02020603050405020304" pitchFamily="18" charset="0"/>
              </a:rPr>
              <a:t>вы</a:t>
            </a:r>
            <a:r>
              <a:rPr lang="cs-CZ" altLang="de-CZ" sz="2800">
                <a:latin typeface="Times New Roman" panose="02020603050405020304" pitchFamily="18" charset="0"/>
              </a:rPr>
              <a:t> by byla smysluplnější než v 2sg </a:t>
            </a:r>
            <a:r>
              <a:rPr lang="cs-CZ" altLang="de-CZ" sz="2800" i="1">
                <a:latin typeface="Times New Roman" panose="02020603050405020304" pitchFamily="18" charset="0"/>
              </a:rPr>
              <a:t>ты</a:t>
            </a:r>
            <a:r>
              <a:rPr lang="cs-CZ" altLang="de-CZ" sz="2800">
                <a:latin typeface="Times New Roman" panose="02020603050405020304" pitchFamily="18" charset="0"/>
              </a:rPr>
              <a:t>, ale v 1pl </a:t>
            </a:r>
            <a:r>
              <a:rPr lang="cs-CZ" altLang="de-CZ" sz="2800" i="1">
                <a:latin typeface="Times New Roman" panose="02020603050405020304" pitchFamily="18" charset="0"/>
              </a:rPr>
              <a:t>мы</a:t>
            </a:r>
            <a:r>
              <a:rPr lang="cs-CZ" altLang="de-CZ" sz="2800">
                <a:latin typeface="Times New Roman" panose="02020603050405020304" pitchFamily="18" charset="0"/>
              </a:rPr>
              <a:t> je zase o něco méně zřetelná, protože poměr mezi /m-/ N s /n-/ nepřímých pádů 1pl není jasný, tyto elementy se nedají ani spojit s ničím dalším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U osobních zájmen je třeba počítat s podmíněnou segmentovatelností, někdy i s nemožností segmentace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5E920358-BF04-1625-D5C8-1B3837B7BA8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188913"/>
            <a:ext cx="8226425" cy="6480175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Podobné problémy jsou s tvary osobních zájmen 3. osoby: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	</a:t>
            </a:r>
            <a:r>
              <a:rPr lang="cs-CZ" altLang="de-CZ" sz="2800" dirty="0" err="1">
                <a:latin typeface="Times New Roman" panose="02020603050405020304" pitchFamily="18" charset="0"/>
              </a:rPr>
              <a:t>он</a:t>
            </a:r>
            <a:r>
              <a:rPr lang="cs-CZ" altLang="de-CZ" sz="2800" dirty="0">
                <a:latin typeface="Times New Roman" panose="02020603050405020304" pitchFamily="18" charset="0"/>
              </a:rPr>
              <a:t>				</a:t>
            </a:r>
            <a:r>
              <a:rPr lang="cs-CZ" altLang="de-CZ" sz="2800" dirty="0" err="1">
                <a:latin typeface="Times New Roman" panose="02020603050405020304" pitchFamily="18" charset="0"/>
              </a:rPr>
              <a:t>она</a:t>
            </a:r>
            <a:r>
              <a:rPr lang="cs-CZ" altLang="de-CZ" sz="2800" dirty="0">
                <a:latin typeface="Times New Roman" panose="02020603050405020304" pitchFamily="18" charset="0"/>
              </a:rPr>
              <a:t>			</a:t>
            </a:r>
            <a:r>
              <a:rPr lang="cs-CZ" altLang="de-CZ" sz="2800" dirty="0" err="1">
                <a:latin typeface="Times New Roman" panose="02020603050405020304" pitchFamily="18" charset="0"/>
              </a:rPr>
              <a:t>оно</a:t>
            </a:r>
            <a:r>
              <a:rPr lang="cs-CZ" altLang="de-CZ" sz="2800" dirty="0">
                <a:latin typeface="Times New Roman" panose="02020603050405020304" pitchFamily="18" charset="0"/>
              </a:rPr>
              <a:t>			</a:t>
            </a:r>
            <a:r>
              <a:rPr lang="cs-CZ" altLang="de-CZ" sz="2800" dirty="0" err="1">
                <a:latin typeface="Times New Roman" panose="02020603050405020304" pitchFamily="18" charset="0"/>
              </a:rPr>
              <a:t>они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	</a:t>
            </a:r>
            <a:r>
              <a:rPr lang="cs-CZ" altLang="de-CZ" sz="2800" dirty="0" err="1">
                <a:latin typeface="Times New Roman" panose="02020603050405020304" pitchFamily="18" charset="0"/>
              </a:rPr>
              <a:t>его</a:t>
            </a:r>
            <a:r>
              <a:rPr lang="cs-CZ" altLang="de-CZ" sz="2800" dirty="0">
                <a:latin typeface="Times New Roman" panose="02020603050405020304" pitchFamily="18" charset="0"/>
              </a:rPr>
              <a:t>				</a:t>
            </a:r>
            <a:r>
              <a:rPr lang="cs-CZ" altLang="de-CZ" sz="2800" dirty="0" err="1">
                <a:latin typeface="Times New Roman" panose="02020603050405020304" pitchFamily="18" charset="0"/>
              </a:rPr>
              <a:t>её</a:t>
            </a:r>
            <a:r>
              <a:rPr lang="cs-CZ" altLang="de-CZ" sz="2800" dirty="0">
                <a:latin typeface="Times New Roman" panose="02020603050405020304" pitchFamily="18" charset="0"/>
              </a:rPr>
              <a:t>								</a:t>
            </a:r>
            <a:r>
              <a:rPr lang="cs-CZ" altLang="de-CZ" sz="2800" dirty="0" err="1">
                <a:latin typeface="Times New Roman" panose="02020603050405020304" pitchFamily="18" charset="0"/>
              </a:rPr>
              <a:t>их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	</a:t>
            </a:r>
            <a:r>
              <a:rPr lang="cs-CZ" altLang="de-CZ" sz="2800" dirty="0" err="1">
                <a:latin typeface="Times New Roman" panose="02020603050405020304" pitchFamily="18" charset="0"/>
              </a:rPr>
              <a:t>ему</a:t>
            </a:r>
            <a:r>
              <a:rPr lang="cs-CZ" altLang="de-CZ" sz="2800" dirty="0">
                <a:latin typeface="Times New Roman" panose="02020603050405020304" pitchFamily="18" charset="0"/>
              </a:rPr>
              <a:t>			</a:t>
            </a:r>
            <a:r>
              <a:rPr lang="cs-CZ" altLang="de-CZ" sz="2800" dirty="0" err="1">
                <a:latin typeface="Times New Roman" panose="02020603050405020304" pitchFamily="18" charset="0"/>
              </a:rPr>
              <a:t>ей</a:t>
            </a:r>
            <a:r>
              <a:rPr lang="cs-CZ" altLang="de-CZ" sz="2800" dirty="0">
                <a:latin typeface="Times New Roman" panose="02020603050405020304" pitchFamily="18" charset="0"/>
              </a:rPr>
              <a:t>								</a:t>
            </a:r>
            <a:r>
              <a:rPr lang="cs-CZ" altLang="de-CZ" sz="2800" dirty="0" err="1">
                <a:latin typeface="Times New Roman" panose="02020603050405020304" pitchFamily="18" charset="0"/>
              </a:rPr>
              <a:t>им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	</a:t>
            </a:r>
            <a:r>
              <a:rPr lang="cs-CZ" altLang="de-CZ" sz="2800" dirty="0" err="1">
                <a:latin typeface="Times New Roman" panose="02020603050405020304" pitchFamily="18" charset="0"/>
              </a:rPr>
              <a:t>его</a:t>
            </a:r>
            <a:r>
              <a:rPr lang="cs-CZ" altLang="de-CZ" sz="2800" dirty="0">
                <a:latin typeface="Times New Roman" panose="02020603050405020304" pitchFamily="18" charset="0"/>
              </a:rPr>
              <a:t>				</a:t>
            </a:r>
            <a:r>
              <a:rPr lang="cs-CZ" altLang="de-CZ" sz="2800" dirty="0" err="1">
                <a:latin typeface="Times New Roman" panose="02020603050405020304" pitchFamily="18" charset="0"/>
              </a:rPr>
              <a:t>её</a:t>
            </a:r>
            <a:r>
              <a:rPr lang="cs-CZ" altLang="de-CZ" sz="2800" dirty="0">
                <a:latin typeface="Times New Roman" panose="02020603050405020304" pitchFamily="18" charset="0"/>
              </a:rPr>
              <a:t>				</a:t>
            </a:r>
            <a:r>
              <a:rPr lang="cs-CZ" altLang="de-CZ" sz="2800" dirty="0" err="1">
                <a:latin typeface="Times New Roman" panose="02020603050405020304" pitchFamily="18" charset="0"/>
              </a:rPr>
              <a:t>его</a:t>
            </a:r>
            <a:r>
              <a:rPr lang="cs-CZ" altLang="de-CZ" sz="2800" dirty="0">
                <a:latin typeface="Times New Roman" panose="02020603050405020304" pitchFamily="18" charset="0"/>
              </a:rPr>
              <a:t>			</a:t>
            </a:r>
            <a:r>
              <a:rPr lang="cs-CZ" altLang="de-CZ" sz="2800" dirty="0" err="1">
                <a:latin typeface="Times New Roman" panose="02020603050405020304" pitchFamily="18" charset="0"/>
              </a:rPr>
              <a:t>их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	</a:t>
            </a:r>
            <a:r>
              <a:rPr lang="cs-CZ" altLang="de-CZ" sz="2800" dirty="0" err="1">
                <a:latin typeface="Times New Roman" panose="02020603050405020304" pitchFamily="18" charset="0"/>
              </a:rPr>
              <a:t>им</a:t>
            </a:r>
            <a:r>
              <a:rPr lang="cs-CZ" altLang="de-CZ" sz="2800" dirty="0">
                <a:latin typeface="Times New Roman" panose="02020603050405020304" pitchFamily="18" charset="0"/>
              </a:rPr>
              <a:t>				</a:t>
            </a:r>
            <a:r>
              <a:rPr lang="cs-CZ" altLang="de-CZ" sz="2800" dirty="0" err="1">
                <a:latin typeface="Times New Roman" panose="02020603050405020304" pitchFamily="18" charset="0"/>
              </a:rPr>
              <a:t>ей</a:t>
            </a:r>
            <a:r>
              <a:rPr lang="cs-CZ" altLang="de-CZ" sz="2800" dirty="0">
                <a:latin typeface="Times New Roman" panose="02020603050405020304" pitchFamily="18" charset="0"/>
              </a:rPr>
              <a:t>								</a:t>
            </a:r>
            <a:r>
              <a:rPr lang="cs-CZ" altLang="de-CZ" sz="2800" dirty="0" err="1">
                <a:latin typeface="Times New Roman" panose="02020603050405020304" pitchFamily="18" charset="0"/>
              </a:rPr>
              <a:t>ими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	</a:t>
            </a:r>
            <a:r>
              <a:rPr lang="cs-CZ" altLang="de-CZ" sz="2800" dirty="0" err="1">
                <a:latin typeface="Times New Roman" panose="02020603050405020304" pitchFamily="18" charset="0"/>
              </a:rPr>
              <a:t>нём</a:t>
            </a:r>
            <a:r>
              <a:rPr lang="cs-CZ" altLang="de-CZ" sz="2800" dirty="0">
                <a:latin typeface="Times New Roman" panose="02020603050405020304" pitchFamily="18" charset="0"/>
              </a:rPr>
              <a:t>			</a:t>
            </a:r>
            <a:r>
              <a:rPr lang="cs-CZ" altLang="de-CZ" sz="2800" dirty="0" err="1">
                <a:latin typeface="Times New Roman" panose="02020603050405020304" pitchFamily="18" charset="0"/>
              </a:rPr>
              <a:t>ней</a:t>
            </a:r>
            <a:r>
              <a:rPr lang="cs-CZ" altLang="de-CZ" sz="2800" dirty="0">
                <a:latin typeface="Times New Roman" panose="02020603050405020304" pitchFamily="18" charset="0"/>
              </a:rPr>
              <a:t>							</a:t>
            </a:r>
            <a:r>
              <a:rPr lang="cs-CZ" altLang="de-CZ" sz="2800" dirty="0" err="1">
                <a:latin typeface="Times New Roman" panose="02020603050405020304" pitchFamily="18" charset="0"/>
              </a:rPr>
              <a:t>них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 err="1">
                <a:latin typeface="Times New Roman" panose="02020603050405020304" pitchFamily="18" charset="0"/>
              </a:rPr>
              <a:t>Supletivismus</a:t>
            </a:r>
            <a:r>
              <a:rPr lang="cs-CZ" altLang="de-CZ" sz="2800" dirty="0">
                <a:latin typeface="Times New Roman" panose="02020603050405020304" pitchFamily="18" charset="0"/>
              </a:rPr>
              <a:t> mezi N a nepřímými pády je zřetelné (původní N je zachován ve </a:t>
            </a:r>
            <a:r>
              <a:rPr lang="cs-CZ" altLang="de-CZ" sz="2800" dirty="0" err="1">
                <a:latin typeface="Times New Roman" panose="02020603050405020304" pitchFamily="18" charset="0"/>
              </a:rPr>
              <a:t>stsl</a:t>
            </a:r>
            <a:r>
              <a:rPr lang="cs-CZ" altLang="de-CZ" sz="2800" dirty="0">
                <a:latin typeface="Times New Roman" panose="02020603050405020304" pitchFamily="18" charset="0"/>
              </a:rPr>
              <a:t>. vztažném zájmenu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Design">
  <a:themeElements>
    <a:clrScheme name="Office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1491</Words>
  <Application>Microsoft Macintosh PowerPoint</Application>
  <PresentationFormat>Bildschirmpräsentation (4:3)</PresentationFormat>
  <Paragraphs>54</Paragraphs>
  <Slides>16</Slides>
  <Notes>15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Office-Design</vt:lpstr>
      <vt:lpstr>Dokument</vt:lpstr>
      <vt:lpstr>Morfologie ruštiny</vt:lpstr>
      <vt:lpstr>Zájmena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Aufbruch und Konsolidierung, Konvergenz und Divergenz: Die slavischen Sprachen im 19. Jahrhundert</dc:title>
  <dc:creator>Markus Giger</dc:creator>
  <cp:lastModifiedBy>Markus Giger</cp:lastModifiedBy>
  <cp:revision>1816</cp:revision>
  <cp:lastPrinted>1601-01-01T00:00:00Z</cp:lastPrinted>
  <dcterms:created xsi:type="dcterms:W3CDTF">2010-03-17T05:32:37Z</dcterms:created>
  <dcterms:modified xsi:type="dcterms:W3CDTF">2024-04-02T21:18:11Z</dcterms:modified>
</cp:coreProperties>
</file>