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6" r:id="rId3"/>
    <p:sldId id="258" r:id="rId4"/>
    <p:sldId id="259" r:id="rId5"/>
    <p:sldId id="260" r:id="rId6"/>
    <p:sldId id="265" r:id="rId7"/>
    <p:sldId id="262" r:id="rId8"/>
    <p:sldId id="263" r:id="rId9"/>
    <p:sldId id="267" r:id="rId10"/>
    <p:sldId id="257" r:id="rId11"/>
    <p:sldId id="261" r:id="rId12"/>
    <p:sldId id="264"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85" autoAdjust="0"/>
    <p:restoredTop sz="94660"/>
  </p:normalViewPr>
  <p:slideViewPr>
    <p:cSldViewPr snapToGrid="0">
      <p:cViewPr varScale="1">
        <p:scale>
          <a:sx n="119" d="100"/>
          <a:sy n="119" d="100"/>
        </p:scale>
        <p:origin x="-300"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E82303A-24C1-4954-B456-828A3D5C8C49}" type="datetimeFigureOut">
              <a:rPr lang="ru-RU" smtClean="0"/>
              <a:t>10.10.2018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CD49C16-AE50-4850-9FBE-1D3ACB93B7EA}" type="slidenum">
              <a:rPr lang="ru-RU" smtClean="0"/>
              <a:t>‹#›</a:t>
            </a:fld>
            <a:endParaRPr lang="ru-RU"/>
          </a:p>
        </p:txBody>
      </p:sp>
    </p:spTree>
    <p:extLst>
      <p:ext uri="{BB962C8B-B14F-4D97-AF65-F5344CB8AC3E}">
        <p14:creationId xmlns:p14="http://schemas.microsoft.com/office/powerpoint/2010/main" val="524597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E82303A-24C1-4954-B456-828A3D5C8C49}" type="datetimeFigureOut">
              <a:rPr lang="ru-RU" smtClean="0"/>
              <a:t>10.10.2018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CD49C16-AE50-4850-9FBE-1D3ACB93B7EA}" type="slidenum">
              <a:rPr lang="ru-RU" smtClean="0"/>
              <a:t>‹#›</a:t>
            </a:fld>
            <a:endParaRPr lang="ru-RU"/>
          </a:p>
        </p:txBody>
      </p:sp>
    </p:spTree>
    <p:extLst>
      <p:ext uri="{BB962C8B-B14F-4D97-AF65-F5344CB8AC3E}">
        <p14:creationId xmlns:p14="http://schemas.microsoft.com/office/powerpoint/2010/main" val="1282071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E82303A-24C1-4954-B456-828A3D5C8C49}" type="datetimeFigureOut">
              <a:rPr lang="ru-RU" smtClean="0"/>
              <a:t>10.10.2018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CD49C16-AE50-4850-9FBE-1D3ACB93B7EA}" type="slidenum">
              <a:rPr lang="ru-RU" smtClean="0"/>
              <a:t>‹#›</a:t>
            </a:fld>
            <a:endParaRPr lang="ru-RU"/>
          </a:p>
        </p:txBody>
      </p:sp>
    </p:spTree>
    <p:extLst>
      <p:ext uri="{BB962C8B-B14F-4D97-AF65-F5344CB8AC3E}">
        <p14:creationId xmlns:p14="http://schemas.microsoft.com/office/powerpoint/2010/main" val="279537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E82303A-24C1-4954-B456-828A3D5C8C49}" type="datetimeFigureOut">
              <a:rPr lang="ru-RU" smtClean="0"/>
              <a:t>10.10.2018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CD49C16-AE50-4850-9FBE-1D3ACB93B7EA}" type="slidenum">
              <a:rPr lang="ru-RU" smtClean="0"/>
              <a:t>‹#›</a:t>
            </a:fld>
            <a:endParaRPr lang="ru-RU"/>
          </a:p>
        </p:txBody>
      </p:sp>
    </p:spTree>
    <p:extLst>
      <p:ext uri="{BB962C8B-B14F-4D97-AF65-F5344CB8AC3E}">
        <p14:creationId xmlns:p14="http://schemas.microsoft.com/office/powerpoint/2010/main" val="2523416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E82303A-24C1-4954-B456-828A3D5C8C49}" type="datetimeFigureOut">
              <a:rPr lang="ru-RU" smtClean="0"/>
              <a:t>10.10.2018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CD49C16-AE50-4850-9FBE-1D3ACB93B7EA}" type="slidenum">
              <a:rPr lang="ru-RU" smtClean="0"/>
              <a:t>‹#›</a:t>
            </a:fld>
            <a:endParaRPr lang="ru-RU"/>
          </a:p>
        </p:txBody>
      </p:sp>
    </p:spTree>
    <p:extLst>
      <p:ext uri="{BB962C8B-B14F-4D97-AF65-F5344CB8AC3E}">
        <p14:creationId xmlns:p14="http://schemas.microsoft.com/office/powerpoint/2010/main" val="2414387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E82303A-24C1-4954-B456-828A3D5C8C49}" type="datetimeFigureOut">
              <a:rPr lang="ru-RU" smtClean="0"/>
              <a:t>10.10.2018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CD49C16-AE50-4850-9FBE-1D3ACB93B7EA}" type="slidenum">
              <a:rPr lang="ru-RU" smtClean="0"/>
              <a:t>‹#›</a:t>
            </a:fld>
            <a:endParaRPr lang="ru-RU"/>
          </a:p>
        </p:txBody>
      </p:sp>
    </p:spTree>
    <p:extLst>
      <p:ext uri="{BB962C8B-B14F-4D97-AF65-F5344CB8AC3E}">
        <p14:creationId xmlns:p14="http://schemas.microsoft.com/office/powerpoint/2010/main" val="2882674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E82303A-24C1-4954-B456-828A3D5C8C49}" type="datetimeFigureOut">
              <a:rPr lang="ru-RU" smtClean="0"/>
              <a:t>10.10.2018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CD49C16-AE50-4850-9FBE-1D3ACB93B7EA}" type="slidenum">
              <a:rPr lang="ru-RU" smtClean="0"/>
              <a:t>‹#›</a:t>
            </a:fld>
            <a:endParaRPr lang="ru-RU"/>
          </a:p>
        </p:txBody>
      </p:sp>
    </p:spTree>
    <p:extLst>
      <p:ext uri="{BB962C8B-B14F-4D97-AF65-F5344CB8AC3E}">
        <p14:creationId xmlns:p14="http://schemas.microsoft.com/office/powerpoint/2010/main" val="2736709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E82303A-24C1-4954-B456-828A3D5C8C49}" type="datetimeFigureOut">
              <a:rPr lang="ru-RU" smtClean="0"/>
              <a:t>10.10.2018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CD49C16-AE50-4850-9FBE-1D3ACB93B7EA}" type="slidenum">
              <a:rPr lang="ru-RU" smtClean="0"/>
              <a:t>‹#›</a:t>
            </a:fld>
            <a:endParaRPr lang="ru-RU"/>
          </a:p>
        </p:txBody>
      </p:sp>
    </p:spTree>
    <p:extLst>
      <p:ext uri="{BB962C8B-B14F-4D97-AF65-F5344CB8AC3E}">
        <p14:creationId xmlns:p14="http://schemas.microsoft.com/office/powerpoint/2010/main" val="1574686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E82303A-24C1-4954-B456-828A3D5C8C49}" type="datetimeFigureOut">
              <a:rPr lang="ru-RU" smtClean="0"/>
              <a:t>10.10.2018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CD49C16-AE50-4850-9FBE-1D3ACB93B7EA}" type="slidenum">
              <a:rPr lang="ru-RU" smtClean="0"/>
              <a:t>‹#›</a:t>
            </a:fld>
            <a:endParaRPr lang="ru-RU"/>
          </a:p>
        </p:txBody>
      </p:sp>
    </p:spTree>
    <p:extLst>
      <p:ext uri="{BB962C8B-B14F-4D97-AF65-F5344CB8AC3E}">
        <p14:creationId xmlns:p14="http://schemas.microsoft.com/office/powerpoint/2010/main" val="1912484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BE82303A-24C1-4954-B456-828A3D5C8C49}" type="datetimeFigureOut">
              <a:rPr lang="ru-RU" smtClean="0"/>
              <a:t>10.10.2018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CD49C16-AE50-4850-9FBE-1D3ACB93B7EA}" type="slidenum">
              <a:rPr lang="ru-RU" smtClean="0"/>
              <a:t>‹#›</a:t>
            </a:fld>
            <a:endParaRPr lang="ru-RU"/>
          </a:p>
        </p:txBody>
      </p:sp>
    </p:spTree>
    <p:extLst>
      <p:ext uri="{BB962C8B-B14F-4D97-AF65-F5344CB8AC3E}">
        <p14:creationId xmlns:p14="http://schemas.microsoft.com/office/powerpoint/2010/main" val="2916339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BE82303A-24C1-4954-B456-828A3D5C8C49}" type="datetimeFigureOut">
              <a:rPr lang="ru-RU" smtClean="0"/>
              <a:t>10.10.2018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CD49C16-AE50-4850-9FBE-1D3ACB93B7EA}" type="slidenum">
              <a:rPr lang="ru-RU" smtClean="0"/>
              <a:t>‹#›</a:t>
            </a:fld>
            <a:endParaRPr lang="ru-RU"/>
          </a:p>
        </p:txBody>
      </p:sp>
    </p:spTree>
    <p:extLst>
      <p:ext uri="{BB962C8B-B14F-4D97-AF65-F5344CB8AC3E}">
        <p14:creationId xmlns:p14="http://schemas.microsoft.com/office/powerpoint/2010/main" val="3084162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82303A-24C1-4954-B456-828A3D5C8C49}" type="datetimeFigureOut">
              <a:rPr lang="ru-RU" smtClean="0"/>
              <a:t>10.10.2018</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D49C16-AE50-4850-9FBE-1D3ACB93B7EA}" type="slidenum">
              <a:rPr lang="ru-RU" smtClean="0"/>
              <a:t>‹#›</a:t>
            </a:fld>
            <a:endParaRPr lang="ru-RU"/>
          </a:p>
        </p:txBody>
      </p:sp>
    </p:spTree>
    <p:extLst>
      <p:ext uri="{BB962C8B-B14F-4D97-AF65-F5344CB8AC3E}">
        <p14:creationId xmlns:p14="http://schemas.microsoft.com/office/powerpoint/2010/main" val="32965010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youtu.be/9jmoexr9ybk?t=2m37s" TargetMode="External"/><Relationship Id="rId2" Type="http://schemas.openxmlformats.org/officeDocument/2006/relationships/hyperlink" Target="https://www.youtube.com/watch?v=S9NMQ_w_hoc"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98515"/>
            <a:ext cx="10515600" cy="1325563"/>
          </a:xfrm>
        </p:spPr>
        <p:txBody>
          <a:bodyPr/>
          <a:lstStyle/>
          <a:p>
            <a:pPr algn="ctr"/>
            <a:r>
              <a:rPr lang="en-GB" dirty="0" smtClean="0"/>
              <a:t>Course Overview</a:t>
            </a:r>
            <a:endParaRPr lang="ru-RU" dirty="0"/>
          </a:p>
        </p:txBody>
      </p:sp>
      <p:sp>
        <p:nvSpPr>
          <p:cNvPr id="3" name="Объект 2"/>
          <p:cNvSpPr>
            <a:spLocks noGrp="1"/>
          </p:cNvSpPr>
          <p:nvPr>
            <p:ph idx="1"/>
          </p:nvPr>
        </p:nvSpPr>
        <p:spPr>
          <a:xfrm>
            <a:off x="321972" y="1524078"/>
            <a:ext cx="11031828" cy="4992632"/>
          </a:xfrm>
        </p:spPr>
        <p:txBody>
          <a:bodyPr>
            <a:normAutofit fontScale="92500"/>
          </a:bodyPr>
          <a:lstStyle/>
          <a:p>
            <a:pPr>
              <a:lnSpc>
                <a:spcPct val="100000"/>
              </a:lnSpc>
            </a:pPr>
            <a:r>
              <a:rPr lang="en-GB" dirty="0" smtClean="0"/>
              <a:t>Contact via e-mail/ directly after the class. </a:t>
            </a:r>
            <a:r>
              <a:rPr lang="en-US" dirty="0" err="1" smtClean="0"/>
              <a:t>e</a:t>
            </a:r>
            <a:r>
              <a:rPr lang="cs-CZ" dirty="0" err="1" smtClean="0"/>
              <a:t>katerina.ana</a:t>
            </a:r>
            <a:r>
              <a:rPr lang="en-US" dirty="0" smtClean="0"/>
              <a:t>nyeva@fsv.cuni.cz</a:t>
            </a:r>
            <a:endParaRPr lang="en-GB" dirty="0" smtClean="0"/>
          </a:p>
          <a:p>
            <a:pPr>
              <a:lnSpc>
                <a:spcPct val="100000"/>
              </a:lnSpc>
            </a:pPr>
            <a:r>
              <a:rPr lang="en-GB" dirty="0" smtClean="0"/>
              <a:t>Attendance = active participation</a:t>
            </a:r>
            <a:endParaRPr lang="ru-RU" dirty="0" smtClean="0"/>
          </a:p>
          <a:p>
            <a:pPr>
              <a:lnSpc>
                <a:spcPct val="100000"/>
              </a:lnSpc>
            </a:pPr>
            <a:r>
              <a:rPr lang="en-GB" dirty="0" smtClean="0"/>
              <a:t>Lectures based on RFP directions + 2 introductory</a:t>
            </a:r>
          </a:p>
          <a:p>
            <a:pPr>
              <a:lnSpc>
                <a:spcPct val="100000"/>
              </a:lnSpc>
            </a:pPr>
            <a:r>
              <a:rPr lang="en-GB" dirty="0" smtClean="0"/>
              <a:t>start with a </a:t>
            </a:r>
            <a:r>
              <a:rPr lang="en-GB" dirty="0" err="1" smtClean="0"/>
              <a:t>supershot</a:t>
            </a:r>
            <a:r>
              <a:rPr lang="en-GB" dirty="0" smtClean="0"/>
              <a:t> essay (based on required </a:t>
            </a:r>
            <a:r>
              <a:rPr lang="en-GB" dirty="0" err="1" smtClean="0"/>
              <a:t>literaure</a:t>
            </a:r>
            <a:r>
              <a:rPr lang="en-GB" dirty="0" smtClean="0"/>
              <a:t>)</a:t>
            </a:r>
          </a:p>
          <a:p>
            <a:pPr>
              <a:lnSpc>
                <a:spcPct val="100000"/>
              </a:lnSpc>
            </a:pPr>
            <a:r>
              <a:rPr lang="en-GB" dirty="0" smtClean="0"/>
              <a:t>Final discussion</a:t>
            </a:r>
          </a:p>
          <a:p>
            <a:pPr>
              <a:lnSpc>
                <a:spcPct val="100000"/>
              </a:lnSpc>
            </a:pPr>
            <a:r>
              <a:rPr lang="en-GB" dirty="0" smtClean="0"/>
              <a:t>Final essay in 3 steps: </a:t>
            </a:r>
            <a:br>
              <a:rPr lang="en-GB" dirty="0" smtClean="0"/>
            </a:br>
            <a:r>
              <a:rPr lang="en-GB" dirty="0" smtClean="0"/>
              <a:t>1) choose the topic</a:t>
            </a:r>
            <a:r>
              <a:rPr lang="en-GB" dirty="0"/>
              <a:t/>
            </a:r>
            <a:br>
              <a:rPr lang="en-GB" dirty="0"/>
            </a:br>
            <a:r>
              <a:rPr lang="en-GB" dirty="0" smtClean="0"/>
              <a:t>2) discuss the structure and content</a:t>
            </a:r>
            <a:r>
              <a:rPr lang="en-GB" dirty="0"/>
              <a:t/>
            </a:r>
            <a:br>
              <a:rPr lang="en-GB" dirty="0"/>
            </a:br>
            <a:r>
              <a:rPr lang="en-GB" dirty="0" smtClean="0"/>
              <a:t>3) hand it in </a:t>
            </a:r>
          </a:p>
          <a:p>
            <a:pPr>
              <a:lnSpc>
                <a:spcPct val="100000"/>
              </a:lnSpc>
            </a:pPr>
            <a:r>
              <a:rPr lang="en-GB" dirty="0" smtClean="0"/>
              <a:t>Midterm exam</a:t>
            </a:r>
          </a:p>
        </p:txBody>
      </p:sp>
    </p:spTree>
    <p:extLst>
      <p:ext uri="{BB962C8B-B14F-4D97-AF65-F5344CB8AC3E}">
        <p14:creationId xmlns:p14="http://schemas.microsoft.com/office/powerpoint/2010/main" val="2775979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en-GB" dirty="0" smtClean="0">
                <a:hlinkClick r:id="rId2"/>
              </a:rPr>
              <a:t>https://www.youtube.com/watch?v=S9NMQ_w_hoc</a:t>
            </a:r>
            <a:endParaRPr lang="en-GB" dirty="0" smtClean="0"/>
          </a:p>
          <a:p>
            <a:r>
              <a:rPr lang="en-GB" dirty="0">
                <a:hlinkClick r:id="rId3"/>
              </a:rPr>
              <a:t>https://</a:t>
            </a:r>
            <a:r>
              <a:rPr lang="en-GB" dirty="0" smtClean="0">
                <a:hlinkClick r:id="rId3"/>
              </a:rPr>
              <a:t>youtu.be/9jmoexr9ybk?t=2m37s</a:t>
            </a:r>
            <a:r>
              <a:rPr lang="ru-RU" dirty="0" smtClean="0"/>
              <a:t> </a:t>
            </a:r>
            <a:r>
              <a:rPr lang="en-GB" dirty="0" smtClean="0"/>
              <a:t> </a:t>
            </a:r>
            <a:endParaRPr lang="ru-RU" dirty="0"/>
          </a:p>
        </p:txBody>
      </p:sp>
    </p:spTree>
    <p:extLst>
      <p:ext uri="{BB962C8B-B14F-4D97-AF65-F5344CB8AC3E}">
        <p14:creationId xmlns:p14="http://schemas.microsoft.com/office/powerpoint/2010/main" val="14423447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GB" dirty="0" smtClean="0"/>
              <a:t>Questions for further discussion</a:t>
            </a:r>
            <a:endParaRPr lang="ru-RU" dirty="0"/>
          </a:p>
        </p:txBody>
      </p:sp>
      <p:sp>
        <p:nvSpPr>
          <p:cNvPr id="3" name="Объект 2"/>
          <p:cNvSpPr>
            <a:spLocks noGrp="1"/>
          </p:cNvSpPr>
          <p:nvPr>
            <p:ph idx="1"/>
          </p:nvPr>
        </p:nvSpPr>
        <p:spPr/>
        <p:txBody>
          <a:bodyPr/>
          <a:lstStyle/>
          <a:p>
            <a:pPr>
              <a:lnSpc>
                <a:spcPct val="150000"/>
              </a:lnSpc>
            </a:pPr>
            <a:r>
              <a:rPr lang="en-GB" dirty="0" smtClean="0"/>
              <a:t>Compare and contrast Soviet and Russian RFP</a:t>
            </a:r>
          </a:p>
          <a:p>
            <a:pPr>
              <a:lnSpc>
                <a:spcPct val="150000"/>
              </a:lnSpc>
            </a:pPr>
            <a:r>
              <a:rPr lang="en-GB" dirty="0" smtClean="0"/>
              <a:t>Would you agree that Soviet legacies are still influencing RFP and in what way?</a:t>
            </a:r>
          </a:p>
          <a:p>
            <a:pPr>
              <a:lnSpc>
                <a:spcPct val="150000"/>
              </a:lnSpc>
            </a:pPr>
            <a:r>
              <a:rPr lang="en-GB" dirty="0" smtClean="0"/>
              <a:t>Evaluate </a:t>
            </a:r>
            <a:r>
              <a:rPr lang="cs-CZ" dirty="0" smtClean="0"/>
              <a:t>tne </a:t>
            </a:r>
            <a:r>
              <a:rPr lang="en-GB" dirty="0" smtClean="0"/>
              <a:t>impact </a:t>
            </a:r>
            <a:r>
              <a:rPr lang="cs-CZ" dirty="0" err="1" smtClean="0"/>
              <a:t>that</a:t>
            </a:r>
            <a:r>
              <a:rPr lang="cs-CZ" dirty="0" smtClean="0"/>
              <a:t> </a:t>
            </a:r>
            <a:r>
              <a:rPr lang="en-GB" dirty="0" smtClean="0"/>
              <a:t>Soviet legacies</a:t>
            </a:r>
            <a:r>
              <a:rPr lang="cs-CZ" dirty="0" smtClean="0"/>
              <a:t> </a:t>
            </a:r>
            <a:r>
              <a:rPr lang="cs-CZ" smtClean="0"/>
              <a:t>have</a:t>
            </a:r>
            <a:r>
              <a:rPr lang="en-GB" smtClean="0"/>
              <a:t> </a:t>
            </a:r>
            <a:r>
              <a:rPr lang="en-GB" dirty="0" smtClean="0"/>
              <a:t>on current RFP</a:t>
            </a:r>
          </a:p>
          <a:p>
            <a:pPr>
              <a:lnSpc>
                <a:spcPct val="150000"/>
              </a:lnSpc>
            </a:pPr>
            <a:r>
              <a:rPr lang="en-GB" dirty="0" smtClean="0"/>
              <a:t>How would you describe current RFP </a:t>
            </a:r>
            <a:r>
              <a:rPr lang="en-GB" dirty="0" smtClean="0"/>
              <a:t>from</a:t>
            </a:r>
            <a:r>
              <a:rPr lang="cs-CZ" dirty="0" smtClean="0"/>
              <a:t> </a:t>
            </a:r>
            <a:r>
              <a:rPr lang="cs-CZ" dirty="0" err="1" smtClean="0"/>
              <a:t>the</a:t>
            </a:r>
            <a:r>
              <a:rPr lang="en-GB" dirty="0" smtClean="0"/>
              <a:t> </a:t>
            </a:r>
            <a:r>
              <a:rPr lang="en-GB" dirty="0" smtClean="0"/>
              <a:t>historical point of view?</a:t>
            </a:r>
          </a:p>
        </p:txBody>
      </p:sp>
    </p:spTree>
    <p:extLst>
      <p:ext uri="{BB962C8B-B14F-4D97-AF65-F5344CB8AC3E}">
        <p14:creationId xmlns:p14="http://schemas.microsoft.com/office/powerpoint/2010/main" val="1897929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GB" dirty="0"/>
              <a:t>Questions for further discussion</a:t>
            </a:r>
            <a:endParaRPr lang="ru-RU" dirty="0"/>
          </a:p>
        </p:txBody>
      </p:sp>
      <p:sp>
        <p:nvSpPr>
          <p:cNvPr id="3" name="Объект 2"/>
          <p:cNvSpPr>
            <a:spLocks noGrp="1"/>
          </p:cNvSpPr>
          <p:nvPr>
            <p:ph idx="1"/>
          </p:nvPr>
        </p:nvSpPr>
        <p:spPr/>
        <p:txBody>
          <a:bodyPr/>
          <a:lstStyle/>
          <a:p>
            <a:pPr>
              <a:lnSpc>
                <a:spcPct val="100000"/>
              </a:lnSpc>
            </a:pPr>
            <a:r>
              <a:rPr lang="en-GB" dirty="0"/>
              <a:t>How would you understand this quote? </a:t>
            </a:r>
            <a:br>
              <a:rPr lang="en-GB" dirty="0"/>
            </a:br>
            <a:r>
              <a:rPr lang="en-GB" dirty="0"/>
              <a:t>‘</a:t>
            </a:r>
            <a:r>
              <a:rPr lang="en-US" dirty="0"/>
              <a:t>Anyone who doesn't regret the passing of the Soviet Union has no heart. Anyone who wants it restored has no brains.</a:t>
            </a:r>
            <a:r>
              <a:rPr lang="en-GB" dirty="0" smtClean="0"/>
              <a:t>’ (Putin)</a:t>
            </a:r>
          </a:p>
          <a:p>
            <a:pPr>
              <a:lnSpc>
                <a:spcPct val="100000"/>
              </a:lnSpc>
            </a:pPr>
            <a:endParaRPr lang="en-GB" dirty="0" smtClean="0"/>
          </a:p>
          <a:p>
            <a:pPr>
              <a:lnSpc>
                <a:spcPct val="100000"/>
              </a:lnSpc>
            </a:pPr>
            <a:r>
              <a:rPr lang="en-US" dirty="0" smtClean="0"/>
              <a:t>‘Russia </a:t>
            </a:r>
            <a:r>
              <a:rPr lang="en-US" dirty="0"/>
              <a:t>has been a great power for centuries, and remains so. It has always had and still has legitimate zones of interest ... We should not drop our guard in this respect, neither should we allow our opinion to be </a:t>
            </a:r>
            <a:r>
              <a:rPr lang="en-US" dirty="0" smtClean="0"/>
              <a:t>ignored.’ (Putin)</a:t>
            </a:r>
            <a:endParaRPr lang="en-GB" dirty="0"/>
          </a:p>
        </p:txBody>
      </p:sp>
    </p:spTree>
    <p:extLst>
      <p:ext uri="{BB962C8B-B14F-4D97-AF65-F5344CB8AC3E}">
        <p14:creationId xmlns:p14="http://schemas.microsoft.com/office/powerpoint/2010/main" val="2728337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6136" y="0"/>
            <a:ext cx="11532512" cy="6858000"/>
          </a:xfrm>
          <a:prstGeom prst="rect">
            <a:avLst/>
          </a:prstGeom>
        </p:spPr>
      </p:pic>
      <p:sp>
        <p:nvSpPr>
          <p:cNvPr id="2" name="Заголовок 1"/>
          <p:cNvSpPr>
            <a:spLocks noGrp="1"/>
          </p:cNvSpPr>
          <p:nvPr>
            <p:ph type="ctrTitle"/>
          </p:nvPr>
        </p:nvSpPr>
        <p:spPr>
          <a:xfrm>
            <a:off x="815663" y="2691683"/>
            <a:ext cx="9144000" cy="1708593"/>
          </a:xfrm>
        </p:spPr>
        <p:txBody>
          <a:bodyPr>
            <a:normAutofit fontScale="90000"/>
          </a:bodyPr>
          <a:lstStyle/>
          <a:p>
            <a:r>
              <a:rPr lang="en-GB" dirty="0" smtClean="0"/>
              <a:t>Russia post-empire with Soviet legacies</a:t>
            </a:r>
            <a:endParaRPr lang="ru-RU" dirty="0"/>
          </a:p>
        </p:txBody>
      </p:sp>
      <p:sp>
        <p:nvSpPr>
          <p:cNvPr id="3" name="Подзаголовок 2"/>
          <p:cNvSpPr>
            <a:spLocks noGrp="1"/>
          </p:cNvSpPr>
          <p:nvPr>
            <p:ph type="subTitle" idx="1"/>
          </p:nvPr>
        </p:nvSpPr>
        <p:spPr>
          <a:xfrm>
            <a:off x="9119535" y="5830083"/>
            <a:ext cx="2699113" cy="1027917"/>
          </a:xfrm>
        </p:spPr>
        <p:txBody>
          <a:bodyPr>
            <a:normAutofit/>
          </a:bodyPr>
          <a:lstStyle/>
          <a:p>
            <a:r>
              <a:rPr lang="en-GB" dirty="0" smtClean="0"/>
              <a:t>Ekaterina Ananyeva</a:t>
            </a:r>
          </a:p>
          <a:p>
            <a:r>
              <a:rPr lang="en-GB" dirty="0" smtClean="0"/>
              <a:t>PhD candidate</a:t>
            </a:r>
            <a:endParaRPr lang="ru-RU" dirty="0"/>
          </a:p>
        </p:txBody>
      </p:sp>
    </p:spTree>
    <p:extLst>
      <p:ext uri="{BB962C8B-B14F-4D97-AF65-F5344CB8AC3E}">
        <p14:creationId xmlns:p14="http://schemas.microsoft.com/office/powerpoint/2010/main" val="31617388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3807" y="182563"/>
            <a:ext cx="11134859" cy="1244734"/>
          </a:xfrm>
        </p:spPr>
        <p:txBody>
          <a:bodyPr/>
          <a:lstStyle/>
          <a:p>
            <a:pPr algn="ctr"/>
            <a:r>
              <a:rPr lang="en-GB" dirty="0" smtClean="0"/>
              <a:t>History shapes the agenda</a:t>
            </a:r>
            <a:endParaRPr lang="ru-RU" dirty="0"/>
          </a:p>
        </p:txBody>
      </p:sp>
      <p:sp>
        <p:nvSpPr>
          <p:cNvPr id="3" name="Объект 2"/>
          <p:cNvSpPr>
            <a:spLocks noGrp="1"/>
          </p:cNvSpPr>
          <p:nvPr>
            <p:ph idx="1"/>
          </p:nvPr>
        </p:nvSpPr>
        <p:spPr>
          <a:xfrm>
            <a:off x="334851" y="1609860"/>
            <a:ext cx="11436439" cy="4971243"/>
          </a:xfrm>
        </p:spPr>
        <p:txBody>
          <a:bodyPr>
            <a:normAutofit/>
          </a:bodyPr>
          <a:lstStyle/>
          <a:p>
            <a:r>
              <a:rPr lang="en-GB" dirty="0" smtClean="0"/>
              <a:t>Selection of Orthodox Christianity (988)</a:t>
            </a:r>
          </a:p>
          <a:p>
            <a:pPr>
              <a:lnSpc>
                <a:spcPct val="100000"/>
              </a:lnSpc>
            </a:pPr>
            <a:r>
              <a:rPr lang="en-GB" dirty="0" smtClean="0"/>
              <a:t>Resisting invaders from the West and seeking accommodation with the Mongols (1249)</a:t>
            </a:r>
          </a:p>
          <a:p>
            <a:r>
              <a:rPr lang="en-GB" dirty="0" smtClean="0"/>
              <a:t>The conquest of Kazan (1552), Astrakhan (1556), and </a:t>
            </a:r>
            <a:r>
              <a:rPr lang="en-GB" dirty="0" err="1" smtClean="0"/>
              <a:t>Sibir</a:t>
            </a:r>
            <a:r>
              <a:rPr lang="en-GB" dirty="0" smtClean="0"/>
              <a:t> (1582)</a:t>
            </a:r>
          </a:p>
          <a:p>
            <a:r>
              <a:rPr lang="en-GB" dirty="0" smtClean="0"/>
              <a:t>The Time of Troubles (1605 – 1612)</a:t>
            </a:r>
          </a:p>
          <a:p>
            <a:r>
              <a:rPr lang="en-GB" dirty="0" smtClean="0"/>
              <a:t>Inclusion of Ukraine (1654)</a:t>
            </a:r>
          </a:p>
          <a:p>
            <a:r>
              <a:rPr lang="en-GB" dirty="0" smtClean="0"/>
              <a:t>Defeat of Sweden (1721)</a:t>
            </a:r>
          </a:p>
          <a:p>
            <a:r>
              <a:rPr lang="en-GB" dirty="0"/>
              <a:t>Establishing access to the Black Sea (1774)</a:t>
            </a:r>
          </a:p>
          <a:p>
            <a:r>
              <a:rPr lang="en-GB" dirty="0"/>
              <a:t>The Capture of Tashkent (1865) </a:t>
            </a:r>
            <a:r>
              <a:rPr lang="en-GB" dirty="0">
                <a:sym typeface="Wingdings" panose="05000000000000000000" pitchFamily="2" charset="2"/>
              </a:rPr>
              <a:t> advance into Central Asia</a:t>
            </a:r>
          </a:p>
          <a:p>
            <a:endParaRPr lang="en-GB" dirty="0" smtClean="0"/>
          </a:p>
          <a:p>
            <a:endParaRPr lang="en-GB" dirty="0" smtClean="0"/>
          </a:p>
        </p:txBody>
      </p:sp>
    </p:spTree>
    <p:extLst>
      <p:ext uri="{BB962C8B-B14F-4D97-AF65-F5344CB8AC3E}">
        <p14:creationId xmlns:p14="http://schemas.microsoft.com/office/powerpoint/2010/main" val="20884234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8955" y="267427"/>
            <a:ext cx="10515600" cy="1325563"/>
          </a:xfrm>
        </p:spPr>
        <p:txBody>
          <a:bodyPr/>
          <a:lstStyle/>
          <a:p>
            <a:pPr algn="ctr"/>
            <a:r>
              <a:rPr lang="en-GB" dirty="0" smtClean="0"/>
              <a:t>USSR in short</a:t>
            </a:r>
            <a:endParaRPr lang="ru-RU" dirty="0"/>
          </a:p>
        </p:txBody>
      </p:sp>
      <p:sp>
        <p:nvSpPr>
          <p:cNvPr id="3" name="Объект 2"/>
          <p:cNvSpPr>
            <a:spLocks noGrp="1"/>
          </p:cNvSpPr>
          <p:nvPr>
            <p:ph idx="1"/>
          </p:nvPr>
        </p:nvSpPr>
        <p:spPr>
          <a:xfrm>
            <a:off x="653066" y="1592990"/>
            <a:ext cx="10515600" cy="4949478"/>
          </a:xfrm>
        </p:spPr>
        <p:txBody>
          <a:bodyPr/>
          <a:lstStyle/>
          <a:p>
            <a:pPr>
              <a:lnSpc>
                <a:spcPct val="100000"/>
              </a:lnSpc>
            </a:pPr>
            <a:r>
              <a:rPr lang="en-GB" dirty="0" smtClean="0"/>
              <a:t>Creating the USSR was ‘[…] a decisive step toward uniting the workers of all countries into one World Socialist Soviet Republic’ (Constitution, 1924)</a:t>
            </a:r>
          </a:p>
          <a:p>
            <a:r>
              <a:rPr lang="en-GB" dirty="0" smtClean="0"/>
              <a:t>‘Whoever occupies a territory also imposes his own social system. Everyone imposes his own system as far as his army can reach. It cannot be otherwise’ (Stalin)</a:t>
            </a:r>
          </a:p>
          <a:p>
            <a:r>
              <a:rPr lang="en-GB" dirty="0" smtClean="0"/>
              <a:t>‘common European house’ = de-</a:t>
            </a:r>
            <a:r>
              <a:rPr lang="en-GB" dirty="0" err="1" smtClean="0"/>
              <a:t>idealogization</a:t>
            </a:r>
            <a:r>
              <a:rPr lang="en-GB" dirty="0" smtClean="0"/>
              <a:t> (Gorbachev)</a:t>
            </a:r>
          </a:p>
        </p:txBody>
      </p:sp>
    </p:spTree>
    <p:extLst>
      <p:ext uri="{BB962C8B-B14F-4D97-AF65-F5344CB8AC3E}">
        <p14:creationId xmlns:p14="http://schemas.microsoft.com/office/powerpoint/2010/main" val="28777819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GB" dirty="0" smtClean="0"/>
              <a:t>Soviet legacies</a:t>
            </a:r>
            <a:endParaRPr lang="ru-RU" dirty="0"/>
          </a:p>
        </p:txBody>
      </p:sp>
      <p:sp>
        <p:nvSpPr>
          <p:cNvPr id="3" name="Объект 2"/>
          <p:cNvSpPr>
            <a:spLocks noGrp="1"/>
          </p:cNvSpPr>
          <p:nvPr>
            <p:ph idx="1"/>
          </p:nvPr>
        </p:nvSpPr>
        <p:spPr>
          <a:xfrm>
            <a:off x="838200" y="1690688"/>
            <a:ext cx="10515600" cy="4486275"/>
          </a:xfrm>
        </p:spPr>
        <p:txBody>
          <a:bodyPr/>
          <a:lstStyle/>
          <a:p>
            <a:r>
              <a:rPr lang="en-GB" dirty="0" smtClean="0"/>
              <a:t>Superpower mentality?</a:t>
            </a:r>
          </a:p>
          <a:p>
            <a:pPr>
              <a:lnSpc>
                <a:spcPct val="100000"/>
              </a:lnSpc>
            </a:pPr>
            <a:r>
              <a:rPr lang="en-GB" dirty="0" smtClean="0"/>
              <a:t>‘the country has yet to recognize itself as a state [and] does not have a sensible and formulated system of national interests on which foreign policy might be built’ (</a:t>
            </a:r>
            <a:r>
              <a:rPr lang="en-GB" dirty="0" err="1" smtClean="0"/>
              <a:t>Stankevich</a:t>
            </a:r>
            <a:r>
              <a:rPr lang="en-GB" dirty="0" smtClean="0"/>
              <a:t>, 2003) = post-Soviet</a:t>
            </a:r>
          </a:p>
          <a:p>
            <a:pPr>
              <a:lnSpc>
                <a:spcPct val="100000"/>
              </a:lnSpc>
            </a:pPr>
            <a:r>
              <a:rPr lang="en-GB" dirty="0" smtClean="0"/>
              <a:t>Russian direction in foreign policy: </a:t>
            </a:r>
            <a:r>
              <a:rPr lang="en-GB" dirty="0" err="1" smtClean="0"/>
              <a:t>Atlanticists</a:t>
            </a:r>
            <a:r>
              <a:rPr lang="en-GB" dirty="0" smtClean="0"/>
              <a:t> or Eurasians?</a:t>
            </a:r>
          </a:p>
          <a:p>
            <a:pPr>
              <a:lnSpc>
                <a:spcPct val="100000"/>
              </a:lnSpc>
            </a:pPr>
            <a:r>
              <a:rPr lang="en-GB" dirty="0" smtClean="0"/>
              <a:t>Worthy place in the world community</a:t>
            </a:r>
            <a:endParaRPr lang="ru-RU" dirty="0"/>
          </a:p>
        </p:txBody>
      </p:sp>
    </p:spTree>
    <p:extLst>
      <p:ext uri="{BB962C8B-B14F-4D97-AF65-F5344CB8AC3E}">
        <p14:creationId xmlns:p14="http://schemas.microsoft.com/office/powerpoint/2010/main" val="3020850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00730"/>
            <a:ext cx="10515600" cy="1325563"/>
          </a:xfrm>
        </p:spPr>
        <p:txBody>
          <a:bodyPr/>
          <a:lstStyle/>
          <a:p>
            <a:pPr algn="ctr"/>
            <a:r>
              <a:rPr lang="en-GB" dirty="0" smtClean="0"/>
              <a:t>Main vectors</a:t>
            </a:r>
            <a:endParaRPr lang="ru-RU" dirty="0"/>
          </a:p>
        </p:txBody>
      </p:sp>
      <p:sp>
        <p:nvSpPr>
          <p:cNvPr id="3" name="Объект 2"/>
          <p:cNvSpPr>
            <a:spLocks noGrp="1"/>
          </p:cNvSpPr>
          <p:nvPr>
            <p:ph idx="1"/>
          </p:nvPr>
        </p:nvSpPr>
        <p:spPr>
          <a:xfrm>
            <a:off x="838200" y="1626293"/>
            <a:ext cx="10515600" cy="4602186"/>
          </a:xfrm>
        </p:spPr>
        <p:txBody>
          <a:bodyPr/>
          <a:lstStyle/>
          <a:p>
            <a:r>
              <a:rPr lang="en-GB" dirty="0" err="1" smtClean="0"/>
              <a:t>Atlanticists</a:t>
            </a:r>
            <a:r>
              <a:rPr lang="en-GB" dirty="0" smtClean="0"/>
              <a:t>/</a:t>
            </a:r>
            <a:r>
              <a:rPr lang="en-GB" dirty="0" err="1" smtClean="0"/>
              <a:t>Eurasianists</a:t>
            </a:r>
            <a:r>
              <a:rPr lang="en-GB" dirty="0" smtClean="0"/>
              <a:t> </a:t>
            </a:r>
            <a:r>
              <a:rPr lang="en-GB" dirty="0" smtClean="0">
                <a:sym typeface="Wingdings" panose="05000000000000000000" pitchFamily="2" charset="2"/>
              </a:rPr>
              <a:t> direction of FP</a:t>
            </a:r>
          </a:p>
          <a:p>
            <a:pPr>
              <a:buFont typeface="Wingdings" panose="05000000000000000000" pitchFamily="2" charset="2"/>
              <a:buChar char="§"/>
            </a:pPr>
            <a:r>
              <a:rPr lang="en-GB" dirty="0">
                <a:sym typeface="Wingdings" panose="05000000000000000000" pitchFamily="2" charset="2"/>
              </a:rPr>
              <a:t> </a:t>
            </a:r>
            <a:r>
              <a:rPr lang="en-GB" dirty="0" smtClean="0">
                <a:sym typeface="Wingdings" panose="05000000000000000000" pitchFamily="2" charset="2"/>
              </a:rPr>
              <a:t>CIS/Eurasian</a:t>
            </a:r>
          </a:p>
          <a:p>
            <a:pPr>
              <a:buFont typeface="Wingdings" panose="05000000000000000000" pitchFamily="2" charset="2"/>
              <a:buChar char="§"/>
            </a:pPr>
            <a:r>
              <a:rPr lang="en-GB" dirty="0" smtClean="0">
                <a:sym typeface="Wingdings" panose="05000000000000000000" pitchFamily="2" charset="2"/>
              </a:rPr>
              <a:t>Western/Atlantic</a:t>
            </a:r>
          </a:p>
          <a:p>
            <a:pPr>
              <a:buFont typeface="Wingdings" panose="05000000000000000000" pitchFamily="2" charset="2"/>
              <a:buChar char="§"/>
            </a:pPr>
            <a:r>
              <a:rPr lang="en-GB" dirty="0" smtClean="0">
                <a:sym typeface="Wingdings" panose="05000000000000000000" pitchFamily="2" charset="2"/>
              </a:rPr>
              <a:t>European (focus on ‘leading states’) </a:t>
            </a:r>
          </a:p>
          <a:p>
            <a:pPr>
              <a:buFont typeface="Wingdings" panose="05000000000000000000" pitchFamily="2" charset="2"/>
              <a:buChar char="§"/>
            </a:pPr>
            <a:r>
              <a:rPr lang="en-GB" dirty="0" smtClean="0">
                <a:sym typeface="Wingdings" panose="05000000000000000000" pitchFamily="2" charset="2"/>
              </a:rPr>
              <a:t>China (bilateral or balancing)</a:t>
            </a:r>
          </a:p>
          <a:p>
            <a:pPr>
              <a:buFont typeface="Wingdings" panose="05000000000000000000" pitchFamily="2" charset="2"/>
              <a:buChar char="§"/>
            </a:pPr>
            <a:r>
              <a:rPr lang="en-GB" dirty="0" smtClean="0">
                <a:sym typeface="Wingdings" panose="05000000000000000000" pitchFamily="2" charset="2"/>
              </a:rPr>
              <a:t>Non-Western (shaping coalition of rising states)</a:t>
            </a:r>
          </a:p>
          <a:p>
            <a:pPr>
              <a:buFont typeface="Wingdings" panose="05000000000000000000" pitchFamily="2" charset="2"/>
              <a:buChar char="§"/>
            </a:pPr>
            <a:endParaRPr lang="en-GB" dirty="0" smtClean="0">
              <a:sym typeface="Wingdings" panose="05000000000000000000" pitchFamily="2" charset="2"/>
            </a:endParaRPr>
          </a:p>
          <a:p>
            <a:endParaRPr lang="ru-RU" dirty="0"/>
          </a:p>
        </p:txBody>
      </p:sp>
    </p:spTree>
    <p:extLst>
      <p:ext uri="{BB962C8B-B14F-4D97-AF65-F5344CB8AC3E}">
        <p14:creationId xmlns:p14="http://schemas.microsoft.com/office/powerpoint/2010/main" val="1315552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dirty="0" smtClean="0"/>
              <a:t>Evolution of FP ideas</a:t>
            </a:r>
            <a:endParaRPr lang="ru-RU" dirty="0"/>
          </a:p>
        </p:txBody>
      </p:sp>
      <p:graphicFrame>
        <p:nvGraphicFramePr>
          <p:cNvPr id="5" name="Объект 4"/>
          <p:cNvGraphicFramePr>
            <a:graphicFrameLocks noGrp="1"/>
          </p:cNvGraphicFramePr>
          <p:nvPr>
            <p:ph idx="1"/>
            <p:extLst>
              <p:ext uri="{D42A27DB-BD31-4B8C-83A1-F6EECF244321}">
                <p14:modId xmlns:p14="http://schemas.microsoft.com/office/powerpoint/2010/main" val="2186344231"/>
              </p:ext>
            </p:extLst>
          </p:nvPr>
        </p:nvGraphicFramePr>
        <p:xfrm>
          <a:off x="501650" y="1690688"/>
          <a:ext cx="10852150" cy="4674450"/>
        </p:xfrm>
        <a:graphic>
          <a:graphicData uri="http://schemas.openxmlformats.org/drawingml/2006/table">
            <a:tbl>
              <a:tblPr firstRow="1" bandRow="1">
                <a:tableStyleId>{5C22544A-7EE6-4342-B048-85BDC9FD1C3A}</a:tableStyleId>
              </a:tblPr>
              <a:tblGrid>
                <a:gridCol w="3452164"/>
                <a:gridCol w="7399986"/>
              </a:tblGrid>
              <a:tr h="1558150">
                <a:tc>
                  <a:txBody>
                    <a:bodyPr/>
                    <a:lstStyle/>
                    <a:p>
                      <a:r>
                        <a:rPr lang="en-GB" sz="2000" dirty="0" smtClean="0"/>
                        <a:t>1991 – 1996 </a:t>
                      </a:r>
                    </a:p>
                    <a:p>
                      <a:r>
                        <a:rPr lang="en-GB" sz="2000" dirty="0" smtClean="0"/>
                        <a:t>Western</a:t>
                      </a:r>
                      <a:r>
                        <a:rPr lang="en-GB" sz="2000" baseline="0" dirty="0" smtClean="0"/>
                        <a:t> orientation</a:t>
                      </a:r>
                      <a:endParaRPr lang="ru-RU" sz="2000" dirty="0"/>
                    </a:p>
                  </a:txBody>
                  <a:tcPr/>
                </a:tc>
                <a:tc>
                  <a:txBody>
                    <a:bodyPr/>
                    <a:lstStyle/>
                    <a:p>
                      <a:pPr marL="285750" indent="-285750">
                        <a:buFont typeface="Arial" panose="020B0604020202020204" pitchFamily="34" charset="0"/>
                        <a:buChar char="•"/>
                      </a:pPr>
                      <a:r>
                        <a:rPr lang="en-GB" sz="2000" dirty="0" smtClean="0"/>
                        <a:t>Attempt</a:t>
                      </a:r>
                      <a:r>
                        <a:rPr lang="en-GB" sz="2000" baseline="0" dirty="0" smtClean="0"/>
                        <a:t> to integrate into Western world</a:t>
                      </a:r>
                    </a:p>
                    <a:p>
                      <a:pPr marL="285750" indent="-285750">
                        <a:buFont typeface="Arial" panose="020B0604020202020204" pitchFamily="34" charset="0"/>
                        <a:buChar char="•"/>
                      </a:pPr>
                      <a:r>
                        <a:rPr lang="en-GB" sz="2000" baseline="0" dirty="0" smtClean="0"/>
                        <a:t>Entering multilateral institutions</a:t>
                      </a:r>
                    </a:p>
                    <a:p>
                      <a:pPr marL="285750" indent="-285750">
                        <a:buFont typeface="Arial" panose="020B0604020202020204" pitchFamily="34" charset="0"/>
                        <a:buChar char="•"/>
                      </a:pPr>
                      <a:r>
                        <a:rPr lang="en-GB" sz="2000" baseline="0" dirty="0" smtClean="0"/>
                        <a:t>Post-Soviet states not approached (CIS – formality)</a:t>
                      </a:r>
                    </a:p>
                    <a:p>
                      <a:pPr marL="285750" indent="-285750">
                        <a:buFont typeface="Arial" panose="020B0604020202020204" pitchFamily="34" charset="0"/>
                        <a:buChar char="•"/>
                      </a:pPr>
                      <a:r>
                        <a:rPr lang="en-GB" sz="2000" baseline="0" dirty="0" smtClean="0"/>
                        <a:t>Turn to capitalism </a:t>
                      </a:r>
                    </a:p>
                  </a:txBody>
                  <a:tcPr/>
                </a:tc>
              </a:tr>
              <a:tr h="1558150">
                <a:tc>
                  <a:txBody>
                    <a:bodyPr/>
                    <a:lstStyle/>
                    <a:p>
                      <a:r>
                        <a:rPr lang="en-GB" sz="2000" dirty="0" smtClean="0"/>
                        <a:t>1996 – 1999</a:t>
                      </a:r>
                    </a:p>
                    <a:p>
                      <a:r>
                        <a:rPr lang="en-GB" sz="2000" dirty="0" smtClean="0"/>
                        <a:t>Disillusionment</a:t>
                      </a:r>
                      <a:r>
                        <a:rPr lang="en-GB" sz="2000" baseline="0" dirty="0" smtClean="0"/>
                        <a:t> </a:t>
                      </a:r>
                      <a:endParaRPr lang="ru-RU" sz="2000" dirty="0"/>
                    </a:p>
                  </a:txBody>
                  <a:tcPr/>
                </a:tc>
                <a:tc>
                  <a:txBody>
                    <a:bodyPr/>
                    <a:lstStyle/>
                    <a:p>
                      <a:pPr marL="342900" indent="-342900">
                        <a:buFont typeface="Arial" panose="020B0604020202020204" pitchFamily="34" charset="0"/>
                        <a:buChar char="•"/>
                      </a:pPr>
                      <a:r>
                        <a:rPr lang="en-GB" sz="2000" dirty="0" smtClean="0"/>
                        <a:t>Russian view ignored (e.g. Yugoslavian</a:t>
                      </a:r>
                      <a:r>
                        <a:rPr lang="en-GB" sz="2000" baseline="0" dirty="0" smtClean="0"/>
                        <a:t> crisis</a:t>
                      </a:r>
                      <a:r>
                        <a:rPr lang="en-GB" sz="2000" dirty="0" smtClean="0"/>
                        <a:t>)</a:t>
                      </a:r>
                    </a:p>
                    <a:p>
                      <a:pPr marL="342900" indent="-342900">
                        <a:buFont typeface="Arial" panose="020B0604020202020204" pitchFamily="34" charset="0"/>
                        <a:buChar char="•"/>
                      </a:pPr>
                      <a:r>
                        <a:rPr lang="en-GB" sz="2000" dirty="0" smtClean="0"/>
                        <a:t>Failed “Marshall plan for Russia”</a:t>
                      </a:r>
                    </a:p>
                    <a:p>
                      <a:pPr marL="342900" indent="-342900">
                        <a:buFont typeface="Arial" panose="020B0604020202020204" pitchFamily="34" charset="0"/>
                        <a:buChar char="•"/>
                      </a:pPr>
                      <a:r>
                        <a:rPr lang="en-GB" sz="2000" dirty="0" smtClean="0"/>
                        <a:t>Turn</a:t>
                      </a:r>
                      <a:r>
                        <a:rPr lang="en-GB" sz="2000" baseline="0" dirty="0" smtClean="0"/>
                        <a:t> to the CIS and regional integration</a:t>
                      </a:r>
                      <a:endParaRPr lang="ru-RU" sz="2000" dirty="0"/>
                    </a:p>
                  </a:txBody>
                  <a:tcPr/>
                </a:tc>
              </a:tr>
              <a:tr h="1558150">
                <a:tc>
                  <a:txBody>
                    <a:bodyPr/>
                    <a:lstStyle/>
                    <a:p>
                      <a:r>
                        <a:rPr lang="en-GB" sz="2000" dirty="0" smtClean="0"/>
                        <a:t>2000 – now</a:t>
                      </a:r>
                    </a:p>
                    <a:p>
                      <a:r>
                        <a:rPr lang="en-GB" sz="2000" dirty="0" smtClean="0"/>
                        <a:t>Return of great power </a:t>
                      </a:r>
                      <a:endParaRPr lang="ru-RU" sz="2000" dirty="0"/>
                    </a:p>
                  </a:txBody>
                  <a:tcPr/>
                </a:tc>
                <a:tc>
                  <a:txBody>
                    <a:bodyPr/>
                    <a:lstStyle/>
                    <a:p>
                      <a:pPr marL="285750" indent="-285750">
                        <a:buFont typeface="Arial" panose="020B0604020202020204" pitchFamily="34" charset="0"/>
                        <a:buChar char="•"/>
                      </a:pPr>
                      <a:r>
                        <a:rPr lang="en-GB" sz="2000" dirty="0" smtClean="0"/>
                        <a:t>Clear definition of national interests</a:t>
                      </a:r>
                    </a:p>
                    <a:p>
                      <a:pPr marL="285750" indent="-285750">
                        <a:buFont typeface="Arial" panose="020B0604020202020204" pitchFamily="34" charset="0"/>
                        <a:buChar char="•"/>
                      </a:pPr>
                      <a:r>
                        <a:rPr lang="en-GB" sz="2000" dirty="0" smtClean="0"/>
                        <a:t>Claiming its place under the sun</a:t>
                      </a:r>
                    </a:p>
                    <a:p>
                      <a:pPr marL="285750" indent="-285750">
                        <a:buFont typeface="Arial" panose="020B0604020202020204" pitchFamily="34" charset="0"/>
                        <a:buChar char="•"/>
                      </a:pPr>
                      <a:r>
                        <a:rPr lang="en-GB" sz="2000" dirty="0" smtClean="0"/>
                        <a:t>Independent</a:t>
                      </a:r>
                      <a:r>
                        <a:rPr lang="en-GB" sz="2000" baseline="0" dirty="0" smtClean="0"/>
                        <a:t> FP and broadening of FP agenda</a:t>
                      </a:r>
                      <a:endParaRPr lang="ru-RU" sz="2000" dirty="0"/>
                    </a:p>
                  </a:txBody>
                  <a:tcPr/>
                </a:tc>
              </a:tr>
            </a:tbl>
          </a:graphicData>
        </a:graphic>
      </p:graphicFrame>
    </p:spTree>
    <p:extLst>
      <p:ext uri="{BB962C8B-B14F-4D97-AF65-F5344CB8AC3E}">
        <p14:creationId xmlns:p14="http://schemas.microsoft.com/office/powerpoint/2010/main" val="18508087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GB" dirty="0" smtClean="0"/>
              <a:t>Summary</a:t>
            </a:r>
            <a:endParaRPr lang="ru-RU" dirty="0"/>
          </a:p>
        </p:txBody>
      </p:sp>
      <p:sp>
        <p:nvSpPr>
          <p:cNvPr id="3" name="Объект 2"/>
          <p:cNvSpPr>
            <a:spLocks noGrp="1"/>
          </p:cNvSpPr>
          <p:nvPr>
            <p:ph idx="1"/>
          </p:nvPr>
        </p:nvSpPr>
        <p:spPr>
          <a:xfrm>
            <a:off x="838200" y="1825625"/>
            <a:ext cx="10515600" cy="4613812"/>
          </a:xfrm>
        </p:spPr>
        <p:txBody>
          <a:bodyPr>
            <a:normAutofit/>
          </a:bodyPr>
          <a:lstStyle/>
          <a:p>
            <a:pPr>
              <a:lnSpc>
                <a:spcPct val="100000"/>
              </a:lnSpc>
            </a:pPr>
            <a:r>
              <a:rPr lang="en-GB" dirty="0" smtClean="0"/>
              <a:t>Today`s agenda influenced by history</a:t>
            </a:r>
          </a:p>
          <a:p>
            <a:pPr lvl="1">
              <a:lnSpc>
                <a:spcPct val="100000"/>
              </a:lnSpc>
            </a:pPr>
            <a:r>
              <a:rPr lang="en-US" dirty="0"/>
              <a:t>ensure political stability (prevent conflicts in the former republics</a:t>
            </a:r>
            <a:r>
              <a:rPr lang="en-US" dirty="0" smtClean="0"/>
              <a:t>)</a:t>
            </a:r>
            <a:endParaRPr lang="en-US" dirty="0"/>
          </a:p>
          <a:p>
            <a:pPr lvl="1">
              <a:lnSpc>
                <a:spcPct val="100000"/>
              </a:lnSpc>
            </a:pPr>
            <a:r>
              <a:rPr lang="en-US" dirty="0" smtClean="0"/>
              <a:t>prevent </a:t>
            </a:r>
            <a:r>
              <a:rPr lang="en-US" dirty="0"/>
              <a:t>emergence in European/ South Asian/ Far Eastern regional hegemonic states </a:t>
            </a:r>
            <a:r>
              <a:rPr lang="en-US" dirty="0" smtClean="0"/>
              <a:t>with expansionist </a:t>
            </a:r>
            <a:r>
              <a:rPr lang="en-US" dirty="0"/>
              <a:t>ambitions towards unstable former republics of the </a:t>
            </a:r>
            <a:r>
              <a:rPr lang="en-US" dirty="0" smtClean="0"/>
              <a:t>USSR</a:t>
            </a:r>
            <a:endParaRPr lang="en-US" dirty="0"/>
          </a:p>
          <a:p>
            <a:pPr lvl="1">
              <a:lnSpc>
                <a:spcPct val="100000"/>
              </a:lnSpc>
            </a:pPr>
            <a:r>
              <a:rPr lang="en-US" dirty="0" smtClean="0"/>
              <a:t>retain </a:t>
            </a:r>
            <a:r>
              <a:rPr lang="en-US" dirty="0"/>
              <a:t>positions and functions of the USSR on the global arena, e.g. participation in</a:t>
            </a:r>
          </a:p>
          <a:p>
            <a:pPr marL="457200" lvl="1" indent="0">
              <a:lnSpc>
                <a:spcPct val="100000"/>
              </a:lnSpc>
              <a:buNone/>
            </a:pPr>
            <a:r>
              <a:rPr lang="en-US" dirty="0" smtClean="0"/>
              <a:t>peacekeeping </a:t>
            </a:r>
            <a:r>
              <a:rPr lang="en-US" dirty="0"/>
              <a:t>actions of the </a:t>
            </a:r>
            <a:r>
              <a:rPr lang="en-US" dirty="0" smtClean="0"/>
              <a:t>UN</a:t>
            </a:r>
            <a:endParaRPr lang="en-GB" dirty="0" smtClean="0"/>
          </a:p>
          <a:p>
            <a:r>
              <a:rPr lang="en-GB" dirty="0" smtClean="0"/>
              <a:t>Soviet impact still visible</a:t>
            </a:r>
          </a:p>
          <a:p>
            <a:r>
              <a:rPr lang="en-GB" dirty="0" smtClean="0"/>
              <a:t>Your own considerations</a:t>
            </a:r>
            <a:endParaRPr lang="ru-RU" dirty="0"/>
          </a:p>
        </p:txBody>
      </p:sp>
    </p:spTree>
    <p:extLst>
      <p:ext uri="{BB962C8B-B14F-4D97-AF65-F5344CB8AC3E}">
        <p14:creationId xmlns:p14="http://schemas.microsoft.com/office/powerpoint/2010/main" val="2186917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dirty="0" err="1" smtClean="0"/>
              <a:t>Supershort</a:t>
            </a:r>
            <a:r>
              <a:rPr lang="en-GB" dirty="0" smtClean="0"/>
              <a:t> essay</a:t>
            </a:r>
            <a:endParaRPr lang="ru-RU" dirty="0"/>
          </a:p>
        </p:txBody>
      </p:sp>
      <p:sp>
        <p:nvSpPr>
          <p:cNvPr id="3" name="Объект 2"/>
          <p:cNvSpPr>
            <a:spLocks noGrp="1"/>
          </p:cNvSpPr>
          <p:nvPr>
            <p:ph idx="1"/>
          </p:nvPr>
        </p:nvSpPr>
        <p:spPr>
          <a:xfrm>
            <a:off x="838200" y="1558344"/>
            <a:ext cx="10515600" cy="4618619"/>
          </a:xfrm>
        </p:spPr>
        <p:txBody>
          <a:bodyPr/>
          <a:lstStyle/>
          <a:p>
            <a:pPr>
              <a:lnSpc>
                <a:spcPct val="150000"/>
              </a:lnSpc>
            </a:pPr>
            <a:r>
              <a:rPr lang="en-GB" dirty="0" smtClean="0"/>
              <a:t>Outline and describe at </a:t>
            </a:r>
            <a:r>
              <a:rPr lang="en-GB" dirty="0" smtClean="0"/>
              <a:t>least</a:t>
            </a:r>
            <a:r>
              <a:rPr lang="cs-CZ" dirty="0" smtClean="0"/>
              <a:t> 4</a:t>
            </a:r>
            <a:r>
              <a:rPr lang="en-GB" dirty="0" smtClean="0"/>
              <a:t> </a:t>
            </a:r>
            <a:r>
              <a:rPr lang="en-GB" dirty="0" smtClean="0"/>
              <a:t>differences between Kozyrev (the first foreign minister) and Primakov (his successor)</a:t>
            </a:r>
          </a:p>
          <a:p>
            <a:pPr>
              <a:lnSpc>
                <a:spcPct val="150000"/>
              </a:lnSpc>
            </a:pPr>
            <a:r>
              <a:rPr lang="en-GB" dirty="0" smtClean="0"/>
              <a:t>What are the main goals that Russia seeks to advance across the main directions of its foreign policy (+ outline these directions)</a:t>
            </a:r>
          </a:p>
          <a:p>
            <a:pPr>
              <a:lnSpc>
                <a:spcPct val="150000"/>
              </a:lnSpc>
            </a:pPr>
            <a:r>
              <a:rPr lang="en-GB" dirty="0" smtClean="0"/>
              <a:t>What do Russian elites consist of? What are the consequences for RFP?</a:t>
            </a:r>
            <a:endParaRPr lang="ru-RU" dirty="0"/>
          </a:p>
        </p:txBody>
      </p:sp>
    </p:spTree>
    <p:extLst>
      <p:ext uri="{BB962C8B-B14F-4D97-AF65-F5344CB8AC3E}">
        <p14:creationId xmlns:p14="http://schemas.microsoft.com/office/powerpoint/2010/main" val="102221094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800</TotalTime>
  <Words>579</Words>
  <Application>Microsoft Office PowerPoint</Application>
  <PresentationFormat>Vlastní</PresentationFormat>
  <Paragraphs>76</Paragraphs>
  <Slides>12</Slides>
  <Notes>0</Notes>
  <HiddenSlides>0</HiddenSlides>
  <MMClips>0</MMClips>
  <ScaleCrop>false</ScaleCrop>
  <HeadingPairs>
    <vt:vector size="4" baseType="variant">
      <vt:variant>
        <vt:lpstr>Motiv</vt:lpstr>
      </vt:variant>
      <vt:variant>
        <vt:i4>1</vt:i4>
      </vt:variant>
      <vt:variant>
        <vt:lpstr>Nadpisy snímků</vt:lpstr>
      </vt:variant>
      <vt:variant>
        <vt:i4>12</vt:i4>
      </vt:variant>
    </vt:vector>
  </HeadingPairs>
  <TitlesOfParts>
    <vt:vector size="13" baseType="lpstr">
      <vt:lpstr>Тема Office</vt:lpstr>
      <vt:lpstr>Course Overview</vt:lpstr>
      <vt:lpstr>Russia post-empire with Soviet legacies</vt:lpstr>
      <vt:lpstr>History shapes the agenda</vt:lpstr>
      <vt:lpstr>USSR in short</vt:lpstr>
      <vt:lpstr>Soviet legacies</vt:lpstr>
      <vt:lpstr>Main vectors</vt:lpstr>
      <vt:lpstr>Evolution of FP ideas</vt:lpstr>
      <vt:lpstr>Summary</vt:lpstr>
      <vt:lpstr>Supershort essay</vt:lpstr>
      <vt:lpstr>Prezentace aplikace PowerPoint</vt:lpstr>
      <vt:lpstr>Questions for further discussion</vt:lpstr>
      <vt:lpstr>Questions for further discussion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Russia post-empire with Soviet legacies</dc:title>
  <dc:creator>Ekaterina Ananyeva</dc:creator>
  <cp:lastModifiedBy>POKUSNY UCET,ZAM,CIVT</cp:lastModifiedBy>
  <cp:revision>41</cp:revision>
  <dcterms:created xsi:type="dcterms:W3CDTF">2016-12-28T16:58:04Z</dcterms:created>
  <dcterms:modified xsi:type="dcterms:W3CDTF">2018-10-10T05:56:03Z</dcterms:modified>
</cp:coreProperties>
</file>