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6" r:id="rId3"/>
    <p:sldId id="267" r:id="rId4"/>
    <p:sldId id="268" r:id="rId5"/>
    <p:sldId id="269" r:id="rId6"/>
    <p:sldId id="270" r:id="rId7"/>
    <p:sldId id="259" r:id="rId8"/>
    <p:sldId id="260" r:id="rId9"/>
    <p:sldId id="262" r:id="rId10"/>
    <p:sldId id="257" r:id="rId11"/>
    <p:sldId id="263" r:id="rId12"/>
    <p:sldId id="258" r:id="rId13"/>
    <p:sldId id="261" r:id="rId14"/>
    <p:sldId id="265"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116" d="100"/>
          <a:sy n="116" d="100"/>
        </p:scale>
        <p:origin x="390"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6E5251F1-11D5-43ED-B9CA-915EC97189FD}" type="datetimeFigureOut">
              <a:rPr lang="fr-FR" smtClean="0"/>
              <a:t>02/05/2018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08C4E8F-00C0-4606-9DDD-D8E14BBA34B1}" type="slidenum">
              <a:rPr lang="fr-FR" smtClean="0"/>
              <a:t>‹#›</a:t>
            </a:fld>
            <a:endParaRPr lang="fr-FR"/>
          </a:p>
        </p:txBody>
      </p:sp>
    </p:spTree>
    <p:extLst>
      <p:ext uri="{BB962C8B-B14F-4D97-AF65-F5344CB8AC3E}">
        <p14:creationId xmlns:p14="http://schemas.microsoft.com/office/powerpoint/2010/main" val="14160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E5251F1-11D5-43ED-B9CA-915EC97189FD}" type="datetimeFigureOut">
              <a:rPr lang="fr-FR" smtClean="0"/>
              <a:t>02/05/2018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08C4E8F-00C0-4606-9DDD-D8E14BBA34B1}" type="slidenum">
              <a:rPr lang="fr-FR" smtClean="0"/>
              <a:t>‹#›</a:t>
            </a:fld>
            <a:endParaRPr lang="fr-FR"/>
          </a:p>
        </p:txBody>
      </p:sp>
    </p:spTree>
    <p:extLst>
      <p:ext uri="{BB962C8B-B14F-4D97-AF65-F5344CB8AC3E}">
        <p14:creationId xmlns:p14="http://schemas.microsoft.com/office/powerpoint/2010/main" val="2268187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E5251F1-11D5-43ED-B9CA-915EC97189FD}" type="datetimeFigureOut">
              <a:rPr lang="fr-FR" smtClean="0"/>
              <a:t>02/05/2018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08C4E8F-00C0-4606-9DDD-D8E14BBA34B1}" type="slidenum">
              <a:rPr lang="fr-FR" smtClean="0"/>
              <a:t>‹#›</a:t>
            </a:fld>
            <a:endParaRPr lang="fr-FR"/>
          </a:p>
        </p:txBody>
      </p:sp>
    </p:spTree>
    <p:extLst>
      <p:ext uri="{BB962C8B-B14F-4D97-AF65-F5344CB8AC3E}">
        <p14:creationId xmlns:p14="http://schemas.microsoft.com/office/powerpoint/2010/main" val="2483895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E5251F1-11D5-43ED-B9CA-915EC97189FD}" type="datetimeFigureOut">
              <a:rPr lang="fr-FR" smtClean="0"/>
              <a:t>02/05/2018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08C4E8F-00C0-4606-9DDD-D8E14BBA34B1}" type="slidenum">
              <a:rPr lang="fr-FR" smtClean="0"/>
              <a:t>‹#›</a:t>
            </a:fld>
            <a:endParaRPr lang="fr-FR"/>
          </a:p>
        </p:txBody>
      </p:sp>
    </p:spTree>
    <p:extLst>
      <p:ext uri="{BB962C8B-B14F-4D97-AF65-F5344CB8AC3E}">
        <p14:creationId xmlns:p14="http://schemas.microsoft.com/office/powerpoint/2010/main" val="3446223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6E5251F1-11D5-43ED-B9CA-915EC97189FD}" type="datetimeFigureOut">
              <a:rPr lang="fr-FR" smtClean="0"/>
              <a:t>02/05/2018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08C4E8F-00C0-4606-9DDD-D8E14BBA34B1}" type="slidenum">
              <a:rPr lang="fr-FR" smtClean="0"/>
              <a:t>‹#›</a:t>
            </a:fld>
            <a:endParaRPr lang="fr-FR"/>
          </a:p>
        </p:txBody>
      </p:sp>
    </p:spTree>
    <p:extLst>
      <p:ext uri="{BB962C8B-B14F-4D97-AF65-F5344CB8AC3E}">
        <p14:creationId xmlns:p14="http://schemas.microsoft.com/office/powerpoint/2010/main" val="928512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E5251F1-11D5-43ED-B9CA-915EC97189FD}" type="datetimeFigureOut">
              <a:rPr lang="fr-FR" smtClean="0"/>
              <a:t>02/05/2018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08C4E8F-00C0-4606-9DDD-D8E14BBA34B1}" type="slidenum">
              <a:rPr lang="fr-FR" smtClean="0"/>
              <a:t>‹#›</a:t>
            </a:fld>
            <a:endParaRPr lang="fr-FR"/>
          </a:p>
        </p:txBody>
      </p:sp>
    </p:spTree>
    <p:extLst>
      <p:ext uri="{BB962C8B-B14F-4D97-AF65-F5344CB8AC3E}">
        <p14:creationId xmlns:p14="http://schemas.microsoft.com/office/powerpoint/2010/main" val="4086334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E5251F1-11D5-43ED-B9CA-915EC97189FD}" type="datetimeFigureOut">
              <a:rPr lang="fr-FR" smtClean="0"/>
              <a:t>02/05/2018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08C4E8F-00C0-4606-9DDD-D8E14BBA34B1}" type="slidenum">
              <a:rPr lang="fr-FR" smtClean="0"/>
              <a:t>‹#›</a:t>
            </a:fld>
            <a:endParaRPr lang="fr-FR"/>
          </a:p>
        </p:txBody>
      </p:sp>
    </p:spTree>
    <p:extLst>
      <p:ext uri="{BB962C8B-B14F-4D97-AF65-F5344CB8AC3E}">
        <p14:creationId xmlns:p14="http://schemas.microsoft.com/office/powerpoint/2010/main" val="2665965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E5251F1-11D5-43ED-B9CA-915EC97189FD}" type="datetimeFigureOut">
              <a:rPr lang="fr-FR" smtClean="0"/>
              <a:t>02/05/2018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08C4E8F-00C0-4606-9DDD-D8E14BBA34B1}" type="slidenum">
              <a:rPr lang="fr-FR" smtClean="0"/>
              <a:t>‹#›</a:t>
            </a:fld>
            <a:endParaRPr lang="fr-FR"/>
          </a:p>
        </p:txBody>
      </p:sp>
    </p:spTree>
    <p:extLst>
      <p:ext uri="{BB962C8B-B14F-4D97-AF65-F5344CB8AC3E}">
        <p14:creationId xmlns:p14="http://schemas.microsoft.com/office/powerpoint/2010/main" val="2881798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E5251F1-11D5-43ED-B9CA-915EC97189FD}" type="datetimeFigureOut">
              <a:rPr lang="fr-FR" smtClean="0"/>
              <a:t>02/05/2018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08C4E8F-00C0-4606-9DDD-D8E14BBA34B1}" type="slidenum">
              <a:rPr lang="fr-FR" smtClean="0"/>
              <a:t>‹#›</a:t>
            </a:fld>
            <a:endParaRPr lang="fr-FR"/>
          </a:p>
        </p:txBody>
      </p:sp>
    </p:spTree>
    <p:extLst>
      <p:ext uri="{BB962C8B-B14F-4D97-AF65-F5344CB8AC3E}">
        <p14:creationId xmlns:p14="http://schemas.microsoft.com/office/powerpoint/2010/main" val="795540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6E5251F1-11D5-43ED-B9CA-915EC97189FD}" type="datetimeFigureOut">
              <a:rPr lang="fr-FR" smtClean="0"/>
              <a:t>02/05/2018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08C4E8F-00C0-4606-9DDD-D8E14BBA34B1}" type="slidenum">
              <a:rPr lang="fr-FR" smtClean="0"/>
              <a:t>‹#›</a:t>
            </a:fld>
            <a:endParaRPr lang="fr-FR"/>
          </a:p>
        </p:txBody>
      </p:sp>
    </p:spTree>
    <p:extLst>
      <p:ext uri="{BB962C8B-B14F-4D97-AF65-F5344CB8AC3E}">
        <p14:creationId xmlns:p14="http://schemas.microsoft.com/office/powerpoint/2010/main" val="1739952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6E5251F1-11D5-43ED-B9CA-915EC97189FD}" type="datetimeFigureOut">
              <a:rPr lang="fr-FR" smtClean="0"/>
              <a:t>02/05/2018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08C4E8F-00C0-4606-9DDD-D8E14BBA34B1}" type="slidenum">
              <a:rPr lang="fr-FR" smtClean="0"/>
              <a:t>‹#›</a:t>
            </a:fld>
            <a:endParaRPr lang="fr-FR"/>
          </a:p>
        </p:txBody>
      </p:sp>
    </p:spTree>
    <p:extLst>
      <p:ext uri="{BB962C8B-B14F-4D97-AF65-F5344CB8AC3E}">
        <p14:creationId xmlns:p14="http://schemas.microsoft.com/office/powerpoint/2010/main" val="2728942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5251F1-11D5-43ED-B9CA-915EC97189FD}" type="datetimeFigureOut">
              <a:rPr lang="fr-FR" smtClean="0"/>
              <a:t>02/05/2018</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8C4E8F-00C0-4606-9DDD-D8E14BBA34B1}" type="slidenum">
              <a:rPr lang="fr-FR" smtClean="0"/>
              <a:t>‹#›</a:t>
            </a:fld>
            <a:endParaRPr lang="fr-FR"/>
          </a:p>
        </p:txBody>
      </p:sp>
    </p:spTree>
    <p:extLst>
      <p:ext uri="{BB962C8B-B14F-4D97-AF65-F5344CB8AC3E}">
        <p14:creationId xmlns:p14="http://schemas.microsoft.com/office/powerpoint/2010/main" val="10063220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6.xm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6.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88A02C8F-94B8-4E38-80C1-572B5BDDD30C}"/>
              </a:ext>
            </a:extLst>
          </p:cNvPr>
          <p:cNvSpPr>
            <a:spLocks noGrp="1"/>
          </p:cNvSpPr>
          <p:nvPr>
            <p:ph type="title"/>
          </p:nvPr>
        </p:nvSpPr>
        <p:spPr>
          <a:xfrm>
            <a:off x="172278" y="159026"/>
            <a:ext cx="11860696" cy="2385391"/>
          </a:xfrm>
        </p:spPr>
        <p:txBody>
          <a:bodyPr>
            <a:normAutofit fontScale="90000"/>
          </a:bodyPr>
          <a:lstStyle/>
          <a:p>
            <a:pPr algn="ctr"/>
            <a:r>
              <a:rPr lang="fr-FR" b="1" dirty="0">
                <a:latin typeface="Times New Roman" panose="02020603050405020304" pitchFamily="18" charset="0"/>
                <a:cs typeface="Times New Roman" panose="02020603050405020304" pitchFamily="18" charset="0"/>
              </a:rPr>
              <a:t>Pierre Domont</a:t>
            </a:r>
            <a:r>
              <a:rPr lang="fr-FR" dirty="0">
                <a:latin typeface="Times New Roman" panose="02020603050405020304" pitchFamily="18" charset="0"/>
                <a:cs typeface="Times New Roman" panose="02020603050405020304" pitchFamily="18" charset="0"/>
              </a:rPr>
              <a:t/>
            </a:r>
            <a:br>
              <a:rPr lang="fr-FR" dirty="0">
                <a:latin typeface="Times New Roman" panose="02020603050405020304" pitchFamily="18" charset="0"/>
                <a:cs typeface="Times New Roman" panose="02020603050405020304" pitchFamily="18" charset="0"/>
              </a:rPr>
            </a:br>
            <a:r>
              <a:rPr lang="fr-FR" dirty="0">
                <a:latin typeface="Times New Roman" panose="02020603050405020304" pitchFamily="18" charset="0"/>
                <a:cs typeface="Times New Roman" panose="02020603050405020304" pitchFamily="18" charset="0"/>
              </a:rPr>
              <a:t>« États généraux de l’enseignement du français en Afrique subsaharienne francophone » </a:t>
            </a:r>
            <a:br>
              <a:rPr lang="fr-FR" dirty="0">
                <a:latin typeface="Times New Roman" panose="02020603050405020304" pitchFamily="18" charset="0"/>
                <a:cs typeface="Times New Roman" panose="02020603050405020304" pitchFamily="18" charset="0"/>
              </a:rPr>
            </a:br>
            <a:r>
              <a:rPr lang="fr-FR" dirty="0">
                <a:latin typeface="Times New Roman" panose="02020603050405020304" pitchFamily="18" charset="0"/>
                <a:cs typeface="Times New Roman" panose="02020603050405020304" pitchFamily="18" charset="0"/>
              </a:rPr>
              <a:t>Libreville 17-20 mars 2003</a:t>
            </a:r>
            <a:endParaRPr lang="en-GB" dirty="0">
              <a:latin typeface="Times New Roman" panose="02020603050405020304" pitchFamily="18" charset="0"/>
              <a:cs typeface="Times New Roman" panose="02020603050405020304" pitchFamily="18" charset="0"/>
            </a:endParaRPr>
          </a:p>
        </p:txBody>
      </p:sp>
      <p:sp>
        <p:nvSpPr>
          <p:cNvPr id="3" name="Zástupný symbol pro obsah 2">
            <a:extLst>
              <a:ext uri="{FF2B5EF4-FFF2-40B4-BE49-F238E27FC236}">
                <a16:creationId xmlns="" xmlns:a16="http://schemas.microsoft.com/office/drawing/2014/main" id="{08E063E5-964D-49EC-9F98-B6139A9B6FDC}"/>
              </a:ext>
            </a:extLst>
          </p:cNvPr>
          <p:cNvSpPr>
            <a:spLocks noGrp="1"/>
          </p:cNvSpPr>
          <p:nvPr>
            <p:ph idx="1"/>
          </p:nvPr>
        </p:nvSpPr>
        <p:spPr>
          <a:xfrm>
            <a:off x="291547" y="2769704"/>
            <a:ext cx="11635409" cy="3909391"/>
          </a:xfrm>
        </p:spPr>
        <p:txBody>
          <a:bodyPr>
            <a:normAutofit lnSpcReduction="10000"/>
          </a:bodyPr>
          <a:lstStyle/>
          <a:p>
            <a:pPr marL="0" indent="0" algn="just">
              <a:buNone/>
            </a:pPr>
            <a:r>
              <a:rPr lang="fr-FR" sz="4000" dirty="0">
                <a:latin typeface="Times New Roman" panose="02020603050405020304" pitchFamily="18" charset="0"/>
                <a:cs typeface="Times New Roman" panose="02020603050405020304" pitchFamily="18" charset="0"/>
              </a:rPr>
              <a:t>	« La coexistence entre le français et les langues africaines, née de l’histoire, ne doit pas se vivre en termes de conflit, ou de “guerre de langues“, mais bien en termes de solidarité et de complémentarité. Le partenariat linguistique français langues nationales se fonde sur l’affirmation de l’égalité des langues-cultures et le refus de toute hiérarchisation dans ce domaine… »</a:t>
            </a:r>
            <a:endParaRPr lang="en-GB"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2986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 xmlns:a16="http://schemas.microsoft.com/office/drawing/2014/main" id="{247AB924-1B87-43FC-B7C7-B112D5C51A0E}"/>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 xmlns:a16="http://schemas.microsoft.com/office/drawing/2014/main" id="{DAD2B705-4A9B-408D-AA80-4F41045E09DE}"/>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 xmlns:a16="http://schemas.microsoft.com/office/drawing/2014/main" id="{99AE2756-0FC4-4155-83E7-58AAAB63E757}"/>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6" name="Obrázek 5">
            <a:extLst>
              <a:ext uri="{FF2B5EF4-FFF2-40B4-BE49-F238E27FC236}">
                <a16:creationId xmlns="" xmlns:a16="http://schemas.microsoft.com/office/drawing/2014/main" id="{A5CA7C54-F2DC-4139-90F7-745E69183C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3682" y="37357"/>
            <a:ext cx="2712911" cy="4467797"/>
          </a:xfrm>
          <a:prstGeom prst="rect">
            <a:avLst/>
          </a:prstGeom>
        </p:spPr>
      </p:pic>
      <p:pic>
        <p:nvPicPr>
          <p:cNvPr id="4" name="Obrázek 3">
            <a:extLst>
              <a:ext uri="{FF2B5EF4-FFF2-40B4-BE49-F238E27FC236}">
                <a16:creationId xmlns="" xmlns:a16="http://schemas.microsoft.com/office/drawing/2014/main" id="{8207E6E6-3699-4C02-8E63-87CDA6915E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2170" y="94844"/>
            <a:ext cx="2700338" cy="4423410"/>
          </a:xfrm>
          <a:prstGeom prst="rect">
            <a:avLst/>
          </a:prstGeom>
        </p:spPr>
      </p:pic>
      <p:cxnSp>
        <p:nvCxnSpPr>
          <p:cNvPr id="44" name="Straight Connector 43">
            <a:extLst>
              <a:ext uri="{FF2B5EF4-FFF2-40B4-BE49-F238E27FC236}">
                <a16:creationId xmlns="" xmlns:a16="http://schemas.microsoft.com/office/drawing/2014/main" id="{818DC98F-4057-4645-B948-F604F39A9CFE}"/>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1" name="Obrázek 10">
            <a:extLst>
              <a:ext uri="{FF2B5EF4-FFF2-40B4-BE49-F238E27FC236}">
                <a16:creationId xmlns="" xmlns:a16="http://schemas.microsoft.com/office/drawing/2014/main" id="{152058CF-BF88-4CED-B635-37E8771E80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209" y="25332"/>
            <a:ext cx="2667000" cy="4520565"/>
          </a:xfrm>
          <a:prstGeom prst="rect">
            <a:avLst/>
          </a:prstGeom>
        </p:spPr>
      </p:pic>
      <p:sp>
        <p:nvSpPr>
          <p:cNvPr id="2" name="Titre 1"/>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a:solidFill>
                  <a:srgbClr val="FFFFFF"/>
                </a:solidFill>
              </a:rPr>
              <a:t>Les œuvres d’Ahmadou Kourouma</a:t>
            </a:r>
          </a:p>
        </p:txBody>
      </p:sp>
    </p:spTree>
    <p:extLst>
      <p:ext uri="{BB962C8B-B14F-4D97-AF65-F5344CB8AC3E}">
        <p14:creationId xmlns:p14="http://schemas.microsoft.com/office/powerpoint/2010/main" val="1050875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
            <a:ext cx="10515600" cy="1301577"/>
          </a:xfrm>
        </p:spPr>
        <p:txBody>
          <a:bodyPr/>
          <a:lstStyle/>
          <a:p>
            <a:pPr algn="ctr"/>
            <a:r>
              <a:rPr lang="fr-FR" dirty="0">
                <a:latin typeface="Times New Roman" panose="02020603050405020304" pitchFamily="18" charset="0"/>
                <a:cs typeface="Times New Roman" panose="02020603050405020304" pitchFamily="18" charset="0"/>
              </a:rPr>
              <a:t>Le Malinké et le Français</a:t>
            </a:r>
            <a:br>
              <a:rPr lang="fr-FR" dirty="0">
                <a:latin typeface="Times New Roman" panose="02020603050405020304" pitchFamily="18" charset="0"/>
                <a:cs typeface="Times New Roman" panose="02020603050405020304" pitchFamily="18" charset="0"/>
              </a:rPr>
            </a:br>
            <a:r>
              <a:rPr lang="fr-FR" sz="3200" dirty="0">
                <a:latin typeface="Times New Roman" panose="02020603050405020304" pitchFamily="18" charset="0"/>
                <a:cs typeface="Times New Roman" panose="02020603050405020304" pitchFamily="18" charset="0"/>
              </a:rPr>
              <a:t>(1990)</a:t>
            </a:r>
            <a:endParaRPr lang="cs-CZ" sz="3200" dirty="0">
              <a:latin typeface="Times New Roman" panose="02020603050405020304" pitchFamily="18" charset="0"/>
              <a:cs typeface="Times New Roman" panose="02020603050405020304" pitchFamily="18" charset="0"/>
            </a:endParaRPr>
          </a:p>
        </p:txBody>
      </p:sp>
      <p:pic>
        <p:nvPicPr>
          <p:cNvPr id="4" name="Ahmadou Kourouma - le français et le malinké">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895153" y="1527869"/>
            <a:ext cx="6401693" cy="4801271"/>
          </a:xfrm>
        </p:spPr>
      </p:pic>
    </p:spTree>
    <p:extLst>
      <p:ext uri="{BB962C8B-B14F-4D97-AF65-F5344CB8AC3E}">
        <p14:creationId xmlns:p14="http://schemas.microsoft.com/office/powerpoint/2010/main" val="21550700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1783" y="307731"/>
            <a:ext cx="2498523" cy="3997637"/>
          </a:xfrm>
          <a:prstGeom prst="rect">
            <a:avLst/>
          </a:prstGeom>
        </p:spPr>
      </p:pic>
      <p:sp>
        <p:nvSpPr>
          <p:cNvPr id="18" name="Rectangle 17"/>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78068" y="4633546"/>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209800" y="5738691"/>
            <a:ext cx="77724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3129276" y="477749"/>
            <a:ext cx="0" cy="3657600"/>
          </a:xfrm>
          <a:prstGeom prst="line">
            <a:avLst/>
          </a:prstGeom>
          <a:ln w="101600" cmpd="dbl">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1" y="478734"/>
            <a:ext cx="2659472" cy="3655631"/>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8200" y="307731"/>
            <a:ext cx="2430563" cy="3997637"/>
          </a:xfrm>
          <a:prstGeom prst="rect">
            <a:avLst/>
          </a:prstGeom>
        </p:spPr>
      </p:pic>
      <p:cxnSp>
        <p:nvCxnSpPr>
          <p:cNvPr id="24" name="Straight Connector 23"/>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9066096" y="477749"/>
            <a:ext cx="0" cy="3657600"/>
          </a:xfrm>
          <a:prstGeom prst="line">
            <a:avLst/>
          </a:prstGeom>
          <a:ln w="101600" cmpd="dbl">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0" name="Imag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25269" y="345064"/>
            <a:ext cx="2648372" cy="3967598"/>
          </a:xfrm>
          <a:prstGeom prst="rect">
            <a:avLst/>
          </a:prstGeom>
        </p:spPr>
      </p:pic>
      <p:cxnSp>
        <p:nvCxnSpPr>
          <p:cNvPr id="26" name="Straight Connector 25"/>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097686" y="477749"/>
            <a:ext cx="0" cy="3657600"/>
          </a:xfrm>
          <a:prstGeom prst="line">
            <a:avLst/>
          </a:prstGeom>
          <a:ln w="101600" cmpd="dbl">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i="1" dirty="0">
                <a:solidFill>
                  <a:schemeClr val="bg1"/>
                </a:solidFill>
              </a:rPr>
              <a:t>ALLAH N’EST PAS </a:t>
            </a:r>
            <a:r>
              <a:rPr lang="en-US" sz="5400" i="1">
                <a:solidFill>
                  <a:schemeClr val="bg1"/>
                </a:solidFill>
              </a:rPr>
              <a:t>OBLIGÉ </a:t>
            </a:r>
            <a:r>
              <a:rPr lang="en-US" sz="5400">
                <a:solidFill>
                  <a:schemeClr val="bg1"/>
                </a:solidFill>
              </a:rPr>
              <a:t>(2000)</a:t>
            </a:r>
            <a:endParaRPr lang="en-US" sz="5400" dirty="0">
              <a:solidFill>
                <a:schemeClr val="bg1"/>
              </a:solidFill>
            </a:endParaRPr>
          </a:p>
        </p:txBody>
      </p:sp>
    </p:spTree>
    <p:extLst>
      <p:ext uri="{BB962C8B-B14F-4D97-AF65-F5344CB8AC3E}">
        <p14:creationId xmlns:p14="http://schemas.microsoft.com/office/powerpoint/2010/main" val="3660145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6" name="Image 5"/>
          <p:cNvPicPr>
            <a:picLocks noChangeAspect="1"/>
          </p:cNvPicPr>
          <p:nvPr/>
        </p:nvPicPr>
        <p:blipFill rotWithShape="1">
          <a:blip r:embed="rId2">
            <a:extLst>
              <a:ext uri="{28A0092B-C50C-407E-A947-70E740481C1C}">
                <a14:useLocalDpi xmlns:a14="http://schemas.microsoft.com/office/drawing/2010/main" val="0"/>
              </a:ext>
            </a:extLst>
          </a:blip>
          <a:srcRect r="23739" b="2"/>
          <a:stretch/>
        </p:blipFill>
        <p:spPr>
          <a:xfrm>
            <a:off x="321628" y="320511"/>
            <a:ext cx="3794760" cy="3930978"/>
          </a:xfrm>
          <a:prstGeom prst="rect">
            <a:avLst/>
          </a:prstGeom>
        </p:spPr>
      </p:pic>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t="19645" r="-1" b="11985"/>
          <a:stretch/>
        </p:blipFill>
        <p:spPr>
          <a:xfrm>
            <a:off x="4198385" y="320511"/>
            <a:ext cx="3794760" cy="3930978"/>
          </a:xfrm>
          <a:prstGeom prst="rect">
            <a:avLst/>
          </a:prstGeom>
        </p:spPr>
      </p:pic>
      <p:pic>
        <p:nvPicPr>
          <p:cNvPr id="4" name="Image 3"/>
          <p:cNvPicPr>
            <a:picLocks noChangeAspect="1"/>
          </p:cNvPicPr>
          <p:nvPr/>
        </p:nvPicPr>
        <p:blipFill rotWithShape="1">
          <a:blip r:embed="rId4">
            <a:extLst>
              <a:ext uri="{28A0092B-C50C-407E-A947-70E740481C1C}">
                <a14:useLocalDpi xmlns:a14="http://schemas.microsoft.com/office/drawing/2010/main" val="0"/>
              </a:ext>
            </a:extLst>
          </a:blip>
          <a:srcRect r="25429" b="3"/>
          <a:stretch/>
        </p:blipFill>
        <p:spPr>
          <a:xfrm>
            <a:off x="8075142" y="320511"/>
            <a:ext cx="3794760" cy="3930978"/>
          </a:xfrm>
          <a:prstGeom prst="rect">
            <a:avLst/>
          </a:prstGeom>
        </p:spPr>
      </p:pic>
      <p:cxnSp>
        <p:nvCxnSpPr>
          <p:cNvPr id="13" name="Straight Connector 12"/>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975360" y="5778706"/>
            <a:ext cx="10241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a:xfrm>
            <a:off x="642996" y="4571216"/>
            <a:ext cx="10906008" cy="1115415"/>
          </a:xfrm>
        </p:spPr>
        <p:txBody>
          <a:bodyPr vert="horz" lIns="91440" tIns="45720" rIns="91440" bIns="45720" rtlCol="0" anchor="b">
            <a:normAutofit/>
          </a:bodyPr>
          <a:lstStyle/>
          <a:p>
            <a:pPr algn="ctr">
              <a:lnSpc>
                <a:spcPct val="70000"/>
              </a:lnSpc>
            </a:pPr>
            <a:r>
              <a:rPr lang="en-US" sz="4700"/>
              <a:t>Les enfants soldats : +/- 300 000 soldats moins 18 ans dans 15 pays africains</a:t>
            </a:r>
          </a:p>
        </p:txBody>
      </p:sp>
    </p:spTree>
    <p:extLst>
      <p:ext uri="{BB962C8B-B14F-4D97-AF65-F5344CB8AC3E}">
        <p14:creationId xmlns:p14="http://schemas.microsoft.com/office/powerpoint/2010/main" val="1699624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cxnSp>
        <p:nvCxnSpPr>
          <p:cNvPr id="15" name="Straight Connector 14">
            <a:extLst>
              <a:ext uri="{FF2B5EF4-FFF2-40B4-BE49-F238E27FC236}">
                <a16:creationId xmlns="" xmlns:a16="http://schemas.microsoft.com/office/drawing/2014/main" id="{3D83F26F-C55B-4A92-9AFF-4894D14E27C5}"/>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9063567" y="1182448"/>
            <a:ext cx="0" cy="21209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564940E8-4031-4205-8D84-CBBB398C9148}"/>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3128433" y="1182448"/>
            <a:ext cx="0" cy="21209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8" name="Obrázek 7">
            <a:extLst>
              <a:ext uri="{FF2B5EF4-FFF2-40B4-BE49-F238E27FC236}">
                <a16:creationId xmlns="" xmlns:a16="http://schemas.microsoft.com/office/drawing/2014/main" id="{302D0E40-99DC-4310-BDF5-2360BA489E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8846" y="304141"/>
            <a:ext cx="2949797" cy="4420267"/>
          </a:xfrm>
          <a:prstGeom prst="rect">
            <a:avLst/>
          </a:prstGeom>
        </p:spPr>
      </p:pic>
      <p:pic>
        <p:nvPicPr>
          <p:cNvPr id="4" name="Obrázek 3">
            <a:extLst>
              <a:ext uri="{FF2B5EF4-FFF2-40B4-BE49-F238E27FC236}">
                <a16:creationId xmlns="" xmlns:a16="http://schemas.microsoft.com/office/drawing/2014/main" id="{35241FC2-A762-46F0-BB55-0852B348EF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7775" y="609274"/>
            <a:ext cx="2857500" cy="3810000"/>
          </a:xfrm>
          <a:prstGeom prst="rect">
            <a:avLst/>
          </a:prstGeom>
        </p:spPr>
      </p:pic>
      <p:pic>
        <p:nvPicPr>
          <p:cNvPr id="10" name="Obrázek 9">
            <a:extLst>
              <a:ext uri="{FF2B5EF4-FFF2-40B4-BE49-F238E27FC236}">
                <a16:creationId xmlns="" xmlns:a16="http://schemas.microsoft.com/office/drawing/2014/main" id="{C7D02C5F-97B9-48C4-9CBE-DAC9C5B015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21" y="304140"/>
            <a:ext cx="2976372" cy="4429125"/>
          </a:xfrm>
          <a:prstGeom prst="rect">
            <a:avLst/>
          </a:prstGeom>
        </p:spPr>
      </p:pic>
      <p:cxnSp>
        <p:nvCxnSpPr>
          <p:cNvPr id="19" name="Straight Connector 18">
            <a:extLst>
              <a:ext uri="{FF2B5EF4-FFF2-40B4-BE49-F238E27FC236}">
                <a16:creationId xmlns="" xmlns:a16="http://schemas.microsoft.com/office/drawing/2014/main" id="{BC68721A-3920-404F-817F-D207616A4979}"/>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096000" y="1182448"/>
            <a:ext cx="0" cy="21209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6" name="Obrázek 5">
            <a:extLst>
              <a:ext uri="{FF2B5EF4-FFF2-40B4-BE49-F238E27FC236}">
                <a16:creationId xmlns="" xmlns:a16="http://schemas.microsoft.com/office/drawing/2014/main" id="{99E939F4-BDC5-4B0F-9BDD-20BA8B644E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9041" y="321018"/>
            <a:ext cx="2828354" cy="4433888"/>
          </a:xfrm>
          <a:prstGeom prst="rect">
            <a:avLst/>
          </a:prstGeom>
        </p:spPr>
      </p:pic>
      <p:sp>
        <p:nvSpPr>
          <p:cNvPr id="2" name="Nadpis 1">
            <a:extLst>
              <a:ext uri="{FF2B5EF4-FFF2-40B4-BE49-F238E27FC236}">
                <a16:creationId xmlns="" xmlns:a16="http://schemas.microsoft.com/office/drawing/2014/main" id="{98F779B5-F3C3-48FD-B7F6-142D29A8D18A}"/>
              </a:ext>
            </a:extLst>
          </p:cNvPr>
          <p:cNvSpPr>
            <a:spLocks noGrp="1"/>
          </p:cNvSpPr>
          <p:nvPr>
            <p:ph type="title"/>
          </p:nvPr>
        </p:nvSpPr>
        <p:spPr>
          <a:xfrm>
            <a:off x="707011" y="5029200"/>
            <a:ext cx="10765410" cy="1257300"/>
          </a:xfrm>
        </p:spPr>
        <p:txBody>
          <a:bodyPr vert="horz" lIns="91440" tIns="45720" rIns="91440" bIns="45720" rtlCol="0" anchor="b">
            <a:normAutofit/>
          </a:bodyPr>
          <a:lstStyle/>
          <a:p>
            <a:pPr algn="ctr"/>
            <a:r>
              <a:rPr lang="en-US" sz="6000" dirty="0"/>
              <a:t>Les </a:t>
            </a:r>
            <a:r>
              <a:rPr lang="en-US" sz="6000" dirty="0" err="1"/>
              <a:t>Dictionnaire</a:t>
            </a:r>
            <a:r>
              <a:rPr lang="en-US" sz="6000" dirty="0"/>
              <a:t> de </a:t>
            </a:r>
            <a:r>
              <a:rPr lang="en-US" sz="6000" dirty="0" err="1"/>
              <a:t>Birahima</a:t>
            </a:r>
            <a:endParaRPr lang="en-US" sz="6000" dirty="0"/>
          </a:p>
        </p:txBody>
      </p:sp>
    </p:spTree>
    <p:extLst>
      <p:ext uri="{BB962C8B-B14F-4D97-AF65-F5344CB8AC3E}">
        <p14:creationId xmlns:p14="http://schemas.microsoft.com/office/powerpoint/2010/main" val="148137493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76800"/>
            <a:ext cx="12191999" cy="2056799"/>
          </a:xfrm>
        </p:spPr>
        <p:txBody>
          <a:bodyPr>
            <a:normAutofit/>
          </a:bodyPr>
          <a:lstStyle/>
          <a:p>
            <a:pPr algn="ctr"/>
            <a:r>
              <a:rPr lang="fr-FR" sz="4000" dirty="0" smtClean="0">
                <a:latin typeface="Times New Roman" panose="02020603050405020304" pitchFamily="18" charset="0"/>
                <a:cs typeface="Times New Roman" panose="02020603050405020304" pitchFamily="18" charset="0"/>
              </a:rPr>
              <a:t>Bernard Dadié : </a:t>
            </a:r>
            <a:br>
              <a:rPr lang="fr-FR" sz="4000" dirty="0" smtClean="0">
                <a:latin typeface="Times New Roman" panose="02020603050405020304" pitchFamily="18" charset="0"/>
                <a:cs typeface="Times New Roman" panose="02020603050405020304" pitchFamily="18" charset="0"/>
              </a:rPr>
            </a:br>
            <a:r>
              <a:rPr lang="fr-FR" sz="4000" i="1" dirty="0" smtClean="0">
                <a:latin typeface="Times New Roman" panose="02020603050405020304" pitchFamily="18" charset="0"/>
                <a:cs typeface="Times New Roman" panose="02020603050405020304" pitchFamily="18" charset="0"/>
              </a:rPr>
              <a:t>Climbié</a:t>
            </a:r>
            <a:r>
              <a:rPr lang="fr-FR" sz="4000" dirty="0" smtClean="0">
                <a:latin typeface="Times New Roman" panose="02020603050405020304" pitchFamily="18" charset="0"/>
                <a:cs typeface="Times New Roman" panose="02020603050405020304" pitchFamily="18" charset="0"/>
              </a:rPr>
              <a:t>. </a:t>
            </a:r>
            <a:br>
              <a:rPr lang="fr-FR" sz="4000" dirty="0" smtClean="0">
                <a:latin typeface="Times New Roman" panose="02020603050405020304" pitchFamily="18" charset="0"/>
                <a:cs typeface="Times New Roman" panose="02020603050405020304" pitchFamily="18" charset="0"/>
              </a:rPr>
            </a:br>
            <a:r>
              <a:rPr lang="fr-FR" sz="4000" dirty="0" smtClean="0">
                <a:latin typeface="Times New Roman" panose="02020603050405020304" pitchFamily="18" charset="0"/>
                <a:cs typeface="Times New Roman" panose="02020603050405020304" pitchFamily="18" charset="0"/>
              </a:rPr>
              <a:t>Paris : Senghers, 1952, p. 17.</a:t>
            </a:r>
            <a:endParaRPr lang="cs-CZ" sz="4000" dirty="0">
              <a:latin typeface="Times New Roman" panose="02020603050405020304" pitchFamily="18" charset="0"/>
              <a:cs typeface="Times New Roman" panose="02020603050405020304" pitchFamily="18" charset="0"/>
            </a:endParaRPr>
          </a:p>
        </p:txBody>
      </p:sp>
      <p:sp>
        <p:nvSpPr>
          <p:cNvPr id="3" name="Zástupný symbol pro obsah 2"/>
          <p:cNvSpPr>
            <a:spLocks noGrp="1"/>
          </p:cNvSpPr>
          <p:nvPr>
            <p:ph idx="1"/>
          </p:nvPr>
        </p:nvSpPr>
        <p:spPr>
          <a:xfrm>
            <a:off x="838200" y="2512541"/>
            <a:ext cx="10515600" cy="3664422"/>
          </a:xfrm>
        </p:spPr>
        <p:txBody>
          <a:bodyPr>
            <a:normAutofit/>
          </a:bodyPr>
          <a:lstStyle/>
          <a:p>
            <a:pPr marL="0" indent="0" algn="just">
              <a:buNone/>
            </a:pPr>
            <a:r>
              <a:rPr lang="cs-CZ" sz="4000" dirty="0" smtClean="0">
                <a:latin typeface="Times New Roman" panose="02020603050405020304" pitchFamily="18" charset="0"/>
                <a:cs typeface="Times New Roman" panose="02020603050405020304" pitchFamily="18" charset="0"/>
              </a:rPr>
              <a:t>	</a:t>
            </a:r>
            <a:r>
              <a:rPr lang="fr-FR" sz="4000" dirty="0" smtClean="0">
                <a:latin typeface="Times New Roman" panose="02020603050405020304" pitchFamily="18" charset="0"/>
                <a:cs typeface="Times New Roman" panose="02020603050405020304" pitchFamily="18" charset="0"/>
              </a:rPr>
              <a:t>« Dans </a:t>
            </a:r>
            <a:r>
              <a:rPr lang="fr-FR" sz="4000" dirty="0">
                <a:latin typeface="Times New Roman" panose="02020603050405020304" pitchFamily="18" charset="0"/>
                <a:cs typeface="Times New Roman" panose="02020603050405020304" pitchFamily="18" charset="0"/>
              </a:rPr>
              <a:t>le monde actuel, il faut savoir lire et écrire pour être vraiment quelqu’un. Mon frère cadet, Assouan Koffi, est fonctionnaire. Lorsque les Européens viennent sans lui, me rendre visite, nous sommes réduits à nous parler par signes, tels des muets, </a:t>
            </a:r>
            <a:r>
              <a:rPr lang="fr-FR" sz="4000" dirty="0" smtClean="0">
                <a:latin typeface="Times New Roman" panose="02020603050405020304" pitchFamily="18" charset="0"/>
                <a:cs typeface="Times New Roman" panose="02020603050405020304" pitchFamily="18" charset="0"/>
              </a:rPr>
              <a:t>[…]. »</a:t>
            </a:r>
            <a:endParaRPr lang="cs-CZ"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9647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2205080"/>
          </a:xfrm>
        </p:spPr>
        <p:txBody>
          <a:bodyPr>
            <a:normAutofit/>
          </a:bodyPr>
          <a:lstStyle/>
          <a:p>
            <a:pPr algn="ctr"/>
            <a:r>
              <a:rPr lang="fr-FR" sz="4800" dirty="0" smtClean="0">
                <a:latin typeface="Times New Roman" panose="02020603050405020304" pitchFamily="18" charset="0"/>
                <a:cs typeface="Times New Roman" panose="02020603050405020304" pitchFamily="18" charset="0"/>
              </a:rPr>
              <a:t>Ferdinand Oyono : </a:t>
            </a:r>
            <a:br>
              <a:rPr lang="fr-FR" sz="4800" dirty="0" smtClean="0">
                <a:latin typeface="Times New Roman" panose="02020603050405020304" pitchFamily="18" charset="0"/>
                <a:cs typeface="Times New Roman" panose="02020603050405020304" pitchFamily="18" charset="0"/>
              </a:rPr>
            </a:br>
            <a:r>
              <a:rPr lang="fr-FR" sz="4800" i="1" dirty="0" smtClean="0">
                <a:latin typeface="Times New Roman" panose="02020603050405020304" pitchFamily="18" charset="0"/>
                <a:cs typeface="Times New Roman" panose="02020603050405020304" pitchFamily="18" charset="0"/>
              </a:rPr>
              <a:t>Le vieux nègre et la médaille</a:t>
            </a:r>
            <a:r>
              <a:rPr lang="fr-FR" sz="4800" dirty="0" smtClean="0">
                <a:latin typeface="Times New Roman" panose="02020603050405020304" pitchFamily="18" charset="0"/>
                <a:cs typeface="Times New Roman" panose="02020603050405020304" pitchFamily="18" charset="0"/>
              </a:rPr>
              <a:t>. </a:t>
            </a:r>
            <a:br>
              <a:rPr lang="fr-FR" sz="4800" dirty="0" smtClean="0">
                <a:latin typeface="Times New Roman" panose="02020603050405020304" pitchFamily="18" charset="0"/>
                <a:cs typeface="Times New Roman" panose="02020603050405020304" pitchFamily="18" charset="0"/>
              </a:rPr>
            </a:br>
            <a:r>
              <a:rPr lang="fr-FR" sz="4800" dirty="0" smtClean="0">
                <a:latin typeface="Times New Roman" panose="02020603050405020304" pitchFamily="18" charset="0"/>
                <a:cs typeface="Times New Roman" panose="02020603050405020304" pitchFamily="18" charset="0"/>
              </a:rPr>
              <a:t>Paris : Julliard, 1956, p. 15.</a:t>
            </a:r>
            <a:endParaRPr lang="cs-CZ" sz="4800" dirty="0">
              <a:latin typeface="Times New Roman" panose="02020603050405020304" pitchFamily="18" charset="0"/>
              <a:cs typeface="Times New Roman" panose="02020603050405020304" pitchFamily="18" charset="0"/>
            </a:endParaRPr>
          </a:p>
        </p:txBody>
      </p:sp>
      <p:sp>
        <p:nvSpPr>
          <p:cNvPr id="3" name="Zástupný symbol pro obsah 2"/>
          <p:cNvSpPr>
            <a:spLocks noGrp="1"/>
          </p:cNvSpPr>
          <p:nvPr>
            <p:ph idx="1"/>
          </p:nvPr>
        </p:nvSpPr>
        <p:spPr>
          <a:xfrm>
            <a:off x="838200" y="3566984"/>
            <a:ext cx="10515600" cy="3499666"/>
          </a:xfrm>
        </p:spPr>
        <p:txBody>
          <a:bodyPr>
            <a:normAutofit/>
          </a:bodyPr>
          <a:lstStyle/>
          <a:p>
            <a:pPr marL="0" indent="0">
              <a:buNone/>
            </a:pPr>
            <a:r>
              <a:rPr lang="fr-FR" sz="3200" dirty="0" smtClean="0">
                <a:latin typeface="Times New Roman" panose="02020603050405020304" pitchFamily="18" charset="0"/>
                <a:cs typeface="Times New Roman" panose="02020603050405020304" pitchFamily="18" charset="0"/>
              </a:rPr>
              <a:t>« – </a:t>
            </a:r>
            <a:r>
              <a:rPr lang="fr-FR" sz="3200" dirty="0">
                <a:latin typeface="Times New Roman" panose="02020603050405020304" pitchFamily="18" charset="0"/>
                <a:cs typeface="Times New Roman" panose="02020603050405020304" pitchFamily="18" charset="0"/>
              </a:rPr>
              <a:t>Ça c’est du vin, déclara-t-il. Comment dit-on en français : ‘J’ai mangé une orange.’</a:t>
            </a:r>
            <a:endParaRPr lang="cs-CZ" sz="3200" dirty="0">
              <a:latin typeface="Times New Roman" panose="02020603050405020304" pitchFamily="18" charset="0"/>
              <a:cs typeface="Times New Roman" panose="02020603050405020304" pitchFamily="18" charset="0"/>
            </a:endParaRPr>
          </a:p>
          <a:p>
            <a:pPr marL="0" indent="0">
              <a:buNone/>
            </a:pPr>
            <a:r>
              <a:rPr lang="fr-FR" sz="3200" dirty="0">
                <a:latin typeface="Times New Roman" panose="02020603050405020304" pitchFamily="18" charset="0"/>
                <a:cs typeface="Times New Roman" panose="02020603050405020304" pitchFamily="18" charset="0"/>
              </a:rPr>
              <a:t>– Moi sucé d’orange, répondit quelqu’un.</a:t>
            </a:r>
            <a:endParaRPr lang="cs-CZ" sz="3200" dirty="0">
              <a:latin typeface="Times New Roman" panose="02020603050405020304" pitchFamily="18" charset="0"/>
              <a:cs typeface="Times New Roman" panose="02020603050405020304" pitchFamily="18" charset="0"/>
            </a:endParaRPr>
          </a:p>
          <a:p>
            <a:pPr marL="0" indent="0">
              <a:buNone/>
            </a:pPr>
            <a:r>
              <a:rPr lang="fr-FR" sz="3200" dirty="0">
                <a:latin typeface="Times New Roman" panose="02020603050405020304" pitchFamily="18" charset="0"/>
                <a:cs typeface="Times New Roman" panose="02020603050405020304" pitchFamily="18" charset="0"/>
              </a:rPr>
              <a:t>– D’orange moi sucé, répéta Meka. Ce n’était pas mal. Ce garçon était vraiment intelligent, pensait-il. </a:t>
            </a:r>
            <a:r>
              <a:rPr lang="fr-FR" sz="3200" dirty="0" smtClean="0">
                <a:latin typeface="Times New Roman" panose="02020603050405020304" pitchFamily="18" charset="0"/>
                <a:cs typeface="Times New Roman" panose="02020603050405020304" pitchFamily="18" charset="0"/>
              </a:rPr>
              <a:t>»</a:t>
            </a:r>
            <a:endParaRPr lang="cs-CZ"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6079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96562" y="0"/>
            <a:ext cx="11500022" cy="2067697"/>
          </a:xfrm>
        </p:spPr>
        <p:txBody>
          <a:bodyPr>
            <a:normAutofit fontScale="90000"/>
          </a:bodyPr>
          <a:lstStyle/>
          <a:p>
            <a:pPr algn="ctr"/>
            <a:r>
              <a:rPr lang="fr-FR" dirty="0" smtClean="0">
                <a:latin typeface="Times New Roman" panose="02020603050405020304" pitchFamily="18" charset="0"/>
                <a:cs typeface="Times New Roman" panose="02020603050405020304" pitchFamily="18" charset="0"/>
              </a:rPr>
              <a:t>Ousmane Sembène : </a:t>
            </a:r>
            <a:br>
              <a:rPr lang="fr-FR" dirty="0" smtClean="0">
                <a:latin typeface="Times New Roman" panose="02020603050405020304" pitchFamily="18" charset="0"/>
                <a:cs typeface="Times New Roman" panose="02020603050405020304" pitchFamily="18" charset="0"/>
              </a:rPr>
            </a:br>
            <a:r>
              <a:rPr lang="fr-FR" i="1" dirty="0" smtClean="0">
                <a:latin typeface="Times New Roman" panose="02020603050405020304" pitchFamily="18" charset="0"/>
                <a:cs typeface="Times New Roman" panose="02020603050405020304" pitchFamily="18" charset="0"/>
              </a:rPr>
              <a:t>Le docker noir</a:t>
            </a:r>
            <a:r>
              <a:rPr lang="fr-FR" dirty="0" smtClean="0">
                <a:latin typeface="Times New Roman" panose="02020603050405020304" pitchFamily="18" charset="0"/>
                <a:cs typeface="Times New Roman" panose="02020603050405020304" pitchFamily="18" charset="0"/>
              </a:rPr>
              <a:t>. </a:t>
            </a:r>
            <a:br>
              <a:rPr lang="fr-FR" dirty="0" smtClean="0">
                <a:latin typeface="Times New Roman" panose="02020603050405020304" pitchFamily="18" charset="0"/>
                <a:cs typeface="Times New Roman" panose="02020603050405020304" pitchFamily="18" charset="0"/>
              </a:rPr>
            </a:br>
            <a:r>
              <a:rPr lang="fr-FR" dirty="0" smtClean="0">
                <a:latin typeface="Times New Roman" panose="02020603050405020304" pitchFamily="18" charset="0"/>
                <a:cs typeface="Times New Roman" panose="02020603050405020304" pitchFamily="18" charset="0"/>
              </a:rPr>
              <a:t>Paris : Nouvelles éditions Debrisse, 1956, pp. 14–15.</a:t>
            </a:r>
            <a:endParaRPr lang="cs-CZ" dirty="0">
              <a:latin typeface="Times New Roman" panose="02020603050405020304" pitchFamily="18" charset="0"/>
              <a:cs typeface="Times New Roman" panose="02020603050405020304" pitchFamily="18" charset="0"/>
            </a:endParaRPr>
          </a:p>
        </p:txBody>
      </p:sp>
      <p:sp>
        <p:nvSpPr>
          <p:cNvPr id="3" name="Zástupný symbol pro obsah 2"/>
          <p:cNvSpPr>
            <a:spLocks noGrp="1"/>
          </p:cNvSpPr>
          <p:nvPr>
            <p:ph idx="1"/>
          </p:nvPr>
        </p:nvSpPr>
        <p:spPr>
          <a:xfrm>
            <a:off x="838200" y="2718485"/>
            <a:ext cx="10515600" cy="3458477"/>
          </a:xfrm>
        </p:spPr>
        <p:txBody>
          <a:bodyPr/>
          <a:lstStyle/>
          <a:p>
            <a:pPr marL="0" indent="0" algn="just">
              <a:buNone/>
            </a:pPr>
            <a:r>
              <a:rPr lang="fr-FR" sz="3200" dirty="0" smtClean="0">
                <a:latin typeface="Times New Roman" panose="02020603050405020304" pitchFamily="18" charset="0"/>
                <a:cs typeface="Times New Roman" panose="02020603050405020304" pitchFamily="18" charset="0"/>
              </a:rPr>
              <a:t>« Ah</a:t>
            </a:r>
            <a:r>
              <a:rPr lang="fr-FR" sz="3200" dirty="0">
                <a:latin typeface="Times New Roman" panose="02020603050405020304" pitchFamily="18" charset="0"/>
                <a:cs typeface="Times New Roman" panose="02020603050405020304" pitchFamily="18" charset="0"/>
              </a:rPr>
              <a:t> ! cette femme, le « dihanama » (l’enfer), ne sera pas assez chaud pour elle ; faire tant de mal à une vieille femme… Si je savais leur maudite langue, je pourrais lire ce qu’ils ont écrit. Son désarroi était complet, elle laissa tomber le papier, ses paumes blanches se promenaient sur ses joues, elle les pressa sur ses yeux de toutes ses forces, en remuant lourdement la tête</a:t>
            </a:r>
            <a:r>
              <a:rPr lang="fr-FR" sz="3200" dirty="0" smtClean="0">
                <a:latin typeface="Times New Roman" panose="02020603050405020304" pitchFamily="18" charset="0"/>
                <a:cs typeface="Times New Roman" panose="02020603050405020304" pitchFamily="18" charset="0"/>
              </a:rPr>
              <a:t>. »</a:t>
            </a:r>
            <a:endParaRPr lang="cs-CZ" sz="3200" dirty="0">
              <a:latin typeface="Times New Roman" panose="02020603050405020304" pitchFamily="18" charset="0"/>
              <a:cs typeface="Times New Roman" panose="02020603050405020304" pitchFamily="18" charset="0"/>
            </a:endParaRPr>
          </a:p>
          <a:p>
            <a:endParaRPr lang="cs-CZ" dirty="0"/>
          </a:p>
        </p:txBody>
      </p:sp>
    </p:spTree>
    <p:extLst>
      <p:ext uri="{BB962C8B-B14F-4D97-AF65-F5344CB8AC3E}">
        <p14:creationId xmlns:p14="http://schemas.microsoft.com/office/powerpoint/2010/main" val="3359266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1276" y="0"/>
            <a:ext cx="11183893" cy="1968843"/>
          </a:xfrm>
        </p:spPr>
        <p:txBody>
          <a:bodyPr>
            <a:normAutofit/>
          </a:bodyPr>
          <a:lstStyle/>
          <a:p>
            <a:pPr algn="ctr"/>
            <a:r>
              <a:rPr lang="fr-FR" dirty="0" smtClean="0">
                <a:latin typeface="Times New Roman" panose="02020603050405020304" pitchFamily="18" charset="0"/>
                <a:cs typeface="Times New Roman" panose="02020603050405020304" pitchFamily="18" charset="0"/>
              </a:rPr>
              <a:t>Ousmane Sembène : </a:t>
            </a:r>
            <a:br>
              <a:rPr lang="fr-FR" dirty="0" smtClean="0">
                <a:latin typeface="Times New Roman" panose="02020603050405020304" pitchFamily="18" charset="0"/>
                <a:cs typeface="Times New Roman" panose="02020603050405020304" pitchFamily="18" charset="0"/>
              </a:rPr>
            </a:br>
            <a:r>
              <a:rPr lang="fr-FR" i="1" dirty="0" smtClean="0">
                <a:latin typeface="Times New Roman" panose="02020603050405020304" pitchFamily="18" charset="0"/>
                <a:cs typeface="Times New Roman" panose="02020603050405020304" pitchFamily="18" charset="0"/>
              </a:rPr>
              <a:t>Les bouts de bois de Dieu</a:t>
            </a:r>
            <a:r>
              <a:rPr lang="fr-FR" dirty="0" smtClean="0">
                <a:latin typeface="Times New Roman" panose="02020603050405020304" pitchFamily="18" charset="0"/>
                <a:cs typeface="Times New Roman" panose="02020603050405020304" pitchFamily="18" charset="0"/>
              </a:rPr>
              <a:t>. </a:t>
            </a:r>
            <a:br>
              <a:rPr lang="fr-FR" dirty="0" smtClean="0">
                <a:latin typeface="Times New Roman" panose="02020603050405020304" pitchFamily="18" charset="0"/>
                <a:cs typeface="Times New Roman" panose="02020603050405020304" pitchFamily="18" charset="0"/>
              </a:rPr>
            </a:br>
            <a:r>
              <a:rPr lang="fr-FR" dirty="0" smtClean="0">
                <a:latin typeface="Times New Roman" panose="02020603050405020304" pitchFamily="18" charset="0"/>
                <a:cs typeface="Times New Roman" panose="02020603050405020304" pitchFamily="18" charset="0"/>
              </a:rPr>
              <a:t>Paris : Le Livre Contemporain, 1960, pp. 22–23.</a:t>
            </a:r>
            <a:endParaRPr lang="cs-CZ" dirty="0">
              <a:latin typeface="Times New Roman" panose="02020603050405020304" pitchFamily="18" charset="0"/>
              <a:cs typeface="Times New Roman" panose="02020603050405020304" pitchFamily="18" charset="0"/>
            </a:endParaRPr>
          </a:p>
        </p:txBody>
      </p:sp>
      <p:sp>
        <p:nvSpPr>
          <p:cNvPr id="3" name="Zástupný symbol pro obsah 2"/>
          <p:cNvSpPr>
            <a:spLocks noGrp="1"/>
          </p:cNvSpPr>
          <p:nvPr>
            <p:ph idx="1"/>
          </p:nvPr>
        </p:nvSpPr>
        <p:spPr>
          <a:xfrm>
            <a:off x="156519" y="2290119"/>
            <a:ext cx="11920151" cy="4349578"/>
          </a:xfrm>
        </p:spPr>
        <p:txBody>
          <a:bodyPr>
            <a:normAutofit/>
          </a:bodyPr>
          <a:lstStyle/>
          <a:p>
            <a:pPr marL="0" indent="0">
              <a:buNone/>
            </a:pPr>
            <a:r>
              <a:rPr lang="fr-FR" dirty="0">
                <a:latin typeface="Times New Roman" panose="02020603050405020304" pitchFamily="18" charset="0"/>
                <a:cs typeface="Times New Roman" panose="02020603050405020304" pitchFamily="18" charset="0"/>
              </a:rPr>
              <a:t>– Depuis trois jours nous pilons et j’ai toujours été là. Et ce soir, je fais la vaisselle, </a:t>
            </a:r>
            <a:r>
              <a:rPr lang="fr-FR" i="1" dirty="0">
                <a:latin typeface="Times New Roman" panose="02020603050405020304" pitchFamily="18" charset="0"/>
                <a:cs typeface="Times New Roman" panose="02020603050405020304" pitchFamily="18" charset="0"/>
              </a:rPr>
              <a:t>alors</a:t>
            </a:r>
            <a:r>
              <a:rPr lang="fr-FR" dirty="0">
                <a:latin typeface="Times New Roman" panose="02020603050405020304" pitchFamily="18" charset="0"/>
                <a:cs typeface="Times New Roman" panose="02020603050405020304" pitchFamily="18" charset="0"/>
              </a:rPr>
              <a:t> ? </a:t>
            </a:r>
          </a:p>
          <a:p>
            <a:pPr marL="0" indent="0">
              <a:buNone/>
            </a:pPr>
            <a:r>
              <a:rPr lang="fr-FR" dirty="0" smtClean="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Aloss, Aloss ! hurla la grand-mère comme si elle voulait arracher ce mot des lèvres de sa petite-fille. […]</a:t>
            </a:r>
            <a:endParaRPr lang="cs-CZ" dirty="0">
              <a:latin typeface="Times New Roman" panose="02020603050405020304" pitchFamily="18" charset="0"/>
              <a:cs typeface="Times New Roman" panose="02020603050405020304" pitchFamily="18" charset="0"/>
            </a:endParaRPr>
          </a:p>
          <a:p>
            <a:pPr marL="0" indent="0">
              <a:buNone/>
            </a:pPr>
            <a:r>
              <a:rPr lang="fr-FR" dirty="0" smtClean="0">
                <a:latin typeface="Times New Roman" panose="02020603050405020304" pitchFamily="18" charset="0"/>
                <a:cs typeface="Times New Roman" panose="02020603050405020304" pitchFamily="18" charset="0"/>
              </a:rPr>
              <a:t>	Sans </a:t>
            </a:r>
            <a:r>
              <a:rPr lang="fr-FR" dirty="0">
                <a:latin typeface="Times New Roman" panose="02020603050405020304" pitchFamily="18" charset="0"/>
                <a:cs typeface="Times New Roman" panose="02020603050405020304" pitchFamily="18" charset="0"/>
              </a:rPr>
              <a:t>qu’elle sache pourquoi, elle le trouvait grossier surtout en l’entendant de la bouche d’une enfant qui, en s’adressant à elle, aurait dû baisser la voix.</a:t>
            </a:r>
            <a:endParaRPr lang="cs-CZ" dirty="0">
              <a:latin typeface="Times New Roman" panose="02020603050405020304" pitchFamily="18" charset="0"/>
              <a:cs typeface="Times New Roman" panose="02020603050405020304" pitchFamily="18" charset="0"/>
            </a:endParaRPr>
          </a:p>
          <a:p>
            <a:pPr marL="0" indent="0">
              <a:buNone/>
            </a:pPr>
            <a:r>
              <a:rPr lang="fr-FR" dirty="0">
                <a:latin typeface="Times New Roman" panose="02020603050405020304" pitchFamily="18" charset="0"/>
                <a:cs typeface="Times New Roman" panose="02020603050405020304" pitchFamily="18" charset="0"/>
              </a:rPr>
              <a:t>– Aloss, aloss, répéta-t-elle. Je te parle en bambara et tu me réponds dans ce langage de sauvages […] !</a:t>
            </a:r>
            <a:endParaRPr lang="cs-CZ" dirty="0">
              <a:latin typeface="Times New Roman" panose="02020603050405020304" pitchFamily="18" charset="0"/>
              <a:cs typeface="Times New Roman" panose="02020603050405020304" pitchFamily="18" charset="0"/>
            </a:endParaRPr>
          </a:p>
          <a:p>
            <a:pPr marL="0" indent="0">
              <a:buNone/>
            </a:pPr>
            <a:r>
              <a:rPr lang="fr-FR" dirty="0">
                <a:latin typeface="Times New Roman" panose="02020603050405020304" pitchFamily="18" charset="0"/>
                <a:cs typeface="Times New Roman" panose="02020603050405020304" pitchFamily="18" charset="0"/>
              </a:rPr>
              <a:t>– Le mot m’a échappé, mama</a:t>
            </a:r>
            <a:r>
              <a:rPr lang="fr-FR" dirty="0" smtClean="0">
                <a:latin typeface="Times New Roman" panose="02020603050405020304" pitchFamily="18" charset="0"/>
                <a:cs typeface="Times New Roman" panose="02020603050405020304" pitchFamily="18" charset="0"/>
              </a:rPr>
              <a:t>.</a:t>
            </a: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4025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72995"/>
            <a:ext cx="10515600" cy="1837037"/>
          </a:xfrm>
        </p:spPr>
        <p:txBody>
          <a:bodyPr>
            <a:normAutofit fontScale="90000"/>
          </a:bodyPr>
          <a:lstStyle/>
          <a:p>
            <a:pPr algn="ctr"/>
            <a:r>
              <a:rPr lang="fr-FR" dirty="0" smtClean="0"/>
              <a:t>Aminata Sow Fall : </a:t>
            </a:r>
            <a:br>
              <a:rPr lang="fr-FR" dirty="0" smtClean="0"/>
            </a:br>
            <a:r>
              <a:rPr lang="fr-FR" i="1" dirty="0" smtClean="0"/>
              <a:t>La grève des bàttu</a:t>
            </a:r>
            <a:r>
              <a:rPr lang="fr-FR" dirty="0" smtClean="0"/>
              <a:t>. </a:t>
            </a:r>
            <a:br>
              <a:rPr lang="fr-FR" dirty="0" smtClean="0"/>
            </a:br>
            <a:r>
              <a:rPr lang="fr-FR" dirty="0" smtClean="0"/>
              <a:t>Dakar : Nouvelles éditions africaines, 1979, p.27.</a:t>
            </a:r>
            <a:endParaRPr lang="cs-CZ" dirty="0"/>
          </a:p>
        </p:txBody>
      </p:sp>
      <p:sp>
        <p:nvSpPr>
          <p:cNvPr id="3" name="Zástupný symbol pro obsah 2"/>
          <p:cNvSpPr>
            <a:spLocks noGrp="1"/>
          </p:cNvSpPr>
          <p:nvPr>
            <p:ph idx="1"/>
          </p:nvPr>
        </p:nvSpPr>
        <p:spPr>
          <a:xfrm>
            <a:off x="321276" y="2578443"/>
            <a:ext cx="11574162" cy="4077730"/>
          </a:xfrm>
        </p:spPr>
        <p:txBody>
          <a:bodyPr/>
          <a:lstStyle/>
          <a:p>
            <a:pPr marL="0" indent="0">
              <a:buNone/>
            </a:pPr>
            <a:r>
              <a:rPr lang="fr-FR" dirty="0" smtClean="0"/>
              <a:t>« – </a:t>
            </a:r>
            <a:r>
              <a:rPr lang="fr-FR" dirty="0"/>
              <a:t>Gaa ni am na lu xew – quelque chose est arrivé. Êtes-vous courant ?</a:t>
            </a:r>
            <a:endParaRPr lang="cs-CZ" dirty="0"/>
          </a:p>
          <a:p>
            <a:pPr marL="0" indent="0">
              <a:buNone/>
            </a:pPr>
            <a:r>
              <a:rPr lang="fr-FR" dirty="0"/>
              <a:t>– Qu’est-il arrivé ?</a:t>
            </a:r>
            <a:endParaRPr lang="cs-CZ" dirty="0"/>
          </a:p>
          <a:p>
            <a:pPr marL="0" indent="0">
              <a:buNone/>
            </a:pPr>
            <a:r>
              <a:rPr lang="fr-FR" dirty="0"/>
              <a:t>– Lu xew waay ? (en note en bas de page : Que s’est-il passé ?)</a:t>
            </a:r>
            <a:endParaRPr lang="cs-CZ" dirty="0"/>
          </a:p>
          <a:p>
            <a:pPr marL="0" indent="0">
              <a:buNone/>
            </a:pPr>
            <a:r>
              <a:rPr lang="fr-FR" dirty="0"/>
              <a:t>– Mbaa jamm la ? (en note en bas de page : Rien de grave ?)</a:t>
            </a:r>
            <a:endParaRPr lang="cs-CZ" dirty="0"/>
          </a:p>
          <a:p>
            <a:pPr marL="0" indent="0">
              <a:buNone/>
            </a:pPr>
            <a:r>
              <a:rPr lang="fr-FR" dirty="0"/>
              <a:t>– Madiabel, répond Salla, a eu un accident.</a:t>
            </a:r>
            <a:endParaRPr lang="cs-CZ" dirty="0"/>
          </a:p>
          <a:p>
            <a:pPr marL="0" indent="0">
              <a:buNone/>
            </a:pPr>
            <a:r>
              <a:rPr lang="fr-FR" dirty="0"/>
              <a:t>– Asbunalla ! Céy waay ! (en note en bas de page : Que Dieu éloigne le mauvais sort ! Hélas !)</a:t>
            </a:r>
            <a:endParaRPr lang="cs-CZ" dirty="0"/>
          </a:p>
          <a:p>
            <a:pPr marL="0" indent="0">
              <a:buNone/>
            </a:pPr>
            <a:r>
              <a:rPr lang="fr-FR" dirty="0"/>
              <a:t>– Comment est-ce arrivé ? » (FALL, 1979 : 27)</a:t>
            </a:r>
            <a:endParaRPr lang="cs-CZ" dirty="0"/>
          </a:p>
          <a:p>
            <a:endParaRPr lang="cs-CZ" dirty="0"/>
          </a:p>
        </p:txBody>
      </p:sp>
    </p:spTree>
    <p:extLst>
      <p:ext uri="{BB962C8B-B14F-4D97-AF65-F5344CB8AC3E}">
        <p14:creationId xmlns:p14="http://schemas.microsoft.com/office/powerpoint/2010/main" val="2267877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5" name="Espace réservé pour une image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9493" r="6992" b="-1"/>
          <a:stretch/>
        </p:blipFill>
        <p:spPr>
          <a:xfrm>
            <a:off x="4639056" y="10"/>
            <a:ext cx="7552944" cy="6857990"/>
          </a:xfrm>
          <a:prstGeom prst="rect">
            <a:avLst/>
          </a:prstGeom>
          <a:effectLst/>
        </p:spPr>
      </p:pic>
      <p:sp>
        <p:nvSpPr>
          <p:cNvPr id="2" name="Titre 1"/>
          <p:cNvSpPr>
            <a:spLocks noGrp="1"/>
          </p:cNvSpPr>
          <p:nvPr>
            <p:ph type="title"/>
          </p:nvPr>
        </p:nvSpPr>
        <p:spPr>
          <a:xfrm>
            <a:off x="648929" y="629266"/>
            <a:ext cx="3651467" cy="1676603"/>
          </a:xfrm>
        </p:spPr>
        <p:txBody>
          <a:bodyPr vert="horz" lIns="91440" tIns="45720" rIns="91440" bIns="45720" rtlCol="0" anchor="ctr">
            <a:normAutofit/>
          </a:bodyPr>
          <a:lstStyle/>
          <a:p>
            <a:r>
              <a:rPr lang="en-US" sz="4400" dirty="0" err="1"/>
              <a:t>Ahmadou</a:t>
            </a:r>
            <a:r>
              <a:rPr lang="en-US" sz="4400" dirty="0"/>
              <a:t> </a:t>
            </a:r>
            <a:r>
              <a:rPr lang="en-US" sz="4400" dirty="0" err="1"/>
              <a:t>Kourouma</a:t>
            </a:r>
            <a:endParaRPr lang="en-US" sz="4400" dirty="0"/>
          </a:p>
        </p:txBody>
      </p:sp>
      <p:sp>
        <p:nvSpPr>
          <p:cNvPr id="4" name="Espace réservé du texte 3"/>
          <p:cNvSpPr>
            <a:spLocks noGrp="1"/>
          </p:cNvSpPr>
          <p:nvPr>
            <p:ph type="body" sz="half" idx="2"/>
          </p:nvPr>
        </p:nvSpPr>
        <p:spPr>
          <a:xfrm>
            <a:off x="648931" y="2438400"/>
            <a:ext cx="3651466" cy="3785419"/>
          </a:xfrm>
        </p:spPr>
        <p:txBody>
          <a:bodyPr vert="horz" lIns="91440" tIns="45720" rIns="91440" bIns="45720" rtlCol="0">
            <a:normAutofit/>
          </a:bodyPr>
          <a:lstStyle/>
          <a:p>
            <a:pPr indent="-228600">
              <a:buFont typeface="Arial" panose="020B0604020202020204" pitchFamily="34" charset="0"/>
              <a:buChar char="•"/>
            </a:pPr>
            <a:r>
              <a:rPr lang="en-US" sz="1800"/>
              <a:t>le 24 novembre 1927 à Boundiali et mort le 11 décembre 2003 à Lyon</a:t>
            </a:r>
          </a:p>
          <a:p>
            <a:pPr indent="-228600">
              <a:buFont typeface="Arial" panose="020B0604020202020204" pitchFamily="34" charset="0"/>
              <a:buChar char="•"/>
            </a:pPr>
            <a:r>
              <a:rPr lang="en-US" sz="1800"/>
              <a:t>Écrivain ivorien</a:t>
            </a:r>
          </a:p>
          <a:p>
            <a:pPr indent="-228600">
              <a:buFont typeface="Arial" panose="020B0604020202020204" pitchFamily="34" charset="0"/>
              <a:buChar char="•"/>
            </a:pPr>
            <a:r>
              <a:rPr lang="en-US" sz="1800"/>
              <a:t>Auteur du grand livre: </a:t>
            </a:r>
            <a:r>
              <a:rPr lang="en-US" sz="1800" i="1"/>
              <a:t>Les Soleils des Indépendances</a:t>
            </a:r>
          </a:p>
          <a:p>
            <a:pPr indent="-228600">
              <a:buFont typeface="Arial" panose="020B0604020202020204" pitchFamily="34" charset="0"/>
              <a:buChar char="•"/>
            </a:pPr>
            <a:r>
              <a:rPr lang="en-US" sz="1800" b="1"/>
              <a:t>Publié à Montréal, puis chez le Seuil</a:t>
            </a:r>
          </a:p>
          <a:p>
            <a:pPr marL="285750" indent="-228600">
              <a:buFont typeface="Arial" panose="020B0604020202020204" pitchFamily="34" charset="0"/>
              <a:buChar char="•"/>
            </a:pPr>
            <a:r>
              <a:rPr lang="en-US" sz="1800" i="1"/>
              <a:t>Grand prix littéraire d'Afrique noire</a:t>
            </a:r>
          </a:p>
          <a:p>
            <a:pPr marL="285750" indent="-228600">
              <a:buFont typeface="Arial" panose="020B0604020202020204" pitchFamily="34" charset="0"/>
              <a:buChar char="•"/>
            </a:pPr>
            <a:r>
              <a:rPr lang="en-US" sz="1800" i="1"/>
              <a:t>Prix Renaudot</a:t>
            </a:r>
          </a:p>
          <a:p>
            <a:pPr marL="285750" indent="-228600">
              <a:buFont typeface="Arial" panose="020B0604020202020204" pitchFamily="34" charset="0"/>
              <a:buChar char="•"/>
            </a:pPr>
            <a:r>
              <a:rPr lang="en-US" sz="1800" i="1"/>
              <a:t>Prix Goncourt des lycéens</a:t>
            </a:r>
          </a:p>
        </p:txBody>
      </p:sp>
    </p:spTree>
    <p:extLst>
      <p:ext uri="{BB962C8B-B14F-4D97-AF65-F5344CB8AC3E}">
        <p14:creationId xmlns:p14="http://schemas.microsoft.com/office/powerpoint/2010/main" val="2471237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9" name="Rectangle 8"/>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78068" y="4633546"/>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209800" y="5738691"/>
            <a:ext cx="77724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096000" y="477749"/>
            <a:ext cx="0" cy="3657600"/>
          </a:xfrm>
          <a:prstGeom prst="line">
            <a:avLst/>
          </a:prstGeom>
          <a:ln w="101600" cmpd="dbl">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4379" y="31904"/>
            <a:ext cx="3267075" cy="4480560"/>
          </a:xfrm>
          <a:prstGeom prst="rect">
            <a:avLst/>
          </a:prstGeom>
        </p:spPr>
      </p:pic>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3793" y="150011"/>
            <a:ext cx="6048207" cy="4333524"/>
          </a:xfrm>
          <a:prstGeom prst="rect">
            <a:avLst/>
          </a:prstGeom>
        </p:spPr>
      </p:pic>
      <p:sp>
        <p:nvSpPr>
          <p:cNvPr id="2" name="Titre 1"/>
          <p:cNvSpPr>
            <a:spLocks noGrp="1"/>
          </p:cNvSpPr>
          <p:nvPr>
            <p:ph type="title"/>
          </p:nvPr>
        </p:nvSpPr>
        <p:spPr>
          <a:xfrm>
            <a:off x="527538" y="4756638"/>
            <a:ext cx="11139854" cy="1089980"/>
          </a:xfrm>
        </p:spPr>
        <p:txBody>
          <a:bodyPr vert="horz" lIns="91440" tIns="45720" rIns="91440" bIns="45720" rtlCol="0" anchor="b">
            <a:noAutofit/>
          </a:bodyPr>
          <a:lstStyle/>
          <a:p>
            <a:pPr algn="ctr">
              <a:lnSpc>
                <a:spcPct val="70000"/>
              </a:lnSpc>
            </a:pPr>
            <a:r>
              <a:rPr lang="en-US" sz="2400" b="1" dirty="0">
                <a:solidFill>
                  <a:schemeClr val="bg1"/>
                </a:solidFill>
                <a:latin typeface="Times New Roman" panose="02020603050405020304" pitchFamily="18" charset="0"/>
                <a:cs typeface="Times New Roman" panose="02020603050405020304" pitchFamily="18" charset="0"/>
              </a:rPr>
              <a:t>De 1950 à 1954, (pendant la </a:t>
            </a:r>
            <a:r>
              <a:rPr lang="en-US" sz="2400" b="1" dirty="0" err="1">
                <a:solidFill>
                  <a:schemeClr val="bg1"/>
                </a:solidFill>
                <a:latin typeface="Times New Roman" panose="02020603050405020304" pitchFamily="18" charset="0"/>
                <a:cs typeface="Times New Roman" panose="02020603050405020304" pitchFamily="18" charset="0"/>
              </a:rPr>
              <a:t>colonisation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française</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il</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est</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envoyé</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comme</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tirailleur</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sénégalais</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en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Indochine</a:t>
            </a:r>
            <a:r>
              <a:rPr lang="en-US" sz="2400" b="1" dirty="0">
                <a:solidFill>
                  <a:schemeClr val="bg1"/>
                </a:solidFill>
                <a:latin typeface="Times New Roman" panose="02020603050405020304" pitchFamily="18" charset="0"/>
                <a:cs typeface="Times New Roman" panose="02020603050405020304" pitchFamily="18" charset="0"/>
              </a:rPr>
              <a:t>, à </a:t>
            </a:r>
            <a:r>
              <a:rPr lang="en-US" sz="2400" b="1" dirty="0" err="1">
                <a:solidFill>
                  <a:schemeClr val="bg1"/>
                </a:solidFill>
                <a:latin typeface="Times New Roman" panose="02020603050405020304" pitchFamily="18" charset="0"/>
                <a:cs typeface="Times New Roman" panose="02020603050405020304" pitchFamily="18" charset="0"/>
              </a:rPr>
              <a:t>titre</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disciplinaire</a:t>
            </a:r>
            <a:r>
              <a:rPr lang="en-US" sz="2400" b="1" dirty="0">
                <a:solidFill>
                  <a:schemeClr val="bg1"/>
                </a:solidFill>
                <a:latin typeface="Times New Roman" panose="02020603050405020304" pitchFamily="18" charset="0"/>
                <a:cs typeface="Times New Roman" panose="02020603050405020304" pitchFamily="18" charset="0"/>
              </a:rPr>
              <a:t>. Avant de </a:t>
            </a:r>
            <a:r>
              <a:rPr lang="en-US" sz="2400" b="1" dirty="0" err="1">
                <a:solidFill>
                  <a:schemeClr val="bg1"/>
                </a:solidFill>
                <a:latin typeface="Times New Roman" panose="02020603050405020304" pitchFamily="18" charset="0"/>
                <a:cs typeface="Times New Roman" panose="02020603050405020304" pitchFamily="18" charset="0"/>
              </a:rPr>
              <a:t>rejoindre</a:t>
            </a:r>
            <a:r>
              <a:rPr lang="en-US" sz="2400" b="1" dirty="0">
                <a:solidFill>
                  <a:schemeClr val="bg1"/>
                </a:solidFill>
                <a:latin typeface="Times New Roman" panose="02020603050405020304" pitchFamily="18" charset="0"/>
                <a:cs typeface="Times New Roman" panose="02020603050405020304" pitchFamily="18" charset="0"/>
              </a:rPr>
              <a:t> la </a:t>
            </a:r>
            <a:r>
              <a:rPr lang="en-US" sz="2400" b="1" dirty="0" err="1">
                <a:solidFill>
                  <a:schemeClr val="bg1"/>
                </a:solidFill>
                <a:latin typeface="Times New Roman" panose="02020603050405020304" pitchFamily="18" charset="0"/>
                <a:cs typeface="Times New Roman" panose="02020603050405020304" pitchFamily="18" charset="0"/>
              </a:rPr>
              <a:t>métropole</a:t>
            </a:r>
            <a:r>
              <a:rPr lang="en-US" sz="2400" b="1" dirty="0">
                <a:solidFill>
                  <a:schemeClr val="bg1"/>
                </a:solidFill>
                <a:latin typeface="Times New Roman" panose="02020603050405020304" pitchFamily="18" charset="0"/>
                <a:cs typeface="Times New Roman" panose="02020603050405020304" pitchFamily="18" charset="0"/>
              </a:rPr>
              <a:t> pour </a:t>
            </a:r>
            <a:r>
              <a:rPr lang="en-US" sz="2400" b="1" dirty="0" err="1">
                <a:solidFill>
                  <a:schemeClr val="bg1"/>
                </a:solidFill>
                <a:latin typeface="Times New Roman" panose="02020603050405020304" pitchFamily="18" charset="0"/>
                <a:cs typeface="Times New Roman" panose="02020603050405020304" pitchFamily="18" charset="0"/>
              </a:rPr>
              <a:t>suivre</a:t>
            </a:r>
            <a:r>
              <a:rPr lang="en-US" sz="2400" b="1" dirty="0">
                <a:solidFill>
                  <a:schemeClr val="bg1"/>
                </a:solidFill>
                <a:latin typeface="Times New Roman" panose="02020603050405020304" pitchFamily="18" charset="0"/>
                <a:cs typeface="Times New Roman" panose="02020603050405020304" pitchFamily="18" charset="0"/>
              </a:rPr>
              <a:t> des </a:t>
            </a:r>
            <a:r>
              <a:rPr lang="en-US" sz="2400" b="1" dirty="0" err="1">
                <a:solidFill>
                  <a:schemeClr val="bg1"/>
                </a:solidFill>
                <a:latin typeface="Times New Roman" panose="02020603050405020304" pitchFamily="18" charset="0"/>
                <a:cs typeface="Times New Roman" panose="02020603050405020304" pitchFamily="18" charset="0"/>
              </a:rPr>
              <a:t>études</a:t>
            </a:r>
            <a:r>
              <a:rPr lang="en-US" sz="2400" b="1" dirty="0">
                <a:solidFill>
                  <a:schemeClr val="bg1"/>
                </a:solidFill>
                <a:latin typeface="Times New Roman" panose="02020603050405020304" pitchFamily="18" charset="0"/>
                <a:cs typeface="Times New Roman" panose="02020603050405020304" pitchFamily="18" charset="0"/>
              </a:rPr>
              <a:t> de </a:t>
            </a:r>
            <a:r>
              <a:rPr lang="en-US" sz="2400" b="1" dirty="0" err="1">
                <a:solidFill>
                  <a:schemeClr val="bg1"/>
                </a:solidFill>
                <a:latin typeface="Times New Roman" panose="02020603050405020304" pitchFamily="18" charset="0"/>
                <a:cs typeface="Times New Roman" panose="02020603050405020304" pitchFamily="18" charset="0"/>
              </a:rPr>
              <a:t>mathématiques</a:t>
            </a:r>
            <a:r>
              <a:rPr lang="en-US" sz="2400" b="1" dirty="0">
                <a:solidFill>
                  <a:schemeClr val="bg1"/>
                </a:solidFill>
                <a:latin typeface="Times New Roman" panose="02020603050405020304" pitchFamily="18" charset="0"/>
                <a:cs typeface="Times New Roman" panose="02020603050405020304" pitchFamily="18" charset="0"/>
              </a:rPr>
              <a:t> et </a:t>
            </a:r>
            <a:r>
              <a:rPr lang="en-US" sz="2400" b="1" dirty="0" err="1">
                <a:solidFill>
                  <a:schemeClr val="bg1"/>
                </a:solidFill>
                <a:latin typeface="Times New Roman" panose="02020603050405020304" pitchFamily="18" charset="0"/>
                <a:cs typeface="Times New Roman" panose="02020603050405020304" pitchFamily="18" charset="0"/>
              </a:rPr>
              <a:t>d'actuariat</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Institut</a:t>
            </a:r>
            <a:r>
              <a:rPr lang="en-US" sz="2400" b="1" dirty="0">
                <a:solidFill>
                  <a:schemeClr val="bg1"/>
                </a:solidFill>
                <a:latin typeface="Times New Roman" panose="02020603050405020304" pitchFamily="18" charset="0"/>
                <a:cs typeface="Times New Roman" panose="02020603050405020304" pitchFamily="18" charset="0"/>
              </a:rPr>
              <a:t> de science </a:t>
            </a:r>
            <a:r>
              <a:rPr lang="en-US" sz="2400" b="1" dirty="0" err="1">
                <a:solidFill>
                  <a:schemeClr val="bg1"/>
                </a:solidFill>
                <a:latin typeface="Times New Roman" panose="02020603050405020304" pitchFamily="18" charset="0"/>
                <a:cs typeface="Times New Roman" panose="02020603050405020304" pitchFamily="18" charset="0"/>
              </a:rPr>
              <a:t>financière</a:t>
            </a:r>
            <a:r>
              <a:rPr lang="en-US" sz="2400" b="1" dirty="0">
                <a:solidFill>
                  <a:schemeClr val="bg1"/>
                </a:solidFill>
                <a:latin typeface="Times New Roman" panose="02020603050405020304" pitchFamily="18" charset="0"/>
                <a:cs typeface="Times New Roman" panose="02020603050405020304" pitchFamily="18" charset="0"/>
              </a:rPr>
              <a:t> et </a:t>
            </a:r>
            <a:r>
              <a:rPr lang="en-US" sz="2400" b="1" dirty="0" err="1">
                <a:solidFill>
                  <a:schemeClr val="bg1"/>
                </a:solidFill>
                <a:latin typeface="Times New Roman" panose="02020603050405020304" pitchFamily="18" charset="0"/>
                <a:cs typeface="Times New Roman" panose="02020603050405020304" pitchFamily="18" charset="0"/>
              </a:rPr>
              <a:t>d'assurances</a:t>
            </a:r>
            <a:r>
              <a:rPr lang="en-US" sz="2400" b="1" dirty="0">
                <a:solidFill>
                  <a:schemeClr val="bg1"/>
                </a:solidFill>
                <a:latin typeface="Times New Roman" panose="02020603050405020304" pitchFamily="18" charset="0"/>
                <a:cs typeface="Times New Roman" panose="02020603050405020304" pitchFamily="18" charset="0"/>
              </a:rPr>
              <a:t>) à Lyon </a:t>
            </a:r>
            <a:r>
              <a:rPr lang="en-US" sz="2400" b="1" dirty="0" err="1">
                <a:solidFill>
                  <a:schemeClr val="bg1"/>
                </a:solidFill>
                <a:latin typeface="Times New Roman" panose="02020603050405020304" pitchFamily="18" charset="0"/>
                <a:cs typeface="Times New Roman" panose="02020603050405020304" pitchFamily="18" charset="0"/>
              </a:rPr>
              <a:t>en</a:t>
            </a:r>
            <a:r>
              <a:rPr lang="en-US" sz="2400" b="1" dirty="0">
                <a:solidFill>
                  <a:schemeClr val="bg1"/>
                </a:solidFill>
                <a:latin typeface="Times New Roman" panose="02020603050405020304" pitchFamily="18" charset="0"/>
                <a:cs typeface="Times New Roman" panose="02020603050405020304" pitchFamily="18" charset="0"/>
              </a:rPr>
              <a:t> France.</a:t>
            </a:r>
          </a:p>
        </p:txBody>
      </p:sp>
    </p:spTree>
    <p:extLst>
      <p:ext uri="{BB962C8B-B14F-4D97-AF65-F5344CB8AC3E}">
        <p14:creationId xmlns:p14="http://schemas.microsoft.com/office/powerpoint/2010/main" val="1287572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99899462-FC16-43B0-966B-FCA263450716}"/>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4654295" y="478232"/>
            <a:ext cx="7034121"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 xmlns:a16="http://schemas.microsoft.com/office/drawing/2014/main" id="{AAFEA932-2DF1-410C-A00A-7A1E7DBF751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430098" y="2639023"/>
            <a:ext cx="456244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pic>
        <p:nvPicPr>
          <p:cNvPr id="7" name="Obrázek 6">
            <a:extLst>
              <a:ext uri="{FF2B5EF4-FFF2-40B4-BE49-F238E27FC236}">
                <a16:creationId xmlns="" xmlns:a16="http://schemas.microsoft.com/office/drawing/2014/main" id="{067E834F-CFD5-4B78-873E-3C531B41ED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 y="9980"/>
            <a:ext cx="2322195" cy="3877627"/>
          </a:xfrm>
          <a:prstGeom prst="rect">
            <a:avLst/>
          </a:prstGeom>
        </p:spPr>
      </p:pic>
      <p:pic>
        <p:nvPicPr>
          <p:cNvPr id="5" name="Obrázek 4">
            <a:extLst>
              <a:ext uri="{FF2B5EF4-FFF2-40B4-BE49-F238E27FC236}">
                <a16:creationId xmlns="" xmlns:a16="http://schemas.microsoft.com/office/drawing/2014/main" id="{B3DF953A-3A09-413C-A85F-FDEE0A34B1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2066" y="2971339"/>
            <a:ext cx="2432304" cy="3745382"/>
          </a:xfrm>
          <a:prstGeom prst="rect">
            <a:avLst/>
          </a:prstGeom>
        </p:spPr>
      </p:pic>
      <p:sp>
        <p:nvSpPr>
          <p:cNvPr id="2" name="Nadpis 1">
            <a:extLst>
              <a:ext uri="{FF2B5EF4-FFF2-40B4-BE49-F238E27FC236}">
                <a16:creationId xmlns="" xmlns:a16="http://schemas.microsoft.com/office/drawing/2014/main" id="{EC9657F5-B69C-40CA-8398-AE555F11794A}"/>
              </a:ext>
            </a:extLst>
          </p:cNvPr>
          <p:cNvSpPr>
            <a:spLocks noGrp="1"/>
          </p:cNvSpPr>
          <p:nvPr>
            <p:ph type="title"/>
          </p:nvPr>
        </p:nvSpPr>
        <p:spPr>
          <a:xfrm>
            <a:off x="5297762" y="1053711"/>
            <a:ext cx="5638994" cy="1424446"/>
          </a:xfrm>
        </p:spPr>
        <p:txBody>
          <a:bodyPr>
            <a:normAutofit/>
          </a:bodyPr>
          <a:lstStyle/>
          <a:p>
            <a:r>
              <a:rPr lang="en-GB">
                <a:solidFill>
                  <a:srgbClr val="FFFFFF"/>
                </a:solidFill>
              </a:rPr>
              <a:t>Les traductions tchèques</a:t>
            </a:r>
          </a:p>
        </p:txBody>
      </p:sp>
      <p:sp>
        <p:nvSpPr>
          <p:cNvPr id="3" name="Zástupný symbol pro obsah 2">
            <a:extLst>
              <a:ext uri="{FF2B5EF4-FFF2-40B4-BE49-F238E27FC236}">
                <a16:creationId xmlns="" xmlns:a16="http://schemas.microsoft.com/office/drawing/2014/main" id="{D57D173D-FE8D-4D98-9610-9907E042F3FA}"/>
              </a:ext>
            </a:extLst>
          </p:cNvPr>
          <p:cNvSpPr>
            <a:spLocks noGrp="1"/>
          </p:cNvSpPr>
          <p:nvPr>
            <p:ph idx="1"/>
          </p:nvPr>
        </p:nvSpPr>
        <p:spPr>
          <a:xfrm>
            <a:off x="5297762" y="2799889"/>
            <a:ext cx="5747187" cy="2987543"/>
          </a:xfrm>
        </p:spPr>
        <p:txBody>
          <a:bodyPr anchor="t">
            <a:normAutofit/>
          </a:bodyPr>
          <a:lstStyle/>
          <a:p>
            <a:r>
              <a:rPr lang="en-US" sz="2400" i="1">
                <a:solidFill>
                  <a:srgbClr val="FFFFFF"/>
                </a:solidFill>
              </a:rPr>
              <a:t>Až bude volit divá zvě</a:t>
            </a:r>
            <a:r>
              <a:rPr lang="cs-CZ" sz="2400" i="1">
                <a:solidFill>
                  <a:srgbClr val="FFFFFF"/>
                </a:solidFill>
              </a:rPr>
              <a:t>ř</a:t>
            </a:r>
            <a:endParaRPr lang="en-US" sz="2400">
              <a:solidFill>
                <a:srgbClr val="FFFFFF"/>
              </a:solidFill>
            </a:endParaRPr>
          </a:p>
          <a:p>
            <a:pPr marL="0" indent="0">
              <a:buNone/>
            </a:pPr>
            <a:r>
              <a:rPr lang="en-US" sz="2400">
                <a:solidFill>
                  <a:srgbClr val="FFFFFF"/>
                </a:solidFill>
              </a:rPr>
              <a:t>2004, překlad Jana Karfíková</a:t>
            </a:r>
          </a:p>
          <a:p>
            <a:endParaRPr lang="en-US" sz="2400" i="1">
              <a:solidFill>
                <a:srgbClr val="FFFFFF"/>
              </a:solidFill>
            </a:endParaRPr>
          </a:p>
          <a:p>
            <a:r>
              <a:rPr lang="en-US" sz="2400" i="1">
                <a:solidFill>
                  <a:srgbClr val="FFFFFF"/>
                </a:solidFill>
              </a:rPr>
              <a:t>Alláh není povinen</a:t>
            </a:r>
            <a:r>
              <a:rPr lang="en-US" sz="2400">
                <a:solidFill>
                  <a:srgbClr val="FFFFFF"/>
                </a:solidFill>
              </a:rPr>
              <a:t> </a:t>
            </a:r>
          </a:p>
          <a:p>
            <a:pPr marL="0" indent="0">
              <a:buNone/>
            </a:pPr>
            <a:r>
              <a:rPr lang="en-US" sz="2400">
                <a:solidFill>
                  <a:srgbClr val="FFFFFF"/>
                </a:solidFill>
              </a:rPr>
              <a:t>2003, překlad Petr Komers</a:t>
            </a:r>
          </a:p>
          <a:p>
            <a:endParaRPr lang="en-GB" sz="2400">
              <a:solidFill>
                <a:srgbClr val="FFFFFF"/>
              </a:solidFill>
            </a:endParaRPr>
          </a:p>
        </p:txBody>
      </p:sp>
    </p:spTree>
    <p:extLst>
      <p:ext uri="{BB962C8B-B14F-4D97-AF65-F5344CB8AC3E}">
        <p14:creationId xmlns:p14="http://schemas.microsoft.com/office/powerpoint/2010/main" val="86687884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2136</TotalTime>
  <Words>196</Words>
  <Application>Microsoft Office PowerPoint</Application>
  <PresentationFormat>Širokoúhlá obrazovka</PresentationFormat>
  <Paragraphs>44</Paragraphs>
  <Slides>14</Slides>
  <Notes>0</Notes>
  <HiddenSlides>0</HiddenSlides>
  <MMClips>1</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14</vt:i4>
      </vt:variant>
    </vt:vector>
  </HeadingPairs>
  <TitlesOfParts>
    <vt:vector size="19" baseType="lpstr">
      <vt:lpstr>Arial</vt:lpstr>
      <vt:lpstr>Calibri</vt:lpstr>
      <vt:lpstr>Calibri Light</vt:lpstr>
      <vt:lpstr>Times New Roman</vt:lpstr>
      <vt:lpstr>Thème Office</vt:lpstr>
      <vt:lpstr>Pierre Domont « États généraux de l’enseignement du français en Afrique subsaharienne francophone »  Libreville 17-20 mars 2003</vt:lpstr>
      <vt:lpstr>Bernard Dadié :  Climbié.  Paris : Senghers, 1952, p. 17.</vt:lpstr>
      <vt:lpstr>Ferdinand Oyono :  Le vieux nègre et la médaille.  Paris : Julliard, 1956, p. 15.</vt:lpstr>
      <vt:lpstr>Ousmane Sembène :  Le docker noir.  Paris : Nouvelles éditions Debrisse, 1956, pp. 14–15.</vt:lpstr>
      <vt:lpstr>Ousmane Sembène :  Les bouts de bois de Dieu.  Paris : Le Livre Contemporain, 1960, pp. 22–23.</vt:lpstr>
      <vt:lpstr>Aminata Sow Fall :  La grève des bàttu.  Dakar : Nouvelles éditions africaines, 1979, p.27.</vt:lpstr>
      <vt:lpstr>Ahmadou Kourouma</vt:lpstr>
      <vt:lpstr>De 1950 à 1954, (pendant la colonisation française), il est envoyé comme tirailleur sénégalais en Indochine, à titre disciplinaire. Avant de rejoindre la métropole pour suivre des études de mathématiques et d'actuariat (Institut de science financière et d'assurances) à Lyon en France.</vt:lpstr>
      <vt:lpstr>Les traductions tchèques</vt:lpstr>
      <vt:lpstr>Les œuvres d’Ahmadou Kourouma</vt:lpstr>
      <vt:lpstr>Le Malinké et le Français (1990)</vt:lpstr>
      <vt:lpstr>ALLAH N’EST PAS OBLIGÉ (2000)</vt:lpstr>
      <vt:lpstr>Les enfants soldats : +/- 300 000 soldats moins 18 ans dans 15 pays africains</vt:lpstr>
      <vt:lpstr>Les Dictionnaire de Birahima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œuvres d’Ahmadou Kourouma</dc:title>
  <dc:creator>Vojtěch</dc:creator>
  <cp:lastModifiedBy>Šarše, Vojtěch</cp:lastModifiedBy>
  <cp:revision>19</cp:revision>
  <dcterms:created xsi:type="dcterms:W3CDTF">2017-02-11T19:22:00Z</dcterms:created>
  <dcterms:modified xsi:type="dcterms:W3CDTF">2018-05-02T15:15:51Z</dcterms:modified>
</cp:coreProperties>
</file>