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59" r:id="rId5"/>
    <p:sldId id="266" r:id="rId6"/>
    <p:sldId id="257" r:id="rId7"/>
    <p:sldId id="262" r:id="rId8"/>
    <p:sldId id="258" r:id="rId9"/>
    <p:sldId id="260" r:id="rId10"/>
    <p:sldId id="263" r:id="rId11"/>
    <p:sldId id="261" r:id="rId12"/>
    <p:sldId id="268" r:id="rId13"/>
    <p:sldId id="267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DE9B0-F251-445D-8FDC-E850FF594526}" type="datetimeFigureOut">
              <a:rPr lang="cs-CZ" smtClean="0"/>
              <a:t>17. 12. 2020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51E348-32F6-422A-A25B-42B7C0B4F6F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DE9B0-F251-445D-8FDC-E850FF594526}" type="datetimeFigureOut">
              <a:rPr lang="cs-CZ" smtClean="0"/>
              <a:t>17. 12. 2020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E348-32F6-422A-A25B-42B7C0B4F6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DE9B0-F251-445D-8FDC-E850FF594526}" type="datetimeFigureOut">
              <a:rPr lang="cs-CZ" smtClean="0"/>
              <a:t>17. 12. 2020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E348-32F6-422A-A25B-42B7C0B4F6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DE9B0-F251-445D-8FDC-E850FF594526}" type="datetimeFigureOut">
              <a:rPr lang="cs-CZ" smtClean="0"/>
              <a:t>17. 12. 2020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E348-32F6-422A-A25B-42B7C0B4F6F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DE9B0-F251-445D-8FDC-E850FF594526}" type="datetimeFigureOut">
              <a:rPr lang="cs-CZ" smtClean="0"/>
              <a:t>17. 12. 2020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51E348-32F6-422A-A25B-42B7C0B4F6F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DE9B0-F251-445D-8FDC-E850FF594526}" type="datetimeFigureOut">
              <a:rPr lang="cs-CZ" smtClean="0"/>
              <a:t>17. 12. 2020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E348-32F6-422A-A25B-42B7C0B4F6F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DE9B0-F251-445D-8FDC-E850FF594526}" type="datetimeFigureOut">
              <a:rPr lang="cs-CZ" smtClean="0"/>
              <a:t>17. 12. 2020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E348-32F6-422A-A25B-42B7C0B4F6F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DE9B0-F251-445D-8FDC-E850FF594526}" type="datetimeFigureOut">
              <a:rPr lang="cs-CZ" smtClean="0"/>
              <a:t>17. 12. 2020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E348-32F6-422A-A25B-42B7C0B4F6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DE9B0-F251-445D-8FDC-E850FF594526}" type="datetimeFigureOut">
              <a:rPr lang="cs-CZ" smtClean="0"/>
              <a:t>17. 12. 2020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E348-32F6-422A-A25B-42B7C0B4F6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DE9B0-F251-445D-8FDC-E850FF594526}" type="datetimeFigureOut">
              <a:rPr lang="cs-CZ" smtClean="0"/>
              <a:t>17. 12. 2020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E348-32F6-422A-A25B-42B7C0B4F6F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DE9B0-F251-445D-8FDC-E850FF594526}" type="datetimeFigureOut">
              <a:rPr lang="cs-CZ" smtClean="0"/>
              <a:t>17. 12. 2020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51E348-32F6-422A-A25B-42B7C0B4F6F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9DE9B0-F251-445D-8FDC-E850FF594526}" type="datetimeFigureOut">
              <a:rPr lang="cs-CZ" smtClean="0"/>
              <a:t>17. 12. 2020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651E348-32F6-422A-A25B-42B7C0B4F6F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PRONOMINIT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PK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047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PRONOMINI </a:t>
            </a:r>
            <a:r>
              <a:rPr lang="cs-CZ" i="1" dirty="0" smtClean="0"/>
              <a:t>KUMPI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i="1" dirty="0"/>
              <a:t>Kumpi-sanan</a:t>
            </a:r>
            <a:r>
              <a:rPr lang="fi-FI" dirty="0"/>
              <a:t> monikkomuotoja käytetään vain monikkosanojen, kuten </a:t>
            </a:r>
            <a:r>
              <a:rPr lang="fi-FI" i="1" dirty="0"/>
              <a:t>housut, käsineet, kengät </a:t>
            </a:r>
            <a:r>
              <a:rPr lang="fi-FI" dirty="0"/>
              <a:t>ja </a:t>
            </a:r>
            <a:r>
              <a:rPr lang="fi-FI" i="1" dirty="0"/>
              <a:t>sakset</a:t>
            </a:r>
            <a:r>
              <a:rPr lang="fi-FI" dirty="0"/>
              <a:t>, yhteydessä.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b="1" i="1" dirty="0"/>
              <a:t>Kummat</a:t>
            </a:r>
            <a:r>
              <a:rPr lang="fi-FI" i="1" dirty="0"/>
              <a:t> kengät panisin, nämä vai nuo?</a:t>
            </a:r>
          </a:p>
          <a:p>
            <a:pPr marL="0" indent="0">
              <a:buNone/>
            </a:pPr>
            <a:r>
              <a:rPr lang="fi-FI" b="1" i="1" dirty="0"/>
              <a:t>Kummat</a:t>
            </a:r>
            <a:r>
              <a:rPr lang="fi-FI" i="1" dirty="0"/>
              <a:t> housut ostat, nuo siniset vai nämä mustat? – </a:t>
            </a:r>
            <a:r>
              <a:rPr lang="fi-FI" b="1" i="1" dirty="0"/>
              <a:t>En kumpiakaan</a:t>
            </a:r>
            <a:r>
              <a:rPr lang="fi-FI" i="1" dirty="0"/>
              <a:t>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20855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HARJOITUS 5 – </a:t>
            </a:r>
            <a:r>
              <a:rPr lang="cs-CZ" dirty="0" err="1" smtClean="0"/>
              <a:t>Täydennä</a:t>
            </a:r>
            <a:r>
              <a:rPr lang="cs-CZ" i="1" dirty="0" smtClean="0"/>
              <a:t> </a:t>
            </a:r>
            <a:r>
              <a:rPr lang="cs-CZ" i="1" dirty="0" err="1" smtClean="0"/>
              <a:t>kumpi</a:t>
            </a:r>
            <a:r>
              <a:rPr lang="cs-CZ" i="1" dirty="0" smtClean="0"/>
              <a:t> 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61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i="1" dirty="0"/>
              <a:t>1. _________ pelaa jääkiekkoa, Matti vai Pekka?</a:t>
            </a:r>
          </a:p>
          <a:p>
            <a:pPr marL="0" indent="0">
              <a:buNone/>
            </a:pPr>
            <a:r>
              <a:rPr lang="fi-FI" i="1" dirty="0"/>
              <a:t>2. __________ näköinen lapsi on, isän vai äidin?</a:t>
            </a:r>
          </a:p>
          <a:p>
            <a:pPr marL="0" indent="0">
              <a:buNone/>
            </a:pPr>
            <a:r>
              <a:rPr lang="fi-FI" i="1" dirty="0"/>
              <a:t>3. _________ antaisit kuvasi, Leenalle vai Pirkolle?</a:t>
            </a:r>
          </a:p>
          <a:p>
            <a:pPr marL="0" indent="0">
              <a:buNone/>
            </a:pPr>
            <a:r>
              <a:rPr lang="fi-FI" i="1" dirty="0"/>
              <a:t>4. _________ on mielestäsi mukavampi, Outi vai Maija?</a:t>
            </a:r>
          </a:p>
          <a:p>
            <a:pPr marL="0" indent="0">
              <a:buNone/>
            </a:pPr>
            <a:r>
              <a:rPr lang="fi-FI" i="1" dirty="0"/>
              <a:t>5. ________ sait kortin, Villeltä vai Kallelta?</a:t>
            </a:r>
          </a:p>
          <a:p>
            <a:pPr marL="0" indent="0">
              <a:buNone/>
            </a:pPr>
            <a:r>
              <a:rPr lang="fi-FI" i="1" dirty="0"/>
              <a:t>6. _________ arvostat enemmän, Liisaa vai Kaisaa?</a:t>
            </a:r>
          </a:p>
          <a:p>
            <a:pPr marL="0" indent="0">
              <a:buNone/>
            </a:pPr>
            <a:r>
              <a:rPr lang="fi-FI" i="1" dirty="0"/>
              <a:t>7. ________ on parempi näkö, mummolla vai papalla?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9229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906072" cy="99412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PRONOMINIT </a:t>
            </a:r>
            <a:r>
              <a:rPr lang="cs-CZ" sz="3200" i="1" dirty="0" smtClean="0"/>
              <a:t>MOLEMMAT</a:t>
            </a:r>
            <a:r>
              <a:rPr lang="cs-CZ" sz="3200" dirty="0" smtClean="0"/>
              <a:t> JA </a:t>
            </a:r>
            <a:r>
              <a:rPr lang="cs-CZ" sz="3200" i="1" dirty="0" smtClean="0"/>
              <a:t>KUMPIKIN</a:t>
            </a:r>
            <a:endParaRPr lang="cs-CZ" sz="32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17504"/>
          </a:xfrm>
        </p:spPr>
        <p:txBody>
          <a:bodyPr>
            <a:normAutofit lnSpcReduction="10000"/>
          </a:bodyPr>
          <a:lstStyle/>
          <a:p>
            <a:r>
              <a:rPr lang="fi-FI" dirty="0"/>
              <a:t>Pronomini </a:t>
            </a:r>
            <a:r>
              <a:rPr lang="fi-FI" i="1" dirty="0"/>
              <a:t>molemmat</a:t>
            </a:r>
            <a:r>
              <a:rPr lang="fi-FI" dirty="0"/>
              <a:t> on monikossa ja </a:t>
            </a:r>
            <a:r>
              <a:rPr lang="fi-FI" i="1" dirty="0"/>
              <a:t>kumpikin</a:t>
            </a:r>
            <a:r>
              <a:rPr lang="fi-FI" dirty="0"/>
              <a:t> yksikössä</a:t>
            </a:r>
            <a:r>
              <a:rPr lang="fi-FI" dirty="0" smtClean="0"/>
              <a:t>.</a:t>
            </a:r>
            <a:endParaRPr lang="fi-FI" dirty="0"/>
          </a:p>
          <a:p>
            <a:r>
              <a:rPr lang="fi-FI" dirty="0" smtClean="0"/>
              <a:t>Pronomineja </a:t>
            </a:r>
            <a:r>
              <a:rPr lang="fi-FI" dirty="0"/>
              <a:t>käytetään, kun puhutaan kahdesta</a:t>
            </a:r>
            <a:r>
              <a:rPr lang="fi-FI" dirty="0" smtClean="0"/>
              <a:t>.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fi-FI" b="1" i="1" dirty="0"/>
              <a:t>Kumpi</a:t>
            </a:r>
            <a:r>
              <a:rPr lang="fi-FI" i="1" dirty="0"/>
              <a:t> on kauniimpi, Leena vai Ritva?</a:t>
            </a:r>
          </a:p>
          <a:p>
            <a:pPr marL="0" indent="0">
              <a:buNone/>
            </a:pPr>
            <a:r>
              <a:rPr lang="fi-FI" b="1" i="1" dirty="0"/>
              <a:t>Kumpikin</a:t>
            </a:r>
            <a:r>
              <a:rPr lang="fi-FI" i="1" dirty="0"/>
              <a:t> on hyvin kaunis. = </a:t>
            </a:r>
            <a:r>
              <a:rPr lang="fi-FI" b="1" i="1" dirty="0"/>
              <a:t>Molemmat</a:t>
            </a:r>
            <a:r>
              <a:rPr lang="fi-FI" i="1" dirty="0"/>
              <a:t> ovat hyvin kauniita.</a:t>
            </a:r>
          </a:p>
          <a:p>
            <a:pPr marL="0" indent="0">
              <a:buNone/>
            </a:pPr>
            <a:r>
              <a:rPr lang="fi-FI" i="1" dirty="0"/>
              <a:t>Pidän </a:t>
            </a:r>
            <a:r>
              <a:rPr lang="fi-FI" b="1" i="1" dirty="0"/>
              <a:t>kummastakin</a:t>
            </a:r>
            <a:r>
              <a:rPr lang="fi-FI" i="1" dirty="0"/>
              <a:t> autosta. = Pidän </a:t>
            </a:r>
            <a:r>
              <a:rPr lang="fi-FI" b="1" i="1" dirty="0"/>
              <a:t>molemmista</a:t>
            </a:r>
            <a:r>
              <a:rPr lang="fi-FI" i="1" dirty="0"/>
              <a:t> autoista.</a:t>
            </a:r>
          </a:p>
          <a:p>
            <a:pPr marL="0" indent="0">
              <a:buNone/>
            </a:pPr>
            <a:r>
              <a:rPr lang="fi-FI" i="1" dirty="0"/>
              <a:t>Soitin </a:t>
            </a:r>
            <a:r>
              <a:rPr lang="fi-FI" b="1" i="1" dirty="0"/>
              <a:t>kummallekin</a:t>
            </a:r>
            <a:r>
              <a:rPr lang="fi-FI" i="1" dirty="0"/>
              <a:t> tytölle. = Soitin </a:t>
            </a:r>
            <a:r>
              <a:rPr lang="fi-FI" b="1" i="1" dirty="0"/>
              <a:t>molemmille</a:t>
            </a:r>
            <a:r>
              <a:rPr lang="fi-FI" i="1" dirty="0"/>
              <a:t> tytöille.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097977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064896" cy="99412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HARJOITUS 6 – </a:t>
            </a:r>
            <a:r>
              <a:rPr lang="cs-CZ" sz="3200" i="1" dirty="0" err="1" smtClean="0"/>
              <a:t>Kumpikin</a:t>
            </a:r>
            <a:r>
              <a:rPr lang="cs-CZ" sz="3200" dirty="0" smtClean="0"/>
              <a:t> </a:t>
            </a:r>
            <a:r>
              <a:rPr lang="cs-CZ" sz="3200" dirty="0" err="1" smtClean="0"/>
              <a:t>vai</a:t>
            </a:r>
            <a:r>
              <a:rPr lang="cs-CZ" sz="3200" dirty="0" smtClean="0"/>
              <a:t> </a:t>
            </a:r>
            <a:r>
              <a:rPr lang="cs-CZ" sz="3200" i="1" dirty="0" err="1" smtClean="0"/>
              <a:t>molemmat</a:t>
            </a:r>
            <a:r>
              <a:rPr lang="cs-CZ" sz="3200" dirty="0" smtClean="0"/>
              <a:t>?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916832"/>
            <a:ext cx="7772400" cy="4102968"/>
          </a:xfrm>
        </p:spPr>
        <p:txBody>
          <a:bodyPr/>
          <a:lstStyle/>
          <a:p>
            <a:pPr marL="0" indent="0">
              <a:buNone/>
            </a:pPr>
            <a:r>
              <a:rPr lang="fi-FI" i="1" dirty="0"/>
              <a:t>1. Yritä soittaa ___________ numeroihin.</a:t>
            </a:r>
          </a:p>
          <a:p>
            <a:pPr marL="0" indent="0">
              <a:buNone/>
            </a:pPr>
            <a:r>
              <a:rPr lang="fi-FI" i="1" dirty="0"/>
              <a:t>2. Yritin lukea _________ kirjoja.</a:t>
            </a:r>
          </a:p>
          <a:p>
            <a:pPr marL="0" indent="0">
              <a:buNone/>
            </a:pPr>
            <a:r>
              <a:rPr lang="fi-FI" i="1" dirty="0"/>
              <a:t>3. Tapasin __________ johtajan eilen.</a:t>
            </a:r>
          </a:p>
          <a:p>
            <a:pPr marL="0" indent="0">
              <a:buNone/>
            </a:pPr>
            <a:r>
              <a:rPr lang="fi-FI" i="1" dirty="0"/>
              <a:t>4. _________ ikkunat olivat rikki.</a:t>
            </a:r>
          </a:p>
          <a:p>
            <a:pPr marL="0" indent="0">
              <a:buNone/>
            </a:pPr>
            <a:r>
              <a:rPr lang="fi-FI" i="1" dirty="0"/>
              <a:t>5. _________ pankissa oli paljon väkeä.</a:t>
            </a:r>
          </a:p>
          <a:p>
            <a:pPr marL="0" indent="0">
              <a:buNone/>
            </a:pPr>
            <a:r>
              <a:rPr lang="fi-FI" i="1" dirty="0"/>
              <a:t>6. ___________ päivänä satoi.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2425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7810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PRONOMINIT </a:t>
            </a:r>
            <a:r>
              <a:rPr lang="cs-CZ" i="1" dirty="0" smtClean="0"/>
              <a:t>KUKA</a:t>
            </a:r>
            <a:r>
              <a:rPr lang="cs-CZ" dirty="0" smtClean="0"/>
              <a:t> – </a:t>
            </a:r>
            <a:r>
              <a:rPr lang="cs-CZ" i="1" dirty="0" smtClean="0"/>
              <a:t>EI KUKAAN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Pronominia </a:t>
            </a:r>
            <a:r>
              <a:rPr lang="fi-FI" i="1" dirty="0"/>
              <a:t>ei kukaan </a:t>
            </a:r>
            <a:r>
              <a:rPr lang="fi-FI" dirty="0"/>
              <a:t>käytetään kielteisissä lauseissa ja kysymyksissä, kun puhutaan ihmisistä. Akkusatiivimuotoa pronominilla ei ole.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b="1" i="1" dirty="0"/>
              <a:t>Kenet</a:t>
            </a:r>
            <a:r>
              <a:rPr lang="fi-FI" i="1" dirty="0"/>
              <a:t> sinä tapasit? – </a:t>
            </a:r>
            <a:r>
              <a:rPr lang="fi-FI" b="1" i="1" dirty="0"/>
              <a:t>En ketään</a:t>
            </a:r>
            <a:r>
              <a:rPr lang="fi-FI" dirty="0"/>
              <a:t>.</a:t>
            </a:r>
          </a:p>
          <a:p>
            <a:endParaRPr lang="fi-FI" dirty="0"/>
          </a:p>
          <a:p>
            <a:r>
              <a:rPr lang="fi-FI" dirty="0"/>
              <a:t>Negatiivisen pronominin kieltosana liittyy aina verbiin ja muuttuu subjektin persoonan mukaan.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b="1" i="1" dirty="0"/>
              <a:t>En</a:t>
            </a:r>
            <a:r>
              <a:rPr lang="fi-FI" i="1" dirty="0"/>
              <a:t> soittanut vielä </a:t>
            </a:r>
            <a:r>
              <a:rPr lang="fi-FI" b="1" i="1" dirty="0"/>
              <a:t>kenellekään</a:t>
            </a:r>
            <a:r>
              <a:rPr lang="fi-FI" i="1" dirty="0"/>
              <a:t>.</a:t>
            </a:r>
          </a:p>
          <a:p>
            <a:pPr marL="0" indent="0">
              <a:buNone/>
            </a:pPr>
            <a:r>
              <a:rPr lang="fi-FI" b="1" i="1" dirty="0"/>
              <a:t>Kukaan</a:t>
            </a:r>
            <a:r>
              <a:rPr lang="fi-FI" i="1" dirty="0"/>
              <a:t> </a:t>
            </a:r>
            <a:r>
              <a:rPr lang="fi-FI" b="1" i="1" dirty="0"/>
              <a:t>ei </a:t>
            </a:r>
            <a:r>
              <a:rPr lang="fi-FI" i="1" dirty="0"/>
              <a:t>tehnyt harjoituksia.</a:t>
            </a:r>
          </a:p>
          <a:p>
            <a:pPr marL="0" indent="0">
              <a:buNone/>
            </a:pPr>
            <a:r>
              <a:rPr lang="fi-FI" i="1" dirty="0"/>
              <a:t>He </a:t>
            </a:r>
            <a:r>
              <a:rPr lang="fi-FI" b="1" i="1" dirty="0"/>
              <a:t>eivät </a:t>
            </a:r>
            <a:r>
              <a:rPr lang="fi-FI" i="1" dirty="0"/>
              <a:t>odota </a:t>
            </a:r>
            <a:r>
              <a:rPr lang="fi-FI" b="1" i="1" dirty="0"/>
              <a:t>ketään</a:t>
            </a:r>
            <a:r>
              <a:rPr lang="fi-FI" i="1" dirty="0"/>
              <a:t>.</a:t>
            </a:r>
          </a:p>
          <a:p>
            <a:pPr marL="0" indent="0">
              <a:buNone/>
            </a:pPr>
            <a:r>
              <a:rPr lang="fi-FI" b="1" i="1" dirty="0"/>
              <a:t>Ketkään</a:t>
            </a:r>
            <a:r>
              <a:rPr lang="fi-FI" i="1" dirty="0"/>
              <a:t> </a:t>
            </a:r>
            <a:r>
              <a:rPr lang="fi-FI" b="1" i="1" dirty="0"/>
              <a:t>eivät</a:t>
            </a:r>
            <a:r>
              <a:rPr lang="fi-FI" i="1" dirty="0"/>
              <a:t> lähteneet mukaan</a:t>
            </a:r>
            <a:r>
              <a:rPr lang="fi-FI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Oppikirja</a:t>
            </a:r>
            <a:r>
              <a:rPr lang="cs-CZ" dirty="0" smtClean="0"/>
              <a:t> – s. 206)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825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HARJOITUS 1 – </a:t>
            </a:r>
            <a:r>
              <a:rPr lang="cs-CZ" i="1" dirty="0" smtClean="0"/>
              <a:t>KUKA/EI KUKAAN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i="1" dirty="0"/>
              <a:t>1. __________ sinä soitat?</a:t>
            </a:r>
          </a:p>
          <a:p>
            <a:pPr marL="0" indent="0">
              <a:buNone/>
            </a:pPr>
            <a:r>
              <a:rPr lang="fi-FI" i="1" dirty="0"/>
              <a:t>2. ________ voi olla niin hyvä ystävä, että voit soittaa tähän aikaan.</a:t>
            </a:r>
          </a:p>
          <a:p>
            <a:pPr marL="0" indent="0">
              <a:buNone/>
            </a:pPr>
            <a:r>
              <a:rPr lang="fi-FI" i="1" dirty="0"/>
              <a:t>3. __ soita _________. Kuuntelen vain junien aikatauluja.</a:t>
            </a:r>
          </a:p>
          <a:p>
            <a:pPr marL="0" indent="0">
              <a:buNone/>
            </a:pPr>
            <a:r>
              <a:rPr lang="fi-FI" i="1" dirty="0"/>
              <a:t>4. ________ luokse aiot matkustaa?</a:t>
            </a:r>
          </a:p>
          <a:p>
            <a:pPr marL="0" indent="0">
              <a:buNone/>
            </a:pPr>
            <a:r>
              <a:rPr lang="fi-FI" i="1" dirty="0"/>
              <a:t>5. ____________. Haluaisin vain huvikseni tietää, milloin aamujuna lähtee.</a:t>
            </a:r>
          </a:p>
          <a:p>
            <a:pPr marL="0" indent="0">
              <a:buNone/>
            </a:pPr>
            <a:r>
              <a:rPr lang="fi-FI" i="1" dirty="0"/>
              <a:t>6. _________ kanssa luulit minun puhuvan?</a:t>
            </a:r>
          </a:p>
          <a:p>
            <a:pPr marL="0" indent="0">
              <a:buNone/>
            </a:pPr>
            <a:r>
              <a:rPr lang="fi-FI" i="1" dirty="0"/>
              <a:t>7. _______ tahansa. Mistäpä minä tiedän</a:t>
            </a:r>
            <a:r>
              <a:rPr lang="fi-FI" i="1" dirty="0" smtClean="0"/>
              <a:t>.</a:t>
            </a:r>
            <a:endParaRPr lang="fi-FI" i="1" dirty="0"/>
          </a:p>
        </p:txBody>
      </p:sp>
    </p:spTree>
    <p:extLst>
      <p:ext uri="{BB962C8B-B14F-4D97-AF65-F5344CB8AC3E}">
        <p14:creationId xmlns:p14="http://schemas.microsoft.com/office/powerpoint/2010/main" val="431168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PRONOMINI </a:t>
            </a:r>
            <a:r>
              <a:rPr lang="cs-CZ" i="1" dirty="0" smtClean="0"/>
              <a:t>MIKÄ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980728"/>
            <a:ext cx="7772400" cy="56166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i-FI" dirty="0"/>
              <a:t>Pronominia </a:t>
            </a:r>
            <a:r>
              <a:rPr lang="fi-FI" i="1" dirty="0"/>
              <a:t>mikä</a:t>
            </a:r>
            <a:r>
              <a:rPr lang="fi-FI" dirty="0"/>
              <a:t>? käytetään kysymyksissä ja pronominia </a:t>
            </a:r>
            <a:r>
              <a:rPr lang="fi-FI" i="1" dirty="0"/>
              <a:t>ei mikään </a:t>
            </a:r>
            <a:r>
              <a:rPr lang="fi-FI" dirty="0"/>
              <a:t>kielteisissä lauseissa ja kysymyksissä.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b="1" i="1" dirty="0"/>
              <a:t>Mikä</a:t>
            </a:r>
            <a:r>
              <a:rPr lang="fi-FI" i="1" dirty="0"/>
              <a:t> viikonpäivä tänään on?</a:t>
            </a:r>
          </a:p>
          <a:p>
            <a:pPr marL="0" indent="0">
              <a:buNone/>
            </a:pPr>
            <a:r>
              <a:rPr lang="fi-FI" b="1" i="1" dirty="0"/>
              <a:t>Mistä</a:t>
            </a:r>
            <a:r>
              <a:rPr lang="fi-FI" i="1" dirty="0"/>
              <a:t> ostit tuon kirjan?</a:t>
            </a:r>
          </a:p>
          <a:p>
            <a:pPr marL="0" indent="0">
              <a:buNone/>
            </a:pPr>
            <a:r>
              <a:rPr lang="fi-FI" b="1" i="1" dirty="0"/>
              <a:t>Mitä</a:t>
            </a:r>
            <a:r>
              <a:rPr lang="fi-FI" i="1" dirty="0"/>
              <a:t> hän haluaa? </a:t>
            </a:r>
            <a:r>
              <a:rPr lang="fi-FI" b="1" i="1" dirty="0"/>
              <a:t>Ei mitään</a:t>
            </a:r>
            <a:r>
              <a:rPr lang="fi-FI" i="1" dirty="0"/>
              <a:t>.</a:t>
            </a:r>
          </a:p>
          <a:p>
            <a:pPr marL="0" indent="0">
              <a:buNone/>
            </a:pPr>
            <a:r>
              <a:rPr lang="fi-FI" b="1" i="1" dirty="0"/>
              <a:t>Minä</a:t>
            </a:r>
            <a:r>
              <a:rPr lang="fi-FI" i="1" dirty="0"/>
              <a:t> päivänä he lähtevät? </a:t>
            </a:r>
            <a:r>
              <a:rPr lang="fi-FI" b="1" i="1" dirty="0"/>
              <a:t>Eivät minään</a:t>
            </a:r>
            <a:r>
              <a:rPr lang="fi-FI" i="1" dirty="0"/>
              <a:t>.</a:t>
            </a:r>
          </a:p>
          <a:p>
            <a:pPr marL="0" indent="0">
              <a:buNone/>
            </a:pPr>
            <a:r>
              <a:rPr lang="fi-FI" b="1" i="1" dirty="0"/>
              <a:t>Mihin</a:t>
            </a:r>
            <a:r>
              <a:rPr lang="fi-FI" i="1" dirty="0"/>
              <a:t> tehtäviin osasit vastata? </a:t>
            </a:r>
            <a:r>
              <a:rPr lang="fi-FI" b="1" i="1" dirty="0"/>
              <a:t>En mihinkään</a:t>
            </a:r>
            <a:r>
              <a:rPr lang="fi-FI" i="1" dirty="0"/>
              <a:t>.</a:t>
            </a:r>
          </a:p>
          <a:p>
            <a:pPr marL="0" indent="0">
              <a:buNone/>
            </a:pPr>
            <a:r>
              <a:rPr lang="fi-FI" b="1" i="1" dirty="0"/>
              <a:t>Mikä</a:t>
            </a:r>
            <a:r>
              <a:rPr lang="fi-FI" i="1" dirty="0"/>
              <a:t> satu nyt luetaan? </a:t>
            </a:r>
            <a:r>
              <a:rPr lang="fi-FI" b="1" i="1" dirty="0"/>
              <a:t>Ei mitään</a:t>
            </a:r>
            <a:r>
              <a:rPr lang="fi-FI" i="1" dirty="0"/>
              <a:t>.</a:t>
            </a:r>
          </a:p>
          <a:p>
            <a:pPr marL="0" indent="0">
              <a:buNone/>
            </a:pPr>
            <a:r>
              <a:rPr lang="fi-FI" b="1" i="1" dirty="0"/>
              <a:t>Minkä</a:t>
            </a:r>
            <a:r>
              <a:rPr lang="fi-FI" i="1" dirty="0"/>
              <a:t> kirjan näistä ottaisit? </a:t>
            </a:r>
            <a:r>
              <a:rPr lang="fi-FI" b="1" i="1" dirty="0"/>
              <a:t>En mitään</a:t>
            </a:r>
            <a:r>
              <a:rPr lang="fi-FI" i="1" dirty="0"/>
              <a:t>.</a:t>
            </a:r>
          </a:p>
          <a:p>
            <a:pPr marL="0" indent="0">
              <a:buNone/>
            </a:pPr>
            <a:r>
              <a:rPr lang="fi-FI" b="1" i="1" dirty="0"/>
              <a:t>Mitkä</a:t>
            </a:r>
            <a:r>
              <a:rPr lang="fi-FI" i="1" dirty="0"/>
              <a:t> talot maalattiin jo? </a:t>
            </a:r>
            <a:r>
              <a:rPr lang="fi-FI" b="1" i="1" dirty="0"/>
              <a:t>Ei</a:t>
            </a:r>
            <a:r>
              <a:rPr lang="fi-FI" i="1" dirty="0"/>
              <a:t> vielä </a:t>
            </a:r>
            <a:r>
              <a:rPr lang="fi-FI" b="1" i="1" dirty="0"/>
              <a:t>mitään</a:t>
            </a:r>
            <a:r>
              <a:rPr lang="fi-FI" i="1" dirty="0"/>
              <a:t>.</a:t>
            </a:r>
          </a:p>
          <a:p>
            <a:pPr marL="0" indent="0">
              <a:buNone/>
            </a:pPr>
            <a:r>
              <a:rPr lang="fi-FI" b="1" i="1" dirty="0"/>
              <a:t>Etkö</a:t>
            </a:r>
            <a:r>
              <a:rPr lang="fi-FI" i="1" dirty="0"/>
              <a:t> käynyt </a:t>
            </a:r>
            <a:r>
              <a:rPr lang="fi-FI" b="1" i="1" dirty="0"/>
              <a:t>missään</a:t>
            </a:r>
            <a:r>
              <a:rPr lang="fi-FI" i="1" dirty="0"/>
              <a:t> eilen? </a:t>
            </a:r>
            <a:r>
              <a:rPr lang="fi-FI" b="1" i="1" dirty="0"/>
              <a:t>En</a:t>
            </a:r>
            <a:r>
              <a:rPr lang="fi-FI" i="1" dirty="0"/>
              <a:t> tosiaankaan </a:t>
            </a:r>
            <a:r>
              <a:rPr lang="fi-FI" b="1" i="1" dirty="0"/>
              <a:t>missään</a:t>
            </a:r>
            <a:r>
              <a:rPr lang="fi-FI" i="1" dirty="0"/>
              <a:t>.</a:t>
            </a:r>
          </a:p>
          <a:p>
            <a:pPr marL="0" indent="0">
              <a:buNone/>
            </a:pPr>
            <a:endParaRPr lang="fi-FI" i="1" dirty="0"/>
          </a:p>
          <a:p>
            <a:pPr marL="0" indent="0">
              <a:buNone/>
            </a:pPr>
            <a:r>
              <a:rPr lang="fi-FI" dirty="0"/>
              <a:t>Huom. yleensä vain myönteisissä kysymyksissä akkusatiivimuodot </a:t>
            </a:r>
            <a:r>
              <a:rPr lang="fi-FI" i="1" dirty="0"/>
              <a:t>mikään</a:t>
            </a:r>
            <a:r>
              <a:rPr lang="fi-FI" dirty="0"/>
              <a:t>, </a:t>
            </a:r>
            <a:r>
              <a:rPr lang="fi-FI" i="1" dirty="0"/>
              <a:t>minkään</a:t>
            </a:r>
            <a:r>
              <a:rPr lang="fi-FI" dirty="0"/>
              <a:t> ja </a:t>
            </a:r>
            <a:r>
              <a:rPr lang="fi-FI" i="1" dirty="0"/>
              <a:t>mitkään</a:t>
            </a:r>
            <a:r>
              <a:rPr lang="fi-FI" dirty="0"/>
              <a:t>: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i="1" dirty="0"/>
              <a:t>Ottaisitko </a:t>
            </a:r>
            <a:r>
              <a:rPr lang="fi-FI" b="1" i="1" dirty="0"/>
              <a:t>minkään</a:t>
            </a:r>
            <a:r>
              <a:rPr lang="fi-FI" i="1" dirty="0"/>
              <a:t> kirjan näistä? No </a:t>
            </a:r>
            <a:r>
              <a:rPr lang="fi-FI" b="1" i="1" dirty="0"/>
              <a:t>en</a:t>
            </a:r>
            <a:r>
              <a:rPr lang="fi-FI" i="1" dirty="0"/>
              <a:t> varmasti </a:t>
            </a:r>
            <a:r>
              <a:rPr lang="fi-FI" b="1" i="1" dirty="0"/>
              <a:t>mitään</a:t>
            </a:r>
            <a:r>
              <a:rPr lang="fi-FI" i="1" dirty="0"/>
              <a:t>.</a:t>
            </a:r>
          </a:p>
          <a:p>
            <a:pPr marL="0" indent="0">
              <a:buNone/>
            </a:pPr>
            <a:r>
              <a:rPr lang="fi-FI" i="1" dirty="0"/>
              <a:t>Maalattiinko näistä taloista </a:t>
            </a:r>
            <a:r>
              <a:rPr lang="fi-FI" b="1" i="1" dirty="0"/>
              <a:t>mitkään</a:t>
            </a:r>
            <a:r>
              <a:rPr lang="fi-FI" i="1" dirty="0"/>
              <a:t>? </a:t>
            </a:r>
            <a:r>
              <a:rPr lang="fi-FI" b="1" i="1" dirty="0"/>
              <a:t>Ei</a:t>
            </a:r>
            <a:r>
              <a:rPr lang="fi-FI" i="1" dirty="0"/>
              <a:t> kai </a:t>
            </a:r>
            <a:r>
              <a:rPr lang="fi-FI" b="1" i="1" dirty="0"/>
              <a:t>mitään</a:t>
            </a:r>
            <a:r>
              <a:rPr lang="fi-FI" i="1" dirty="0"/>
              <a:t>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6119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HARJOITUS 2 – </a:t>
            </a:r>
            <a:r>
              <a:rPr lang="cs-CZ" dirty="0" err="1" smtClean="0"/>
              <a:t>Täydennä</a:t>
            </a:r>
            <a:r>
              <a:rPr lang="cs-CZ" dirty="0" smtClean="0"/>
              <a:t> </a:t>
            </a:r>
            <a:r>
              <a:rPr lang="cs-CZ" i="1" dirty="0" err="1" smtClean="0"/>
              <a:t>mikä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700808"/>
            <a:ext cx="7772400" cy="46805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i="1" dirty="0"/>
              <a:t>1. _______ laiturilta juna lähtee?</a:t>
            </a:r>
          </a:p>
          <a:p>
            <a:pPr marL="0" indent="0">
              <a:buNone/>
            </a:pPr>
            <a:r>
              <a:rPr lang="fi-FI" i="1" dirty="0"/>
              <a:t>2. _______ kuussa olet syntynyt?</a:t>
            </a:r>
          </a:p>
          <a:p>
            <a:pPr marL="0" indent="0">
              <a:buNone/>
            </a:pPr>
            <a:r>
              <a:rPr lang="fi-FI" i="1" dirty="0"/>
              <a:t>3. ________ kieltä haluaisit opiskella?</a:t>
            </a:r>
          </a:p>
          <a:p>
            <a:pPr marL="0" indent="0">
              <a:buNone/>
            </a:pPr>
            <a:r>
              <a:rPr lang="fi-FI" i="1" dirty="0"/>
              <a:t>4. _______ he matkustavat lomallaan?</a:t>
            </a:r>
          </a:p>
          <a:p>
            <a:pPr marL="0" indent="0">
              <a:buNone/>
            </a:pPr>
            <a:r>
              <a:rPr lang="fi-FI" i="1" dirty="0"/>
              <a:t>5. ________ kirjat he haluavat lainata?</a:t>
            </a:r>
          </a:p>
          <a:p>
            <a:pPr marL="0" indent="0">
              <a:buNone/>
            </a:pPr>
            <a:r>
              <a:rPr lang="fi-FI" i="1" dirty="0"/>
              <a:t>6. ________ ruoasta pidät eniten?</a:t>
            </a:r>
          </a:p>
          <a:p>
            <a:pPr marL="0" indent="0">
              <a:buNone/>
            </a:pPr>
            <a:r>
              <a:rPr lang="fi-FI" i="1" dirty="0"/>
              <a:t>7. ________ maissa Virtaset ovat käyneet?</a:t>
            </a:r>
          </a:p>
          <a:p>
            <a:pPr marL="0" indent="0">
              <a:buNone/>
            </a:pPr>
            <a:r>
              <a:rPr lang="fi-FI" i="1" dirty="0"/>
              <a:t>8. _______ tavalla tämä opitaan nopeimmin?</a:t>
            </a:r>
          </a:p>
          <a:p>
            <a:pPr marL="0" indent="0">
              <a:buNone/>
            </a:pPr>
            <a:r>
              <a:rPr lang="fi-FI" i="1" dirty="0"/>
              <a:t>9. ______ he meitä oikein pitävät?</a:t>
            </a:r>
          </a:p>
          <a:p>
            <a:pPr marL="0" indent="0">
              <a:buNone/>
            </a:pPr>
            <a:r>
              <a:rPr lang="fi-FI" i="1" dirty="0"/>
              <a:t>10. ______ jää muuttuu, kun se sulaa?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923646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PRONOMINIT – </a:t>
            </a:r>
            <a:r>
              <a:rPr lang="cs-CZ" i="1" dirty="0" smtClean="0"/>
              <a:t>TOINEN</a:t>
            </a:r>
            <a:r>
              <a:rPr lang="cs-CZ" dirty="0" smtClean="0"/>
              <a:t> JA </a:t>
            </a:r>
            <a:r>
              <a:rPr lang="cs-CZ" i="1" dirty="0" smtClean="0"/>
              <a:t>MUU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124744"/>
            <a:ext cx="8136904" cy="540060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p</a:t>
            </a:r>
            <a:r>
              <a:rPr lang="fi-FI" dirty="0" smtClean="0"/>
              <a:t>ronominia </a:t>
            </a:r>
            <a:r>
              <a:rPr lang="fi-FI" b="1" i="1" dirty="0"/>
              <a:t>toinen</a:t>
            </a:r>
            <a:r>
              <a:rPr lang="fi-FI" dirty="0"/>
              <a:t> käytetään, kun puhutaan jostain, joka on uutta ja </a:t>
            </a:r>
            <a:r>
              <a:rPr lang="fi-FI" dirty="0" smtClean="0"/>
              <a:t>erilaista</a:t>
            </a:r>
            <a:r>
              <a:rPr lang="cs-CZ" dirty="0" smtClean="0"/>
              <a:t>, s</a:t>
            </a:r>
            <a:r>
              <a:rPr lang="fi-FI" dirty="0" smtClean="0"/>
              <a:t>en </a:t>
            </a:r>
            <a:r>
              <a:rPr lang="fi-FI" dirty="0"/>
              <a:t>asemesta voitaisiin käyttää sanoja: </a:t>
            </a:r>
            <a:r>
              <a:rPr lang="fi-FI" i="1" dirty="0"/>
              <a:t>uusi, eri, </a:t>
            </a:r>
            <a:r>
              <a:rPr lang="fi-FI" i="1" dirty="0" smtClean="0"/>
              <a:t>erilainen</a:t>
            </a:r>
            <a:endParaRPr lang="fi-FI" i="1" dirty="0"/>
          </a:p>
          <a:p>
            <a:r>
              <a:rPr lang="cs-CZ" dirty="0" smtClean="0"/>
              <a:t>p</a:t>
            </a:r>
            <a:r>
              <a:rPr lang="fi-FI" dirty="0" smtClean="0"/>
              <a:t>ronominia </a:t>
            </a:r>
            <a:r>
              <a:rPr lang="fi-FI" b="1" i="1" dirty="0"/>
              <a:t>muu</a:t>
            </a:r>
            <a:r>
              <a:rPr lang="fi-FI" dirty="0"/>
              <a:t> käytetään silloin, kun kyse on sanasta, joka viittaa samaan lajiin tai ryhmään tai </a:t>
            </a:r>
            <a:r>
              <a:rPr lang="fi-FI" dirty="0" smtClean="0"/>
              <a:t>a</a:t>
            </a:r>
            <a:r>
              <a:rPr lang="cs-CZ" dirty="0" smtClean="0"/>
              <a:t>s</a:t>
            </a:r>
            <a:r>
              <a:rPr lang="fi-FI" dirty="0" smtClean="0"/>
              <a:t>iaan</a:t>
            </a:r>
            <a:r>
              <a:rPr lang="fi-FI" dirty="0"/>
              <a:t>, joka on ennen mainittu.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fi-FI" i="1" dirty="0" smtClean="0"/>
              <a:t>Yritä </a:t>
            </a:r>
            <a:r>
              <a:rPr lang="fi-FI" i="1" dirty="0"/>
              <a:t>vielä kerran, mutta yritä </a:t>
            </a:r>
            <a:r>
              <a:rPr lang="fi-FI" i="1" dirty="0">
                <a:solidFill>
                  <a:srgbClr val="FF0000"/>
                </a:solidFill>
              </a:rPr>
              <a:t>toisella</a:t>
            </a:r>
            <a:r>
              <a:rPr lang="fi-FI" i="1" dirty="0"/>
              <a:t> tavalla.</a:t>
            </a:r>
          </a:p>
          <a:p>
            <a:pPr marL="0" indent="0">
              <a:buNone/>
            </a:pPr>
            <a:r>
              <a:rPr lang="fi-FI" i="1" dirty="0"/>
              <a:t>Tunnen Thuyn ja pari </a:t>
            </a:r>
            <a:r>
              <a:rPr lang="fi-FI" i="1" dirty="0">
                <a:solidFill>
                  <a:srgbClr val="FF0000"/>
                </a:solidFill>
              </a:rPr>
              <a:t>muuta</a:t>
            </a:r>
            <a:r>
              <a:rPr lang="fi-FI" i="1" dirty="0"/>
              <a:t> vietnamilaista.</a:t>
            </a:r>
          </a:p>
          <a:p>
            <a:pPr marL="0" indent="0">
              <a:buNone/>
            </a:pPr>
            <a:endParaRPr lang="fi-FI" i="1" dirty="0"/>
          </a:p>
          <a:p>
            <a:pPr marL="0" indent="0">
              <a:buNone/>
            </a:pPr>
            <a:r>
              <a:rPr lang="fi-FI" i="1" dirty="0"/>
              <a:t>Tuo </a:t>
            </a:r>
            <a:r>
              <a:rPr lang="fi-FI" i="1" dirty="0">
                <a:solidFill>
                  <a:srgbClr val="FF0000"/>
                </a:solidFill>
              </a:rPr>
              <a:t>toinen</a:t>
            </a:r>
            <a:r>
              <a:rPr lang="fi-FI" i="1" dirty="0"/>
              <a:t> auto on nopeampi.</a:t>
            </a:r>
          </a:p>
          <a:p>
            <a:pPr marL="0" indent="0">
              <a:buNone/>
            </a:pPr>
            <a:r>
              <a:rPr lang="fi-FI" i="1" dirty="0"/>
              <a:t>Näetkö nuo kaksi naista? Tuo </a:t>
            </a:r>
            <a:r>
              <a:rPr lang="fi-FI" i="1" dirty="0">
                <a:solidFill>
                  <a:srgbClr val="FF0000"/>
                </a:solidFill>
              </a:rPr>
              <a:t>toinen</a:t>
            </a:r>
            <a:r>
              <a:rPr lang="fi-FI" i="1" dirty="0"/>
              <a:t> on serkkuni.</a:t>
            </a:r>
          </a:p>
          <a:p>
            <a:endParaRPr lang="fi-FI" dirty="0"/>
          </a:p>
          <a:p>
            <a:r>
              <a:rPr lang="fi-FI" b="1" i="1" dirty="0"/>
              <a:t>toinen - toinen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i="1" dirty="0"/>
              <a:t>Minulla on kaksi koiraa. </a:t>
            </a:r>
            <a:r>
              <a:rPr lang="fi-FI" i="1" dirty="0">
                <a:solidFill>
                  <a:srgbClr val="FF0000"/>
                </a:solidFill>
              </a:rPr>
              <a:t>Toinen</a:t>
            </a:r>
            <a:r>
              <a:rPr lang="fi-FI" i="1" dirty="0"/>
              <a:t> on musta ja </a:t>
            </a:r>
            <a:r>
              <a:rPr lang="fi-FI" i="1" dirty="0">
                <a:solidFill>
                  <a:srgbClr val="FF0000"/>
                </a:solidFill>
              </a:rPr>
              <a:t>toinen</a:t>
            </a:r>
            <a:r>
              <a:rPr lang="fi-FI" i="1" dirty="0"/>
              <a:t> vaaleanruskea.</a:t>
            </a:r>
          </a:p>
          <a:p>
            <a:pPr marL="0" indent="0">
              <a:buNone/>
            </a:pPr>
            <a:r>
              <a:rPr lang="fi-FI" i="1" dirty="0"/>
              <a:t>Hänellä on kaksi poikaystävää. </a:t>
            </a:r>
            <a:r>
              <a:rPr lang="fi-FI" i="1" dirty="0">
                <a:solidFill>
                  <a:srgbClr val="FF0000"/>
                </a:solidFill>
              </a:rPr>
              <a:t>Toista</a:t>
            </a:r>
            <a:r>
              <a:rPr lang="fi-FI" i="1" dirty="0"/>
              <a:t> hän tapaa viikolla ja </a:t>
            </a:r>
            <a:r>
              <a:rPr lang="fi-FI" i="1" dirty="0">
                <a:solidFill>
                  <a:srgbClr val="FF0000"/>
                </a:solidFill>
              </a:rPr>
              <a:t>toista</a:t>
            </a:r>
            <a:r>
              <a:rPr lang="fi-FI" i="1" dirty="0"/>
              <a:t> viikonloppuisin.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5138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HARJOITUS 3 – </a:t>
            </a:r>
            <a:r>
              <a:rPr lang="cs-CZ" i="1" dirty="0" err="1" smtClean="0"/>
              <a:t>Toinen</a:t>
            </a:r>
            <a:r>
              <a:rPr lang="cs-CZ" i="1" dirty="0" smtClean="0"/>
              <a:t> </a:t>
            </a:r>
            <a:r>
              <a:rPr lang="cs-CZ" i="1" dirty="0" err="1" smtClean="0"/>
              <a:t>vai</a:t>
            </a:r>
            <a:r>
              <a:rPr lang="cs-CZ" i="1" dirty="0" smtClean="0"/>
              <a:t> </a:t>
            </a:r>
            <a:r>
              <a:rPr lang="cs-CZ" i="1" dirty="0" err="1" smtClean="0"/>
              <a:t>muu</a:t>
            </a:r>
            <a:r>
              <a:rPr lang="cs-CZ" i="1" dirty="0" smtClean="0"/>
              <a:t>?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6152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i="1" dirty="0"/>
              <a:t>Minulle ei sovi huomenna. Voitko tulla jonakin _________ päivänä</a:t>
            </a:r>
            <a:r>
              <a:rPr lang="fi-FI" i="1" dirty="0" smtClean="0"/>
              <a:t>?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Kun Lien ja hänen perheensä tulivat Suomeen, he saivat __________ kotimaan.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Minä en tiennyt mitään, mutta kaikki _______ tiesivät.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Aina sinun pitää tehdä kaikki ________ tavalla kuin me</a:t>
            </a:r>
            <a:r>
              <a:rPr lang="fi-FI" i="1" dirty="0" smtClean="0"/>
              <a:t>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Käytyäni saunassa olen kuin _________ ihminen</a:t>
            </a:r>
            <a:r>
              <a:rPr lang="fi-FI" dirty="0" smtClean="0"/>
              <a:t>.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Hän puhui vain minulle, eikä kenellekään _______ kuulijalle.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80785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PRONOMINI </a:t>
            </a:r>
            <a:r>
              <a:rPr lang="cs-CZ" i="1" dirty="0" smtClean="0"/>
              <a:t>ITSE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908720"/>
            <a:ext cx="7931224" cy="5688632"/>
          </a:xfrm>
        </p:spPr>
        <p:txBody>
          <a:bodyPr>
            <a:normAutofit fontScale="62500" lnSpcReduction="20000"/>
          </a:bodyPr>
          <a:lstStyle/>
          <a:p>
            <a:r>
              <a:rPr lang="fi-FI" dirty="0"/>
              <a:t>Taivutusmuodoissa on possessiivisuffiksi sijapäätteen jälkeen.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i="1" dirty="0"/>
              <a:t>Minä ajattelen	</a:t>
            </a:r>
            <a:r>
              <a:rPr lang="fi-FI" b="1" i="1" dirty="0"/>
              <a:t>itseäni</a:t>
            </a:r>
            <a:r>
              <a:rPr lang="fi-FI" i="1" dirty="0"/>
              <a:t> ja luotan	</a:t>
            </a:r>
            <a:r>
              <a:rPr lang="cs-CZ" i="1" dirty="0" smtClean="0"/>
              <a:t>	</a:t>
            </a:r>
            <a:r>
              <a:rPr lang="fi-FI" b="1" i="1" dirty="0" smtClean="0"/>
              <a:t>itseeni</a:t>
            </a:r>
            <a:endParaRPr lang="fi-FI" b="1" i="1" dirty="0"/>
          </a:p>
          <a:p>
            <a:pPr marL="0" indent="0">
              <a:buNone/>
            </a:pPr>
            <a:r>
              <a:rPr lang="fi-FI" i="1" dirty="0"/>
              <a:t>Sinä ajattelet	</a:t>
            </a:r>
            <a:r>
              <a:rPr lang="fi-FI" b="1" i="1" dirty="0"/>
              <a:t>itseäsi</a:t>
            </a:r>
            <a:r>
              <a:rPr lang="fi-FI" i="1" dirty="0"/>
              <a:t> ja luotat	</a:t>
            </a:r>
            <a:r>
              <a:rPr lang="cs-CZ" i="1" dirty="0" smtClean="0"/>
              <a:t>	</a:t>
            </a:r>
            <a:r>
              <a:rPr lang="fi-FI" b="1" i="1" dirty="0" smtClean="0"/>
              <a:t>itseesi</a:t>
            </a:r>
            <a:endParaRPr lang="fi-FI" b="1" i="1" dirty="0"/>
          </a:p>
          <a:p>
            <a:pPr marL="0" indent="0">
              <a:buNone/>
            </a:pPr>
            <a:r>
              <a:rPr lang="fi-FI" i="1" dirty="0"/>
              <a:t>Hän ajattelee	</a:t>
            </a:r>
            <a:r>
              <a:rPr lang="fi-FI" b="1" i="1" dirty="0"/>
              <a:t>itseään</a:t>
            </a:r>
            <a:r>
              <a:rPr lang="fi-FI" i="1" dirty="0"/>
              <a:t> ja luottaa	</a:t>
            </a:r>
            <a:r>
              <a:rPr lang="cs-CZ" i="1" dirty="0" smtClean="0"/>
              <a:t>	</a:t>
            </a:r>
            <a:r>
              <a:rPr lang="fi-FI" b="1" i="1" dirty="0" smtClean="0"/>
              <a:t>itseensä</a:t>
            </a:r>
            <a:endParaRPr lang="fi-FI" b="1" i="1" dirty="0"/>
          </a:p>
          <a:p>
            <a:pPr marL="0" indent="0">
              <a:buNone/>
            </a:pPr>
            <a:r>
              <a:rPr lang="fi-FI" i="1" dirty="0"/>
              <a:t>Me ajattelemme	</a:t>
            </a:r>
            <a:r>
              <a:rPr lang="fi-FI" b="1" i="1" dirty="0"/>
              <a:t>itseämme</a:t>
            </a:r>
            <a:r>
              <a:rPr lang="fi-FI" i="1" dirty="0"/>
              <a:t> ja luotamme	</a:t>
            </a:r>
            <a:r>
              <a:rPr lang="fi-FI" b="1" i="1" dirty="0"/>
              <a:t>itseemme</a:t>
            </a:r>
          </a:p>
          <a:p>
            <a:pPr marL="0" indent="0">
              <a:buNone/>
            </a:pPr>
            <a:r>
              <a:rPr lang="fi-FI" i="1" dirty="0"/>
              <a:t>Te ajattelette	</a:t>
            </a:r>
            <a:r>
              <a:rPr lang="fi-FI" b="1" i="1" dirty="0"/>
              <a:t>itseänne</a:t>
            </a:r>
            <a:r>
              <a:rPr lang="fi-FI" i="1" dirty="0"/>
              <a:t> ja luotatte	</a:t>
            </a:r>
            <a:r>
              <a:rPr lang="cs-CZ" i="1" dirty="0" smtClean="0"/>
              <a:t>	</a:t>
            </a:r>
            <a:r>
              <a:rPr lang="fi-FI" b="1" i="1" dirty="0" smtClean="0"/>
              <a:t>itseenne</a:t>
            </a:r>
            <a:endParaRPr lang="fi-FI" b="1" i="1" dirty="0"/>
          </a:p>
          <a:p>
            <a:pPr marL="0" indent="0">
              <a:buNone/>
            </a:pPr>
            <a:r>
              <a:rPr lang="fi-FI" i="1" dirty="0"/>
              <a:t>He ajattelevat	</a:t>
            </a:r>
            <a:r>
              <a:rPr lang="fi-FI" b="1" i="1" dirty="0"/>
              <a:t>itseään</a:t>
            </a:r>
            <a:r>
              <a:rPr lang="fi-FI" i="1" dirty="0"/>
              <a:t> ja luottavat	</a:t>
            </a:r>
            <a:r>
              <a:rPr lang="cs-CZ" i="1" dirty="0" smtClean="0"/>
              <a:t>	</a:t>
            </a:r>
            <a:r>
              <a:rPr lang="fi-FI" b="1" i="1" dirty="0" smtClean="0"/>
              <a:t>itseensä</a:t>
            </a:r>
            <a:endParaRPr lang="fi-FI" b="1" i="1" dirty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Hän </a:t>
            </a:r>
            <a:r>
              <a:rPr lang="fi-FI" i="1" dirty="0"/>
              <a:t>kirjoitti kirjeen </a:t>
            </a:r>
            <a:r>
              <a:rPr lang="fi-FI" b="1" i="1" dirty="0"/>
              <a:t>itse</a:t>
            </a:r>
            <a:r>
              <a:rPr lang="fi-FI" i="1" dirty="0"/>
              <a:t>.</a:t>
            </a:r>
          </a:p>
          <a:p>
            <a:pPr marL="0" indent="0">
              <a:buNone/>
            </a:pPr>
            <a:r>
              <a:rPr lang="fi-FI" i="1" dirty="0"/>
              <a:t>He </a:t>
            </a:r>
            <a:r>
              <a:rPr lang="fi-FI" b="1" i="1" dirty="0"/>
              <a:t>itse</a:t>
            </a:r>
            <a:r>
              <a:rPr lang="fi-FI" i="1" dirty="0"/>
              <a:t> kokosivat kirjahyllyn.</a:t>
            </a:r>
          </a:p>
          <a:p>
            <a:pPr marL="0" indent="0">
              <a:buNone/>
            </a:pPr>
            <a:r>
              <a:rPr lang="fi-FI" i="1" dirty="0"/>
              <a:t>Sain kuulla uutisen häneltä </a:t>
            </a:r>
            <a:r>
              <a:rPr lang="fi-FI" b="1" i="1" dirty="0"/>
              <a:t>itseltään</a:t>
            </a:r>
            <a:r>
              <a:rPr lang="fi-FI" i="1" dirty="0"/>
              <a:t>.</a:t>
            </a:r>
          </a:p>
          <a:p>
            <a:pPr marL="0" indent="0">
              <a:buNone/>
            </a:pPr>
            <a:r>
              <a:rPr lang="fi-FI" i="1" dirty="0"/>
              <a:t>Hän pitää </a:t>
            </a:r>
            <a:r>
              <a:rPr lang="fi-FI" b="1" i="1" dirty="0"/>
              <a:t>itseään</a:t>
            </a:r>
            <a:r>
              <a:rPr lang="fi-FI" i="1" dirty="0"/>
              <a:t> erittäin viisaana.</a:t>
            </a:r>
          </a:p>
          <a:p>
            <a:pPr marL="0" indent="0">
              <a:buNone/>
            </a:pPr>
            <a:r>
              <a:rPr lang="fi-FI" i="1" dirty="0"/>
              <a:t>Olkaa oma </a:t>
            </a:r>
            <a:r>
              <a:rPr lang="fi-FI" b="1" i="1" dirty="0"/>
              <a:t>itsenne</a:t>
            </a:r>
            <a:r>
              <a:rPr lang="fi-FI" i="1" dirty="0"/>
              <a:t>.</a:t>
            </a:r>
          </a:p>
          <a:p>
            <a:endParaRPr lang="fi-FI" dirty="0"/>
          </a:p>
          <a:p>
            <a:r>
              <a:rPr lang="fi-FI" dirty="0"/>
              <a:t>Jos pronomini </a:t>
            </a:r>
            <a:r>
              <a:rPr lang="fi-FI" i="1" dirty="0"/>
              <a:t>itse</a:t>
            </a:r>
            <a:r>
              <a:rPr lang="fi-FI" dirty="0"/>
              <a:t> on nominatiivissa eli perusmuodossa, siinä ei ole </a:t>
            </a:r>
            <a:r>
              <a:rPr lang="fi-FI" dirty="0" smtClean="0"/>
              <a:t>possessiivisuffiksia</a:t>
            </a:r>
            <a:r>
              <a:rPr lang="cs-CZ" dirty="0" smtClean="0"/>
              <a:t>:</a:t>
            </a:r>
            <a:endParaRPr lang="fi-FI" dirty="0"/>
          </a:p>
          <a:p>
            <a:pPr marL="0" indent="0">
              <a:buNone/>
            </a:pPr>
            <a:r>
              <a:rPr lang="fi-FI" i="1" dirty="0"/>
              <a:t>Pojat tekivät sen </a:t>
            </a:r>
            <a:r>
              <a:rPr lang="fi-FI" b="1" i="1" dirty="0"/>
              <a:t>itse</a:t>
            </a:r>
            <a:r>
              <a:rPr lang="fi-FI" i="1" dirty="0"/>
              <a:t>.</a:t>
            </a:r>
          </a:p>
          <a:p>
            <a:pPr marL="0" indent="0">
              <a:buNone/>
            </a:pPr>
            <a:r>
              <a:rPr lang="fi-FI" i="1" dirty="0"/>
              <a:t>Syö kaikki ruokasi. En syö, syö </a:t>
            </a:r>
            <a:r>
              <a:rPr lang="fi-FI" b="1" i="1" dirty="0"/>
              <a:t>itse</a:t>
            </a:r>
            <a:r>
              <a:rPr lang="fi-FI" i="1" dirty="0"/>
              <a:t>.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i="1" dirty="0"/>
              <a:t>Halusin olla </a:t>
            </a:r>
            <a:r>
              <a:rPr lang="fi-FI" b="1" i="1" dirty="0" smtClean="0"/>
              <a:t>itsekseni</a:t>
            </a:r>
            <a:r>
              <a:rPr lang="fi-FI" i="1" dirty="0" smtClean="0"/>
              <a:t>.</a:t>
            </a:r>
            <a:r>
              <a:rPr lang="cs-CZ" i="1" dirty="0" smtClean="0"/>
              <a:t> </a:t>
            </a:r>
            <a:r>
              <a:rPr lang="cs-CZ" dirty="0" smtClean="0"/>
              <a:t>(=</a:t>
            </a:r>
            <a:r>
              <a:rPr lang="fi-FI" dirty="0" smtClean="0"/>
              <a:t> </a:t>
            </a:r>
            <a:r>
              <a:rPr lang="fi-FI" dirty="0"/>
              <a:t>haluan tehdä jotain yksin, </a:t>
            </a:r>
            <a:r>
              <a:rPr lang="fi-FI" dirty="0" smtClean="0"/>
              <a:t>itseni kanssa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411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HARJOITUS 4 – </a:t>
            </a:r>
            <a:r>
              <a:rPr lang="cs-CZ" dirty="0" err="1" smtClean="0"/>
              <a:t>Täydennä</a:t>
            </a:r>
            <a:r>
              <a:rPr lang="cs-CZ" dirty="0" smtClean="0"/>
              <a:t> </a:t>
            </a:r>
            <a:r>
              <a:rPr lang="cs-CZ" i="1" dirty="0" err="1" smtClean="0"/>
              <a:t>itse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700808"/>
            <a:ext cx="7772400" cy="43189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i="1" dirty="0"/>
              <a:t>1. Hän osti _________ rannerenkaan</a:t>
            </a:r>
            <a:r>
              <a:rPr lang="fi-FI" i="1" dirty="0" smtClean="0"/>
              <a:t>.</a:t>
            </a:r>
            <a:r>
              <a:rPr lang="cs-CZ" i="1" dirty="0" smtClean="0"/>
              <a:t> </a:t>
            </a:r>
            <a:r>
              <a:rPr lang="cs-CZ" i="1" dirty="0" err="1"/>
              <a:t>i</a:t>
            </a:r>
            <a:r>
              <a:rPr lang="cs-CZ" i="1" dirty="0" err="1" smtClean="0"/>
              <a:t>tselle</a:t>
            </a:r>
            <a:r>
              <a:rPr lang="cs-CZ" i="1" dirty="0" smtClean="0"/>
              <a:t>-en</a:t>
            </a:r>
            <a:endParaRPr lang="fi-FI" i="1" dirty="0"/>
          </a:p>
          <a:p>
            <a:pPr marL="0" indent="0">
              <a:buNone/>
            </a:pPr>
            <a:r>
              <a:rPr lang="fi-FI" i="1" dirty="0"/>
              <a:t>2. Kuulin uutisen häneltä ________.</a:t>
            </a:r>
          </a:p>
          <a:p>
            <a:pPr marL="0" indent="0">
              <a:buNone/>
            </a:pPr>
            <a:r>
              <a:rPr lang="cs-CZ" i="1" dirty="0"/>
              <a:t>3</a:t>
            </a:r>
            <a:r>
              <a:rPr lang="fi-FI" i="1" dirty="0" smtClean="0"/>
              <a:t>. </a:t>
            </a:r>
            <a:r>
              <a:rPr lang="fi-FI" i="1" dirty="0"/>
              <a:t>Minusta tuntuu, että sinä rakastat vain _______.</a:t>
            </a:r>
          </a:p>
          <a:p>
            <a:pPr marL="0" indent="0">
              <a:buNone/>
            </a:pPr>
            <a:r>
              <a:rPr lang="cs-CZ" i="1" dirty="0" smtClean="0"/>
              <a:t>4</a:t>
            </a:r>
            <a:r>
              <a:rPr lang="fi-FI" i="1" dirty="0" smtClean="0"/>
              <a:t>. </a:t>
            </a:r>
            <a:r>
              <a:rPr lang="fi-FI" i="1" dirty="0"/>
              <a:t>Luulen, että hänessä ________ on jotain erikoista.</a:t>
            </a:r>
          </a:p>
          <a:p>
            <a:pPr marL="0" indent="0">
              <a:buNone/>
            </a:pPr>
            <a:r>
              <a:rPr lang="cs-CZ" i="1" dirty="0"/>
              <a:t>5</a:t>
            </a:r>
            <a:r>
              <a:rPr lang="fi-FI" i="1" dirty="0" smtClean="0"/>
              <a:t>. </a:t>
            </a:r>
            <a:r>
              <a:rPr lang="fi-FI" i="1" dirty="0"/>
              <a:t>Ajatella, että ______ kaupunginjohtaja oli paikalla.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723091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268</TotalTime>
  <Words>813</Words>
  <Application>Microsoft Office PowerPoint</Application>
  <PresentationFormat>Předvádění na obrazovce (4:3)</PresentationFormat>
  <Paragraphs>127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Jmění</vt:lpstr>
      <vt:lpstr>PK II</vt:lpstr>
      <vt:lpstr>PRONOMINIT KUKA – EI KUKAAN</vt:lpstr>
      <vt:lpstr>HARJOITUS 1 – KUKA/EI KUKAAN</vt:lpstr>
      <vt:lpstr>PRONOMINI MIKÄ</vt:lpstr>
      <vt:lpstr>HARJOITUS 2 – Täydennä mikä</vt:lpstr>
      <vt:lpstr>PRONOMINIT – TOINEN JA MUU</vt:lpstr>
      <vt:lpstr>HARJOITUS 3 – Toinen vai muu?</vt:lpstr>
      <vt:lpstr>PRONOMINI ITSE</vt:lpstr>
      <vt:lpstr>HARJOITUS 4 – Täydennä itse</vt:lpstr>
      <vt:lpstr>PRONOMINI KUMPI</vt:lpstr>
      <vt:lpstr>HARJOITUS 5 – Täydennä kumpi </vt:lpstr>
      <vt:lpstr>PRONOMINIT MOLEMMAT JA KUMPIKIN</vt:lpstr>
      <vt:lpstr>HARJOITUS 6 – Kumpikin vai molemmat?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PK II</dc:title>
  <dc:creator>HP</dc:creator>
  <cp:lastModifiedBy>HP</cp:lastModifiedBy>
  <cp:revision>14</cp:revision>
  <dcterms:created xsi:type="dcterms:W3CDTF">2020-12-16T20:25:23Z</dcterms:created>
  <dcterms:modified xsi:type="dcterms:W3CDTF">2020-12-17T09:45:26Z</dcterms:modified>
</cp:coreProperties>
</file>