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73" r:id="rId6"/>
    <p:sldId id="274" r:id="rId7"/>
    <p:sldId id="261" r:id="rId8"/>
    <p:sldId id="262" r:id="rId9"/>
    <p:sldId id="263" r:id="rId10"/>
    <p:sldId id="264" r:id="rId11"/>
    <p:sldId id="275" r:id="rId12"/>
    <p:sldId id="276" r:id="rId13"/>
    <p:sldId id="265" r:id="rId14"/>
    <p:sldId id="277" r:id="rId15"/>
    <p:sldId id="266" r:id="rId16"/>
    <p:sldId id="269" r:id="rId17"/>
    <p:sldId id="270" r:id="rId18"/>
    <p:sldId id="271" r:id="rId19"/>
    <p:sldId id="272" r:id="rId20"/>
    <p:sldId id="278" r:id="rId2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7CEE75-C43E-B705-150F-2D36769CF2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7E76C33-1B00-731A-6B2F-AE6B936651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BE3719A-D6CE-2D1E-6AD7-748F5F58B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9D41B-03FE-4FAA-9901-290741EF7513}" type="datetimeFigureOut">
              <a:rPr lang="cs-CZ" smtClean="0"/>
              <a:t>10.12.2022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567819C-48E8-C7C2-A1AB-55CA7996C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B5AF264-A955-ED3E-A027-CD48ACF28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DC61-5472-4DE9-83C9-FD384E4B94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4096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014945-A092-44BC-3C5A-84D88ABAD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AD08701-AE38-1477-5936-A8AD2E50A6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C193648-96D9-B536-DC20-9E9D7A19F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9D41B-03FE-4FAA-9901-290741EF7513}" type="datetimeFigureOut">
              <a:rPr lang="cs-CZ" smtClean="0"/>
              <a:t>10.12.2022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FA43568-3E90-D58A-2BC4-857ECA1C6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A324ADB-23F2-2BE5-E4D9-CE53CC4CF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DC61-5472-4DE9-83C9-FD384E4B94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3399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207F26F-409C-F984-DCA8-97B90F6550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6D8F4CE-6A46-7D46-6D4E-5E39F70A07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631A9FB-889C-A42F-8A97-796121E17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9D41B-03FE-4FAA-9901-290741EF7513}" type="datetimeFigureOut">
              <a:rPr lang="cs-CZ" smtClean="0"/>
              <a:t>10.12.2022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5C00336-3B34-6F41-3385-8F27752D4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E334A44-C78D-B88F-AA36-57B995CDC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DC61-5472-4DE9-83C9-FD384E4B94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2006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DAD8F5-BA52-6279-6DC2-5B8829681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79FC9F-032B-8972-8528-10AEEFD86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7F80352-875A-A541-A89C-1CDC2EB27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9D41B-03FE-4FAA-9901-290741EF7513}" type="datetimeFigureOut">
              <a:rPr lang="cs-CZ" smtClean="0"/>
              <a:t>10.12.2022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3E990FF-030D-0F2C-2226-90658284D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C292347-6189-375D-8790-CFBBAF0C2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DC61-5472-4DE9-83C9-FD384E4B94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574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A6C0A9-5513-3472-D75B-F647C74DE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1EFDE05-D3B5-3E18-56D2-95FFCDCA1E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83A2044-4287-7B1F-E295-824F0D173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9D41B-03FE-4FAA-9901-290741EF7513}" type="datetimeFigureOut">
              <a:rPr lang="cs-CZ" smtClean="0"/>
              <a:t>10.12.2022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CD836F5-C7A2-7DA6-1612-7C2274944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822287E-7A2B-E4F8-DAFB-85ECA6B69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DC61-5472-4DE9-83C9-FD384E4B94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6896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2BB74E-D512-02A1-723F-2DF98D7AD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8A84E04-8623-1DAB-7F47-638304300F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1CEF12A-A26C-4AF5-5897-4E4A265F9E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3B74D3E-B502-75B8-3789-8545BC826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9D41B-03FE-4FAA-9901-290741EF7513}" type="datetimeFigureOut">
              <a:rPr lang="cs-CZ" smtClean="0"/>
              <a:t>10.12.2022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7464743-DD48-BCAB-E63F-44EE1339C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B20FF2E-4904-1588-6BC1-5D54D90E3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DC61-5472-4DE9-83C9-FD384E4B94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217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870B39-CDDF-7DE4-E809-11D3F0294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FB2A193-3D52-6F88-406F-1236EFD4F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BCA3E68-964B-BF1A-6128-4F475A10D2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F7C8B8D-BA82-876B-7319-20941F25EA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4237E52-6D53-2B75-87AC-45F6D833F1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2E57F07F-1B4D-9AA3-E7EA-25EF9C3D5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9D41B-03FE-4FAA-9901-290741EF7513}" type="datetimeFigureOut">
              <a:rPr lang="cs-CZ" smtClean="0"/>
              <a:t>10.12.2022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0F73AE9-0D0D-299D-9096-51D80B18A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19ECBBE-396D-C0F3-BCA7-60EDF20E9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DC61-5472-4DE9-83C9-FD384E4B94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1139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86AABA-DD56-6EE6-5256-C210F70B7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E7EB3D6-5634-D9A2-59A9-7879A3515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9D41B-03FE-4FAA-9901-290741EF7513}" type="datetimeFigureOut">
              <a:rPr lang="cs-CZ" smtClean="0"/>
              <a:t>10.12.2022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ECC8186-CD03-5360-B022-A09B4E298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F6A239A-700E-5DDA-AC10-4F84092B9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DC61-5472-4DE9-83C9-FD384E4B94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076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1A4DDF6-5DFE-FA91-AB84-0A01AF97C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9D41B-03FE-4FAA-9901-290741EF7513}" type="datetimeFigureOut">
              <a:rPr lang="cs-CZ" smtClean="0"/>
              <a:t>10.12.2022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A9F3393-B2DE-946E-BF08-72D0FAF9F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479B196-9E61-6FF3-9A32-CD22B25FF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DC61-5472-4DE9-83C9-FD384E4B94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1882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A058AF-3E58-5282-D6FF-4E41F334E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230954-F551-459A-308F-FA5573038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9EA0EEC-8B69-0F66-8711-8F33BED8DB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79E6BFE-BA05-5E05-4551-62E9E99C5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9D41B-03FE-4FAA-9901-290741EF7513}" type="datetimeFigureOut">
              <a:rPr lang="cs-CZ" smtClean="0"/>
              <a:t>10.12.2022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B5F8E92-754F-2B89-66BD-1CE47B58D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9569AD3-D935-2912-4CBC-32397E277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DC61-5472-4DE9-83C9-FD384E4B94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7513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CF04AA-825B-A0AD-42BA-7AD879588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C0DA4C1-0013-D381-CF3A-969366FFCB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847CCEA-3189-63EA-1AA3-62DBDBABD8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C2D07D8-FBB7-FF1B-3353-D2DC05B84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9D41B-03FE-4FAA-9901-290741EF7513}" type="datetimeFigureOut">
              <a:rPr lang="cs-CZ" smtClean="0"/>
              <a:t>10.12.2022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A6387B1-4E9C-BE4C-4B47-4DBFDC03E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93093DC-00BD-FF5C-8CDD-09EEC4681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DC61-5472-4DE9-83C9-FD384E4B94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1078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4F78E0F-C7E0-C178-E524-FAF43757E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95BAB9E-04F3-FEFA-0C73-2C0349849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81DF8CA-1386-C423-D856-8F74C2D346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9D41B-03FE-4FAA-9901-290741EF7513}" type="datetimeFigureOut">
              <a:rPr lang="cs-CZ" smtClean="0"/>
              <a:t>10.12.2022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E2913AD-6061-A841-CAE3-CBDCAB82C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309B814-F024-A727-DBB0-6FB2DF7C4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8DC61-5472-4DE9-83C9-FD384E4B94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2151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TBm-kLPW080" TargetMode="Externa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s://www.youtube.com/watch?v=-k2bgL10EXI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hyperlink" Target="https://www.kino-teatr.ru/kino/screenwriter/ros/88783/bio/" TargetMode="External"/><Relationship Id="rId7" Type="http://schemas.openxmlformats.org/officeDocument/2006/relationships/hyperlink" Target="https://history.mai.ru/personalities/item.php?id=113904&amp;referer=https%3A%2F%2Fwww.google.cz%2F" TargetMode="External"/><Relationship Id="rId2" Type="http://schemas.openxmlformats.org/officeDocument/2006/relationships/hyperlink" Target="https://tass.ru/info/545758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ramdb.ru/writters/writter/3911619-eduard-nikolaevich-uspenskij.html" TargetMode="External"/><Relationship Id="rId5" Type="http://schemas.openxmlformats.org/officeDocument/2006/relationships/hyperlink" Target="http://www.uspens.ru/" TargetMode="External"/><Relationship Id="rId4" Type="http://schemas.openxmlformats.org/officeDocument/2006/relationships/hyperlink" Target="https://24smi.org/celebrity/3915-eduard-uspenskii.html" TargetMode="External"/><Relationship Id="rId9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youtube.com/watch?v=gVEHBYHj8S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youtube.com/watch?v=hjT6V5V8G4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5" name="Rectangle 1044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7" name="Rectangle 1046">
            <a:extLst>
              <a:ext uri="{FF2B5EF4-FFF2-40B4-BE49-F238E27FC236}">
                <a16:creationId xmlns:a16="http://schemas.microsoft.com/office/drawing/2014/main" id="{0459807F-B6FA-44D3-9A53-C55B6B568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0681"/>
            <a:ext cx="12192000" cy="277731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1E16364-FBE7-61D0-C44A-B750F0BE4C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5058" y="5287401"/>
            <a:ext cx="9681882" cy="1027674"/>
          </a:xfrm>
        </p:spPr>
        <p:txBody>
          <a:bodyPr anchor="b">
            <a:normAutofit/>
          </a:bodyPr>
          <a:lstStyle/>
          <a:p>
            <a:r>
              <a:rPr lang="ru-RU" sz="4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</a:rPr>
              <a:t>Эдуард Николаевич</a:t>
            </a:r>
            <a:r>
              <a:rPr lang="cs-CZ" sz="4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ru-RU" sz="4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</a:rPr>
              <a:t>Успенский</a:t>
            </a:r>
            <a:endParaRPr lang="cs-CZ" sz="4400" dirty="0">
              <a:solidFill>
                <a:schemeClr val="tx1">
                  <a:lumMod val="85000"/>
                  <a:lumOff val="15000"/>
                </a:schemeClr>
              </a:solidFill>
              <a:latin typeface="Abadi" panose="020B0604020104020204" pitchFamily="34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1333163-AB87-F8DD-0D31-36C916C3C9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38400" y="6454366"/>
            <a:ext cx="7315199" cy="365125"/>
          </a:xfrm>
        </p:spPr>
        <p:txBody>
          <a:bodyPr anchor="t">
            <a:normAutofit/>
          </a:bodyPr>
          <a:lstStyle/>
          <a:p>
            <a:r>
              <a:rPr lang="cs-CZ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Anežka Richterová</a:t>
            </a:r>
          </a:p>
        </p:txBody>
      </p:sp>
      <p:pic>
        <p:nvPicPr>
          <p:cNvPr id="1026" name="Picture 2" descr="rgdb.ru - Конкурс на лучший логотип премии имени Эдуарда Успенского">
            <a:extLst>
              <a:ext uri="{FF2B5EF4-FFF2-40B4-BE49-F238E27FC236}">
                <a16:creationId xmlns:a16="http://schemas.microsoft.com/office/drawing/2014/main" id="{BBC05EE5-8505-C7C4-E0A8-48F71154A5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0" b="10657"/>
          <a:stretch/>
        </p:blipFill>
        <p:spPr bwMode="auto">
          <a:xfrm>
            <a:off x="21" y="-165943"/>
            <a:ext cx="12191979" cy="5886523"/>
          </a:xfrm>
          <a:custGeom>
            <a:avLst/>
            <a:gdLst/>
            <a:ahLst/>
            <a:cxnLst/>
            <a:rect l="l" t="t" r="r" b="b"/>
            <a:pathLst>
              <a:path w="12191999" h="5886533">
                <a:moveTo>
                  <a:pt x="4721173" y="4907914"/>
                </a:moveTo>
                <a:lnTo>
                  <a:pt x="4722109" y="4908125"/>
                </a:lnTo>
                <a:cubicBezTo>
                  <a:pt x="4721143" y="4908767"/>
                  <a:pt x="4718263" y="4909373"/>
                  <a:pt x="4717199" y="4909396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751311"/>
                </a:lnTo>
                <a:lnTo>
                  <a:pt x="12140860" y="5770509"/>
                </a:lnTo>
                <a:cubicBezTo>
                  <a:pt x="12126656" y="5772723"/>
                  <a:pt x="12093589" y="5827925"/>
                  <a:pt x="12080161" y="5826358"/>
                </a:cubicBezTo>
                <a:cubicBezTo>
                  <a:pt x="11978188" y="5850511"/>
                  <a:pt x="11967361" y="5873564"/>
                  <a:pt x="11917885" y="5861578"/>
                </a:cubicBezTo>
                <a:cubicBezTo>
                  <a:pt x="11872779" y="5859863"/>
                  <a:pt x="11928861" y="5896778"/>
                  <a:pt x="11894610" y="5883738"/>
                </a:cubicBezTo>
                <a:cubicBezTo>
                  <a:pt x="11860359" y="5870698"/>
                  <a:pt x="11736091" y="5807232"/>
                  <a:pt x="11712379" y="5783337"/>
                </a:cubicBezTo>
                <a:cubicBezTo>
                  <a:pt x="11688667" y="5759442"/>
                  <a:pt x="11627912" y="5782933"/>
                  <a:pt x="11585366" y="5740371"/>
                </a:cubicBezTo>
                <a:lnTo>
                  <a:pt x="11516470" y="5663679"/>
                </a:lnTo>
                <a:cubicBezTo>
                  <a:pt x="11468274" y="5661847"/>
                  <a:pt x="11507335" y="5626593"/>
                  <a:pt x="11462692" y="5610127"/>
                </a:cubicBezTo>
                <a:cubicBezTo>
                  <a:pt x="11417567" y="5608500"/>
                  <a:pt x="11408021" y="5556613"/>
                  <a:pt x="11369712" y="5548654"/>
                </a:cubicBezTo>
                <a:cubicBezTo>
                  <a:pt x="11354317" y="5554704"/>
                  <a:pt x="11288328" y="5499810"/>
                  <a:pt x="11273969" y="5488986"/>
                </a:cubicBezTo>
                <a:cubicBezTo>
                  <a:pt x="11231913" y="5490378"/>
                  <a:pt x="11221973" y="5480544"/>
                  <a:pt x="11195084" y="5467967"/>
                </a:cubicBezTo>
                <a:cubicBezTo>
                  <a:pt x="11164086" y="5497749"/>
                  <a:pt x="11171649" y="5471790"/>
                  <a:pt x="11143408" y="5468614"/>
                </a:cubicBezTo>
                <a:cubicBezTo>
                  <a:pt x="11125906" y="5464975"/>
                  <a:pt x="11102603" y="5460835"/>
                  <a:pt x="11085935" y="5459365"/>
                </a:cubicBezTo>
                <a:cubicBezTo>
                  <a:pt x="11057493" y="5459661"/>
                  <a:pt x="11029906" y="5441496"/>
                  <a:pt x="11030953" y="5456484"/>
                </a:cubicBezTo>
                <a:cubicBezTo>
                  <a:pt x="11007784" y="5459001"/>
                  <a:pt x="10982005" y="5463178"/>
                  <a:pt x="10951060" y="5461240"/>
                </a:cubicBezTo>
                <a:cubicBezTo>
                  <a:pt x="10885365" y="5424406"/>
                  <a:pt x="10915288" y="5460968"/>
                  <a:pt x="10857721" y="5448157"/>
                </a:cubicBezTo>
                <a:cubicBezTo>
                  <a:pt x="10806646" y="5435790"/>
                  <a:pt x="10707075" y="5402712"/>
                  <a:pt x="10644616" y="5387039"/>
                </a:cubicBezTo>
                <a:cubicBezTo>
                  <a:pt x="10616446" y="5382224"/>
                  <a:pt x="10558603" y="5371613"/>
                  <a:pt x="10519277" y="5366793"/>
                </a:cubicBezTo>
                <a:cubicBezTo>
                  <a:pt x="10495461" y="5368312"/>
                  <a:pt x="10473830" y="5354868"/>
                  <a:pt x="10445981" y="5364735"/>
                </a:cubicBezTo>
                <a:cubicBezTo>
                  <a:pt x="10436536" y="5368773"/>
                  <a:pt x="10409281" y="5367966"/>
                  <a:pt x="10383865" y="5360888"/>
                </a:cubicBezTo>
                <a:cubicBezTo>
                  <a:pt x="10374827" y="5369095"/>
                  <a:pt x="10347864" y="5360432"/>
                  <a:pt x="10336852" y="5360277"/>
                </a:cubicBezTo>
                <a:cubicBezTo>
                  <a:pt x="10323586" y="5366987"/>
                  <a:pt x="10274741" y="5357921"/>
                  <a:pt x="10261098" y="5350526"/>
                </a:cubicBezTo>
                <a:lnTo>
                  <a:pt x="10126497" y="5339011"/>
                </a:lnTo>
                <a:lnTo>
                  <a:pt x="10082166" y="5336916"/>
                </a:lnTo>
                <a:cubicBezTo>
                  <a:pt x="10074567" y="5338985"/>
                  <a:pt x="10046860" y="5337657"/>
                  <a:pt x="10039237" y="5338580"/>
                </a:cubicBezTo>
                <a:cubicBezTo>
                  <a:pt x="9998458" y="5328479"/>
                  <a:pt x="9984394" y="5327989"/>
                  <a:pt x="9960016" y="5323065"/>
                </a:cubicBezTo>
                <a:cubicBezTo>
                  <a:pt x="9918980" y="5322923"/>
                  <a:pt x="9888741" y="5326122"/>
                  <a:pt x="9847789" y="5316297"/>
                </a:cubicBezTo>
                <a:lnTo>
                  <a:pt x="9728306" y="5296090"/>
                </a:lnTo>
                <a:cubicBezTo>
                  <a:pt x="9675056" y="5305676"/>
                  <a:pt x="9602035" y="5297282"/>
                  <a:pt x="9584504" y="5284670"/>
                </a:cubicBezTo>
                <a:cubicBezTo>
                  <a:pt x="9518952" y="5270394"/>
                  <a:pt x="9415429" y="5244268"/>
                  <a:pt x="9343049" y="5238968"/>
                </a:cubicBezTo>
                <a:lnTo>
                  <a:pt x="9231367" y="5187063"/>
                </a:lnTo>
                <a:lnTo>
                  <a:pt x="9194807" y="5176984"/>
                </a:lnTo>
                <a:lnTo>
                  <a:pt x="9189243" y="5167745"/>
                </a:lnTo>
                <a:lnTo>
                  <a:pt x="9151229" y="5156543"/>
                </a:lnTo>
                <a:lnTo>
                  <a:pt x="9150207" y="5157608"/>
                </a:lnTo>
                <a:cubicBezTo>
                  <a:pt x="9147045" y="5159739"/>
                  <a:pt x="9143081" y="5160831"/>
                  <a:pt x="9137315" y="5159777"/>
                </a:cubicBezTo>
                <a:cubicBezTo>
                  <a:pt x="9138862" y="5179261"/>
                  <a:pt x="9130952" y="5165972"/>
                  <a:pt x="9113809" y="5161143"/>
                </a:cubicBezTo>
                <a:cubicBezTo>
                  <a:pt x="9112388" y="5190326"/>
                  <a:pt x="9068114" y="5155892"/>
                  <a:pt x="9053450" y="5169457"/>
                </a:cubicBezTo>
                <a:lnTo>
                  <a:pt x="9005483" y="5166172"/>
                </a:lnTo>
                <a:lnTo>
                  <a:pt x="9005198" y="5166412"/>
                </a:lnTo>
                <a:cubicBezTo>
                  <a:pt x="9003143" y="5166632"/>
                  <a:pt x="9000324" y="5166304"/>
                  <a:pt x="8996229" y="5165201"/>
                </a:cubicBezTo>
                <a:lnTo>
                  <a:pt x="8990391" y="5163140"/>
                </a:lnTo>
                <a:lnTo>
                  <a:pt x="8974334" y="5159914"/>
                </a:lnTo>
                <a:lnTo>
                  <a:pt x="8968008" y="5160614"/>
                </a:lnTo>
                <a:lnTo>
                  <a:pt x="8963045" y="5162839"/>
                </a:lnTo>
                <a:cubicBezTo>
                  <a:pt x="8954690" y="5154888"/>
                  <a:pt x="8955517" y="5145940"/>
                  <a:pt x="8928985" y="5166027"/>
                </a:cubicBezTo>
                <a:cubicBezTo>
                  <a:pt x="8898031" y="5165007"/>
                  <a:pt x="8789300" y="5150352"/>
                  <a:pt x="8752441" y="5146795"/>
                </a:cubicBezTo>
                <a:cubicBezTo>
                  <a:pt x="8719819" y="5136075"/>
                  <a:pt x="8748194" y="5149736"/>
                  <a:pt x="8707844" y="5144694"/>
                </a:cubicBezTo>
                <a:cubicBezTo>
                  <a:pt x="8671606" y="5125159"/>
                  <a:pt x="8639142" y="5141599"/>
                  <a:pt x="8596068" y="5136122"/>
                </a:cubicBezTo>
                <a:lnTo>
                  <a:pt x="8525227" y="5150964"/>
                </a:lnTo>
                <a:lnTo>
                  <a:pt x="8510980" y="5145049"/>
                </a:lnTo>
                <a:lnTo>
                  <a:pt x="8506164" y="5142048"/>
                </a:lnTo>
                <a:cubicBezTo>
                  <a:pt x="8502646" y="5140271"/>
                  <a:pt x="8500045" y="5139460"/>
                  <a:pt x="8497965" y="5139310"/>
                </a:cubicBezTo>
                <a:lnTo>
                  <a:pt x="8497591" y="5139489"/>
                </a:lnTo>
                <a:lnTo>
                  <a:pt x="8490246" y="5136439"/>
                </a:lnTo>
                <a:lnTo>
                  <a:pt x="8367179" y="5122397"/>
                </a:lnTo>
                <a:cubicBezTo>
                  <a:pt x="8362021" y="5120372"/>
                  <a:pt x="8357730" y="5120720"/>
                  <a:pt x="8353796" y="5122203"/>
                </a:cubicBezTo>
                <a:lnTo>
                  <a:pt x="8352369" y="5123043"/>
                </a:lnTo>
                <a:lnTo>
                  <a:pt x="8320101" y="5105625"/>
                </a:lnTo>
                <a:lnTo>
                  <a:pt x="8314429" y="5105299"/>
                </a:lnTo>
                <a:lnTo>
                  <a:pt x="8295170" y="5091404"/>
                </a:lnTo>
                <a:lnTo>
                  <a:pt x="8284273" y="5085581"/>
                </a:lnTo>
                <a:lnTo>
                  <a:pt x="8283146" y="5081138"/>
                </a:lnTo>
                <a:cubicBezTo>
                  <a:pt x="8280842" y="5077893"/>
                  <a:pt x="8276148" y="5075245"/>
                  <a:pt x="8266072" y="5073963"/>
                </a:cubicBezTo>
                <a:lnTo>
                  <a:pt x="8263373" y="5074193"/>
                </a:lnTo>
                <a:lnTo>
                  <a:pt x="8252030" y="5064350"/>
                </a:lnTo>
                <a:cubicBezTo>
                  <a:pt x="8248856" y="5060500"/>
                  <a:pt x="8246644" y="5056218"/>
                  <a:pt x="8245831" y="5051358"/>
                </a:cubicBezTo>
                <a:cubicBezTo>
                  <a:pt x="8181824" y="5054265"/>
                  <a:pt x="8147127" y="5020143"/>
                  <a:pt x="8090268" y="5005197"/>
                </a:cubicBezTo>
                <a:cubicBezTo>
                  <a:pt x="8025464" y="4982055"/>
                  <a:pt x="7967067" y="4960819"/>
                  <a:pt x="7905404" y="4963224"/>
                </a:cubicBezTo>
                <a:cubicBezTo>
                  <a:pt x="7835116" y="4948312"/>
                  <a:pt x="7780962" y="4946081"/>
                  <a:pt x="7718741" y="4937509"/>
                </a:cubicBezTo>
                <a:lnTo>
                  <a:pt x="7614343" y="4940980"/>
                </a:lnTo>
                <a:lnTo>
                  <a:pt x="7527539" y="4935152"/>
                </a:lnTo>
                <a:lnTo>
                  <a:pt x="7519567" y="4932599"/>
                </a:lnTo>
                <a:cubicBezTo>
                  <a:pt x="7513989" y="4931260"/>
                  <a:pt x="7510169" y="4930910"/>
                  <a:pt x="7507408" y="4931264"/>
                </a:cubicBezTo>
                <a:lnTo>
                  <a:pt x="7507036" y="4931591"/>
                </a:lnTo>
                <a:lnTo>
                  <a:pt x="7495791" y="4929639"/>
                </a:lnTo>
                <a:cubicBezTo>
                  <a:pt x="7476982" y="4925521"/>
                  <a:pt x="7422524" y="4942937"/>
                  <a:pt x="7405387" y="4937744"/>
                </a:cubicBezTo>
                <a:cubicBezTo>
                  <a:pt x="7374785" y="4940694"/>
                  <a:pt x="7333986" y="4941799"/>
                  <a:pt x="7312176" y="4947339"/>
                </a:cubicBezTo>
                <a:lnTo>
                  <a:pt x="7310849" y="4948781"/>
                </a:lnTo>
                <a:lnTo>
                  <a:pt x="7218556" y="4923532"/>
                </a:lnTo>
                <a:lnTo>
                  <a:pt x="7201098" y="4918982"/>
                </a:lnTo>
                <a:lnTo>
                  <a:pt x="7197000" y="4913624"/>
                </a:lnTo>
                <a:cubicBezTo>
                  <a:pt x="7192108" y="4910101"/>
                  <a:pt x="7184502" y="4907962"/>
                  <a:pt x="7170804" y="4908976"/>
                </a:cubicBezTo>
                <a:lnTo>
                  <a:pt x="7096984" y="4896748"/>
                </a:lnTo>
                <a:cubicBezTo>
                  <a:pt x="7061144" y="4895770"/>
                  <a:pt x="7050185" y="4894793"/>
                  <a:pt x="7018492" y="4897122"/>
                </a:cubicBezTo>
                <a:cubicBezTo>
                  <a:pt x="6937524" y="4886184"/>
                  <a:pt x="6943641" y="4862018"/>
                  <a:pt x="6904142" y="4867616"/>
                </a:cubicBezTo>
                <a:cubicBezTo>
                  <a:pt x="6871918" y="4872824"/>
                  <a:pt x="6787985" y="4853750"/>
                  <a:pt x="6708218" y="4839661"/>
                </a:cubicBezTo>
                <a:cubicBezTo>
                  <a:pt x="6649102" y="4830206"/>
                  <a:pt x="6628102" y="4816105"/>
                  <a:pt x="6549451" y="4810885"/>
                </a:cubicBezTo>
                <a:cubicBezTo>
                  <a:pt x="6472150" y="4766795"/>
                  <a:pt x="6409692" y="4790518"/>
                  <a:pt x="6317556" y="4764085"/>
                </a:cubicBezTo>
                <a:cubicBezTo>
                  <a:pt x="6297547" y="4748563"/>
                  <a:pt x="6209288" y="4765756"/>
                  <a:pt x="6168670" y="4761998"/>
                </a:cubicBezTo>
                <a:cubicBezTo>
                  <a:pt x="6128052" y="4758240"/>
                  <a:pt x="6090536" y="4744692"/>
                  <a:pt x="6073844" y="4741536"/>
                </a:cubicBezTo>
                <a:lnTo>
                  <a:pt x="6068526" y="4743073"/>
                </a:lnTo>
                <a:lnTo>
                  <a:pt x="6048634" y="4742390"/>
                </a:lnTo>
                <a:lnTo>
                  <a:pt x="6041279" y="4750739"/>
                </a:lnTo>
                <a:lnTo>
                  <a:pt x="6010088" y="4755832"/>
                </a:lnTo>
                <a:cubicBezTo>
                  <a:pt x="5998677" y="4756419"/>
                  <a:pt x="5970124" y="4755506"/>
                  <a:pt x="5957373" y="4752188"/>
                </a:cubicBezTo>
                <a:lnTo>
                  <a:pt x="5758915" y="4736496"/>
                </a:lnTo>
                <a:lnTo>
                  <a:pt x="5626957" y="4735473"/>
                </a:lnTo>
                <a:lnTo>
                  <a:pt x="5470902" y="4749493"/>
                </a:lnTo>
                <a:cubicBezTo>
                  <a:pt x="5478131" y="4762521"/>
                  <a:pt x="5439006" y="4748455"/>
                  <a:pt x="5432757" y="4760746"/>
                </a:cubicBezTo>
                <a:cubicBezTo>
                  <a:pt x="5429365" y="4770778"/>
                  <a:pt x="5391824" y="4775462"/>
                  <a:pt x="5381664" y="4778448"/>
                </a:cubicBezTo>
                <a:lnTo>
                  <a:pt x="5261760" y="4798865"/>
                </a:lnTo>
                <a:cubicBezTo>
                  <a:pt x="5251595" y="4799049"/>
                  <a:pt x="5230547" y="4807359"/>
                  <a:pt x="5222959" y="4809989"/>
                </a:cubicBezTo>
                <a:lnTo>
                  <a:pt x="5174657" y="4812979"/>
                </a:lnTo>
                <a:lnTo>
                  <a:pt x="5156551" y="4820202"/>
                </a:lnTo>
                <a:lnTo>
                  <a:pt x="5142595" y="4823602"/>
                </a:lnTo>
                <a:lnTo>
                  <a:pt x="5139593" y="4825703"/>
                </a:lnTo>
                <a:cubicBezTo>
                  <a:pt x="5133873" y="4829743"/>
                  <a:pt x="5128076" y="4833554"/>
                  <a:pt x="5121656" y="4836556"/>
                </a:cubicBezTo>
                <a:cubicBezTo>
                  <a:pt x="5108317" y="4807937"/>
                  <a:pt x="5064853" y="4857373"/>
                  <a:pt x="5065787" y="4829985"/>
                </a:cubicBezTo>
                <a:cubicBezTo>
                  <a:pt x="5028193" y="4841501"/>
                  <a:pt x="5038944" y="4812412"/>
                  <a:pt x="5011510" y="4846366"/>
                </a:cubicBezTo>
                <a:cubicBezTo>
                  <a:pt x="4937023" y="4845983"/>
                  <a:pt x="4916353" y="4832976"/>
                  <a:pt x="4840437" y="4870383"/>
                </a:cubicBezTo>
                <a:cubicBezTo>
                  <a:pt x="4806739" y="4887025"/>
                  <a:pt x="4784106" y="4898171"/>
                  <a:pt x="4762444" y="4898151"/>
                </a:cubicBezTo>
                <a:cubicBezTo>
                  <a:pt x="4741323" y="4902652"/>
                  <a:pt x="4729481" y="4905474"/>
                  <a:pt x="4723182" y="4907166"/>
                </a:cubicBezTo>
                <a:lnTo>
                  <a:pt x="4721173" y="4907914"/>
                </a:lnTo>
                <a:lnTo>
                  <a:pt x="4715524" y="4906639"/>
                </a:lnTo>
                <a:cubicBezTo>
                  <a:pt x="4680148" y="4913595"/>
                  <a:pt x="4524744" y="4914403"/>
                  <a:pt x="4515810" y="4916541"/>
                </a:cubicBezTo>
                <a:cubicBezTo>
                  <a:pt x="4457819" y="4929653"/>
                  <a:pt x="4462659" y="4930394"/>
                  <a:pt x="4428539" y="4927192"/>
                </a:cubicBezTo>
                <a:cubicBezTo>
                  <a:pt x="4423303" y="4923821"/>
                  <a:pt x="4368974" y="4930115"/>
                  <a:pt x="4362872" y="4928538"/>
                </a:cubicBezTo>
                <a:lnTo>
                  <a:pt x="4316962" y="4921923"/>
                </a:lnTo>
                <a:lnTo>
                  <a:pt x="4315106" y="4923264"/>
                </a:lnTo>
                <a:cubicBezTo>
                  <a:pt x="4306123" y="4926635"/>
                  <a:pt x="4299993" y="4926634"/>
                  <a:pt x="4295140" y="4925143"/>
                </a:cubicBezTo>
                <a:lnTo>
                  <a:pt x="4290059" y="4922226"/>
                </a:lnTo>
                <a:lnTo>
                  <a:pt x="4276138" y="4922472"/>
                </a:lnTo>
                <a:lnTo>
                  <a:pt x="4248113" y="4920148"/>
                </a:lnTo>
                <a:lnTo>
                  <a:pt x="4202046" y="4922943"/>
                </a:lnTo>
                <a:cubicBezTo>
                  <a:pt x="4201945" y="4923363"/>
                  <a:pt x="4201842" y="4923782"/>
                  <a:pt x="4201741" y="4924202"/>
                </a:cubicBezTo>
                <a:cubicBezTo>
                  <a:pt x="4200116" y="4927039"/>
                  <a:pt x="4197140" y="4929158"/>
                  <a:pt x="4191245" y="4929836"/>
                </a:cubicBezTo>
                <a:cubicBezTo>
                  <a:pt x="4204212" y="4947125"/>
                  <a:pt x="4161274" y="4945230"/>
                  <a:pt x="4142742" y="4945701"/>
                </a:cubicBezTo>
                <a:cubicBezTo>
                  <a:pt x="4124717" y="4952767"/>
                  <a:pt x="4099099" y="4966347"/>
                  <a:pt x="4083094" y="4972234"/>
                </a:cubicBezTo>
                <a:lnTo>
                  <a:pt x="4074543" y="4973069"/>
                </a:lnTo>
                <a:cubicBezTo>
                  <a:pt x="4074504" y="4973170"/>
                  <a:pt x="4074463" y="4973269"/>
                  <a:pt x="4074424" y="4973368"/>
                </a:cubicBezTo>
                <a:cubicBezTo>
                  <a:pt x="4072678" y="4974152"/>
                  <a:pt x="4069906" y="4974653"/>
                  <a:pt x="4065507" y="4974812"/>
                </a:cubicBezTo>
                <a:lnTo>
                  <a:pt x="4058951" y="4974594"/>
                </a:lnTo>
                <a:lnTo>
                  <a:pt x="4042361" y="4976215"/>
                </a:lnTo>
                <a:lnTo>
                  <a:pt x="4036993" y="4978649"/>
                </a:lnTo>
                <a:lnTo>
                  <a:pt x="4035360" y="4982316"/>
                </a:lnTo>
                <a:lnTo>
                  <a:pt x="4033775" y="4982081"/>
                </a:lnTo>
                <a:cubicBezTo>
                  <a:pt x="4021424" y="4977217"/>
                  <a:pt x="4016874" y="4968841"/>
                  <a:pt x="4004535" y="4994649"/>
                </a:cubicBezTo>
                <a:cubicBezTo>
                  <a:pt x="3976667" y="4987584"/>
                  <a:pt x="3972977" y="5002913"/>
                  <a:pt x="3936843" y="5012106"/>
                </a:cubicBezTo>
                <a:cubicBezTo>
                  <a:pt x="3920506" y="5004382"/>
                  <a:pt x="3908535" y="5009071"/>
                  <a:pt x="3897272" y="5017761"/>
                </a:cubicBezTo>
                <a:cubicBezTo>
                  <a:pt x="3861092" y="5017265"/>
                  <a:pt x="3829628" y="5031135"/>
                  <a:pt x="3789757" y="5037999"/>
                </a:cubicBezTo>
                <a:cubicBezTo>
                  <a:pt x="3741007" y="5052705"/>
                  <a:pt x="3725129" y="5054682"/>
                  <a:pt x="3682510" y="5061922"/>
                </a:cubicBezTo>
                <a:lnTo>
                  <a:pt x="3610032" y="5094193"/>
                </a:lnTo>
                <a:lnTo>
                  <a:pt x="3603852" y="5092831"/>
                </a:lnTo>
                <a:cubicBezTo>
                  <a:pt x="3599580" y="5092212"/>
                  <a:pt x="3596726" y="5092212"/>
                  <a:pt x="3594733" y="5092667"/>
                </a:cubicBezTo>
                <a:lnTo>
                  <a:pt x="3594498" y="5092936"/>
                </a:lnTo>
                <a:lnTo>
                  <a:pt x="3585975" y="5092246"/>
                </a:lnTo>
                <a:cubicBezTo>
                  <a:pt x="3571623" y="5090455"/>
                  <a:pt x="3549389" y="5104654"/>
                  <a:pt x="3536132" y="5101945"/>
                </a:cubicBezTo>
                <a:cubicBezTo>
                  <a:pt x="3513940" y="5106241"/>
                  <a:pt x="3488622" y="5099976"/>
                  <a:pt x="3473220" y="5105606"/>
                </a:cubicBezTo>
                <a:lnTo>
                  <a:pt x="3400725" y="5117654"/>
                </a:lnTo>
                <a:lnTo>
                  <a:pt x="3375935" y="5106247"/>
                </a:lnTo>
                <a:lnTo>
                  <a:pt x="3348219" y="5109860"/>
                </a:lnTo>
                <a:cubicBezTo>
                  <a:pt x="3337206" y="5110533"/>
                  <a:pt x="3327054" y="5111295"/>
                  <a:pt x="3319639" y="5114795"/>
                </a:cubicBezTo>
                <a:lnTo>
                  <a:pt x="3248529" y="5133347"/>
                </a:lnTo>
                <a:lnTo>
                  <a:pt x="3210308" y="5119794"/>
                </a:lnTo>
                <a:cubicBezTo>
                  <a:pt x="3206088" y="5117870"/>
                  <a:pt x="3200152" y="5117326"/>
                  <a:pt x="3190375" y="5119915"/>
                </a:cubicBezTo>
                <a:lnTo>
                  <a:pt x="3188145" y="5121096"/>
                </a:lnTo>
                <a:cubicBezTo>
                  <a:pt x="3182625" y="5119116"/>
                  <a:pt x="3141856" y="5121682"/>
                  <a:pt x="3108596" y="5122416"/>
                </a:cubicBezTo>
                <a:cubicBezTo>
                  <a:pt x="3055968" y="5124842"/>
                  <a:pt x="3048940" y="5117475"/>
                  <a:pt x="2988584" y="5125502"/>
                </a:cubicBezTo>
                <a:cubicBezTo>
                  <a:pt x="2928853" y="5129690"/>
                  <a:pt x="2917951" y="5124649"/>
                  <a:pt x="2876540" y="5133019"/>
                </a:cubicBezTo>
                <a:lnTo>
                  <a:pt x="2626864" y="5133771"/>
                </a:lnTo>
                <a:cubicBezTo>
                  <a:pt x="2562348" y="5111858"/>
                  <a:pt x="2563422" y="5142456"/>
                  <a:pt x="2491422" y="5135486"/>
                </a:cubicBezTo>
                <a:cubicBezTo>
                  <a:pt x="2433091" y="5200962"/>
                  <a:pt x="2455709" y="5160483"/>
                  <a:pt x="2415617" y="5168715"/>
                </a:cubicBezTo>
                <a:lnTo>
                  <a:pt x="2290098" y="5166151"/>
                </a:lnTo>
                <a:cubicBezTo>
                  <a:pt x="2257057" y="5152522"/>
                  <a:pt x="2202458" y="5187690"/>
                  <a:pt x="2161714" y="5169302"/>
                </a:cubicBezTo>
                <a:cubicBezTo>
                  <a:pt x="2122714" y="5172302"/>
                  <a:pt x="2080450" y="5180350"/>
                  <a:pt x="2056089" y="5184144"/>
                </a:cubicBezTo>
                <a:cubicBezTo>
                  <a:pt x="2019828" y="5191108"/>
                  <a:pt x="1978839" y="5203797"/>
                  <a:pt x="1944153" y="5211084"/>
                </a:cubicBezTo>
                <a:cubicBezTo>
                  <a:pt x="1925867" y="5199079"/>
                  <a:pt x="1896027" y="5224183"/>
                  <a:pt x="1847968" y="5227868"/>
                </a:cubicBezTo>
                <a:cubicBezTo>
                  <a:pt x="1827977" y="5213971"/>
                  <a:pt x="1815570" y="5230544"/>
                  <a:pt x="1777083" y="5212267"/>
                </a:cubicBezTo>
                <a:cubicBezTo>
                  <a:pt x="1775439" y="5214216"/>
                  <a:pt x="1773397" y="5216035"/>
                  <a:pt x="1771025" y="5217668"/>
                </a:cubicBezTo>
                <a:cubicBezTo>
                  <a:pt x="1757251" y="5227146"/>
                  <a:pt x="1735528" y="5228402"/>
                  <a:pt x="1722509" y="5220470"/>
                </a:cubicBezTo>
                <a:cubicBezTo>
                  <a:pt x="1691779" y="5208440"/>
                  <a:pt x="1662321" y="5203305"/>
                  <a:pt x="1633941" y="5200774"/>
                </a:cubicBezTo>
                <a:lnTo>
                  <a:pt x="1586145" y="5210184"/>
                </a:lnTo>
                <a:cubicBezTo>
                  <a:pt x="1567948" y="5215416"/>
                  <a:pt x="1545900" y="5226363"/>
                  <a:pt x="1524748" y="5232173"/>
                </a:cubicBezTo>
                <a:cubicBezTo>
                  <a:pt x="1502586" y="5235395"/>
                  <a:pt x="1478013" y="5230993"/>
                  <a:pt x="1459242" y="5245044"/>
                </a:cubicBezTo>
                <a:cubicBezTo>
                  <a:pt x="1421474" y="5260197"/>
                  <a:pt x="1374524" y="5244220"/>
                  <a:pt x="1349457" y="5280705"/>
                </a:cubicBezTo>
                <a:cubicBezTo>
                  <a:pt x="1273276" y="5302389"/>
                  <a:pt x="1121512" y="5336260"/>
                  <a:pt x="1009212" y="5361227"/>
                </a:cubicBezTo>
                <a:cubicBezTo>
                  <a:pt x="939016" y="5373529"/>
                  <a:pt x="866895" y="5370149"/>
                  <a:pt x="808572" y="5377024"/>
                </a:cubicBezTo>
                <a:cubicBezTo>
                  <a:pt x="802823" y="5374184"/>
                  <a:pt x="726016" y="5397963"/>
                  <a:pt x="719549" y="5396991"/>
                </a:cubicBezTo>
                <a:lnTo>
                  <a:pt x="698795" y="5397657"/>
                </a:lnTo>
                <a:cubicBezTo>
                  <a:pt x="689833" y="5401894"/>
                  <a:pt x="683492" y="5402495"/>
                  <a:pt x="678327" y="5401487"/>
                </a:cubicBezTo>
                <a:lnTo>
                  <a:pt x="672784" y="5399085"/>
                </a:lnTo>
                <a:lnTo>
                  <a:pt x="658406" y="5400696"/>
                </a:lnTo>
                <a:lnTo>
                  <a:pt x="629185" y="5401132"/>
                </a:lnTo>
                <a:lnTo>
                  <a:pt x="624558" y="5403782"/>
                </a:lnTo>
                <a:lnTo>
                  <a:pt x="581798" y="5408438"/>
                </a:lnTo>
                <a:cubicBezTo>
                  <a:pt x="581736" y="5408865"/>
                  <a:pt x="581671" y="5409294"/>
                  <a:pt x="581608" y="5409722"/>
                </a:cubicBezTo>
                <a:cubicBezTo>
                  <a:pt x="580204" y="5412704"/>
                  <a:pt x="577331" y="5415106"/>
                  <a:pt x="571299" y="5416358"/>
                </a:cubicBezTo>
                <a:cubicBezTo>
                  <a:pt x="551623" y="5426267"/>
                  <a:pt x="484499" y="5459654"/>
                  <a:pt x="463549" y="5469173"/>
                </a:cubicBezTo>
                <a:cubicBezTo>
                  <a:pt x="453136" y="5470720"/>
                  <a:pt x="449731" y="5472678"/>
                  <a:pt x="445606" y="5473465"/>
                </a:cubicBezTo>
                <a:lnTo>
                  <a:pt x="438799" y="5473893"/>
                </a:lnTo>
                <a:cubicBezTo>
                  <a:pt x="417222" y="5482183"/>
                  <a:pt x="343312" y="5513407"/>
                  <a:pt x="316138" y="5523213"/>
                </a:cubicBezTo>
                <a:cubicBezTo>
                  <a:pt x="298481" y="5517132"/>
                  <a:pt x="286556" y="5522972"/>
                  <a:pt x="275748" y="5532726"/>
                </a:cubicBezTo>
                <a:cubicBezTo>
                  <a:pt x="238274" y="5535784"/>
                  <a:pt x="207076" y="5552679"/>
                  <a:pt x="166496" y="5563424"/>
                </a:cubicBezTo>
                <a:lnTo>
                  <a:pt x="0" y="562988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09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3" name="Rectangle 9222">
            <a:extLst>
              <a:ext uri="{FF2B5EF4-FFF2-40B4-BE49-F238E27FC236}">
                <a16:creationId xmlns:a16="http://schemas.microsoft.com/office/drawing/2014/main" id="{DB304A14-32D0-4873-B914-423ED7B8D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C00714C-F2B5-10EF-C0C0-63E694AD7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87502" cy="1325563"/>
          </a:xfrm>
        </p:spPr>
        <p:txBody>
          <a:bodyPr>
            <a:normAutofit/>
          </a:bodyPr>
          <a:lstStyle/>
          <a:p>
            <a:r>
              <a:rPr lang="ru-RU" sz="3400" b="0" i="0" dirty="0">
                <a:effectLst/>
                <a:latin typeface="PT Serif" panose="020A0603040505020204" pitchFamily="18" charset="-18"/>
              </a:rPr>
              <a:t>Успенский - автор стихотворных сборников</a:t>
            </a:r>
            <a:endParaRPr lang="cs-CZ" sz="34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F769BD-172C-6B5E-CC31-CE441817B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87502" cy="4351338"/>
          </a:xfrm>
        </p:spPr>
        <p:txBody>
          <a:bodyPr>
            <a:normAutofit/>
          </a:bodyPr>
          <a:lstStyle/>
          <a:p>
            <a:r>
              <a:rPr lang="ru-RU" b="0" i="1" dirty="0">
                <a:effectLst/>
                <a:latin typeface="PT Serif" panose="020A0603040505020204" pitchFamily="18" charset="-18"/>
              </a:rPr>
              <a:t>Удивительное дело </a:t>
            </a:r>
            <a:r>
              <a:rPr lang="ru-RU" b="0" i="0" dirty="0">
                <a:effectLst/>
                <a:latin typeface="PT Serif" panose="020A0603040505020204" pitchFamily="18" charset="-18"/>
              </a:rPr>
              <a:t>(1968)</a:t>
            </a:r>
            <a:endParaRPr lang="cs-CZ" b="0" i="0" dirty="0">
              <a:effectLst/>
              <a:latin typeface="PT Serif" panose="020A0603040505020204" pitchFamily="18" charset="-18"/>
            </a:endParaRPr>
          </a:p>
          <a:p>
            <a:r>
              <a:rPr lang="ru-RU" b="0" i="1" dirty="0">
                <a:effectLst/>
                <a:latin typeface="PT Serif" panose="020A0603040505020204" pitchFamily="18" charset="-18"/>
              </a:rPr>
              <a:t>Воздушные шары </a:t>
            </a:r>
            <a:r>
              <a:rPr lang="ru-RU" b="0" i="0" dirty="0">
                <a:effectLst/>
                <a:latin typeface="PT Serif" panose="020A0603040505020204" pitchFamily="18" charset="-18"/>
              </a:rPr>
              <a:t>(1971)</a:t>
            </a:r>
            <a:endParaRPr lang="cs-CZ" b="0" i="0" dirty="0">
              <a:effectLst/>
              <a:latin typeface="PT Serif" panose="020A0603040505020204" pitchFamily="18" charset="-18"/>
            </a:endParaRPr>
          </a:p>
          <a:p>
            <a:r>
              <a:rPr lang="ru-RU" b="0" i="1" dirty="0">
                <a:effectLst/>
                <a:latin typeface="PT Serif" panose="020A0603040505020204" pitchFamily="18" charset="-18"/>
              </a:rPr>
              <a:t>Все в порядке </a:t>
            </a:r>
            <a:r>
              <a:rPr lang="ru-RU" b="0" i="0" dirty="0">
                <a:effectLst/>
                <a:latin typeface="PT Serif" panose="020A0603040505020204" pitchFamily="18" charset="-18"/>
              </a:rPr>
              <a:t>(1976)</a:t>
            </a:r>
            <a:endParaRPr lang="cs-CZ" b="0" i="0" dirty="0">
              <a:effectLst/>
              <a:latin typeface="PT Serif" panose="020A0603040505020204" pitchFamily="18" charset="-18"/>
            </a:endParaRPr>
          </a:p>
          <a:p>
            <a:r>
              <a:rPr lang="ru-RU" b="0" i="1" dirty="0">
                <a:effectLst/>
                <a:latin typeface="PT Serif" panose="020A0603040505020204" pitchFamily="18" charset="-18"/>
              </a:rPr>
              <a:t>Дама из Амстердама </a:t>
            </a:r>
            <a:r>
              <a:rPr lang="ru-RU" b="0" i="0" dirty="0">
                <a:effectLst/>
                <a:latin typeface="PT Serif" panose="020A0603040505020204" pitchFamily="18" charset="-18"/>
              </a:rPr>
              <a:t>(2015)</a:t>
            </a:r>
            <a:endParaRPr lang="cs-CZ" dirty="0"/>
          </a:p>
        </p:txBody>
      </p:sp>
      <p:pic>
        <p:nvPicPr>
          <p:cNvPr id="9218" name="Picture 2" descr="Эдуард Успенский | Простоквашино вики | Fandom">
            <a:extLst>
              <a:ext uri="{FF2B5EF4-FFF2-40B4-BE49-F238E27FC236}">
                <a16:creationId xmlns:a16="http://schemas.microsoft.com/office/drawing/2014/main" id="{81B7DA89-415E-DA71-B42F-A8EA20E95F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" r="-1" b="-1"/>
          <a:stretch/>
        </p:blipFill>
        <p:spPr bwMode="auto">
          <a:xfrm>
            <a:off x="6621294" y="1295416"/>
            <a:ext cx="5570706" cy="5562584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5" name="!!Oval">
            <a:extLst>
              <a:ext uri="{FF2B5EF4-FFF2-40B4-BE49-F238E27FC236}">
                <a16:creationId xmlns:a16="http://schemas.microsoft.com/office/drawing/2014/main" id="{1D460C86-854F-4FB3-ABC2-E823D8FEB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3451" y="1656147"/>
            <a:ext cx="546100" cy="54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27" name="!!Arc">
            <a:extLst>
              <a:ext uri="{FF2B5EF4-FFF2-40B4-BE49-F238E27FC236}">
                <a16:creationId xmlns:a16="http://schemas.microsoft.com/office/drawing/2014/main" id="{BB48116A-278A-4CC5-89D3-9DE8E8FF1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739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3566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Удивительное дело&quot; Э. Успенский. Иллюстрации О. Зотова, 1976 г.выпуска.">
            <a:extLst>
              <a:ext uri="{FF2B5EF4-FFF2-40B4-BE49-F238E27FC236}">
                <a16:creationId xmlns:a16="http://schemas.microsoft.com/office/drawing/2014/main" id="{F4A58650-22EE-506D-CFE9-340854C658C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87" b="7427"/>
          <a:stretch/>
        </p:blipFill>
        <p:spPr bwMode="auto">
          <a:xfrm>
            <a:off x="20" y="10"/>
            <a:ext cx="12191980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5" name="Freeform: Shape 17414">
            <a:extLst>
              <a:ext uri="{FF2B5EF4-FFF2-40B4-BE49-F238E27FC236}">
                <a16:creationId xmlns:a16="http://schemas.microsoft.com/office/drawing/2014/main" id="{569BBA9B-8F4E-4D2B-BEFA-41A475443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415188" y="-231223"/>
            <a:ext cx="1409491" cy="1876653"/>
          </a:xfrm>
          <a:custGeom>
            <a:avLst/>
            <a:gdLst>
              <a:gd name="connsiteX0" fmla="*/ 0 w 1409491"/>
              <a:gd name="connsiteY0" fmla="*/ 643075 h 1876653"/>
              <a:gd name="connsiteX1" fmla="*/ 643075 w 1409491"/>
              <a:gd name="connsiteY1" fmla="*/ 0 h 1876653"/>
              <a:gd name="connsiteX2" fmla="*/ 1409491 w 1409491"/>
              <a:gd name="connsiteY2" fmla="*/ 0 h 1876653"/>
              <a:gd name="connsiteX3" fmla="*/ 1409491 w 1409491"/>
              <a:gd name="connsiteY3" fmla="*/ 1876653 h 1876653"/>
              <a:gd name="connsiteX4" fmla="*/ 1233578 w 1409491"/>
              <a:gd name="connsiteY4" fmla="*/ 1876653 h 187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9491" h="1876653">
                <a:moveTo>
                  <a:pt x="0" y="643075"/>
                </a:moveTo>
                <a:lnTo>
                  <a:pt x="643075" y="0"/>
                </a:lnTo>
                <a:lnTo>
                  <a:pt x="1409491" y="0"/>
                </a:lnTo>
                <a:lnTo>
                  <a:pt x="1409491" y="1876653"/>
                </a:lnTo>
                <a:lnTo>
                  <a:pt x="1233578" y="1876653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7" name="Rectangle 17416">
            <a:extLst>
              <a:ext uri="{FF2B5EF4-FFF2-40B4-BE49-F238E27FC236}">
                <a16:creationId xmlns:a16="http://schemas.microsoft.com/office/drawing/2014/main" id="{851012D1-8033-40B1-9EC0-91390FFC7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01285" y="128278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9" name="Rectangle 17418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80943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21" name="Isosceles Triangle 17420">
            <a:extLst>
              <a:ext uri="{FF2B5EF4-FFF2-40B4-BE49-F238E27FC236}">
                <a16:creationId xmlns:a16="http://schemas.microsoft.com/office/drawing/2014/main" id="{D291F021-C45C-4D44-A2B8-A789E386C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3444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7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Дама из Амстердама Эдуард Успенский — Gavrilov Sergey — VATIKAM">
            <a:extLst>
              <a:ext uri="{FF2B5EF4-FFF2-40B4-BE49-F238E27FC236}">
                <a16:creationId xmlns:a16="http://schemas.microsoft.com/office/drawing/2014/main" id="{93E41D60-0AAE-E1D6-7DED-84F1827C6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0"/>
            <a:ext cx="103727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595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21" name="Rectangle 13320">
            <a:extLst>
              <a:ext uri="{FF2B5EF4-FFF2-40B4-BE49-F238E27FC236}">
                <a16:creationId xmlns:a16="http://schemas.microsoft.com/office/drawing/2014/main" id="{020C988C-FAAD-4B22-8BA7-6B5DEFD8D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CA8B92-BDA6-9B1C-D485-4CC9E6D72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675" y="847725"/>
            <a:ext cx="5687676" cy="5329238"/>
          </a:xfrm>
        </p:spPr>
        <p:txBody>
          <a:bodyPr>
            <a:normAutofit/>
          </a:bodyPr>
          <a:lstStyle/>
          <a:p>
            <a:r>
              <a:rPr lang="ru-RU" sz="2000" b="0" i="0" dirty="0">
                <a:effectLst/>
                <a:latin typeface="PT Serif" panose="020A0603040505020204" pitchFamily="18" charset="-18"/>
              </a:rPr>
              <a:t>В 1991 году выпустил</a:t>
            </a:r>
            <a:r>
              <a:rPr lang="cs-CZ" sz="2000" b="0" i="0" dirty="0">
                <a:effectLst/>
                <a:latin typeface="PT Serif" panose="020A0603040505020204" pitchFamily="18" charset="-18"/>
              </a:rPr>
              <a:t> </a:t>
            </a:r>
            <a:r>
              <a:rPr lang="ru-RU" sz="2000" b="0" i="0" dirty="0">
                <a:effectLst/>
                <a:latin typeface="PT Serif" panose="020A0603040505020204" pitchFamily="18" charset="-18"/>
              </a:rPr>
              <a:t>занимательный учебник по радиотехнике </a:t>
            </a:r>
            <a:r>
              <a:rPr lang="ru-RU" sz="2000" b="0" i="1" dirty="0">
                <a:effectLst/>
                <a:latin typeface="PT Serif" panose="020A0603040505020204" pitchFamily="18" charset="-18"/>
              </a:rPr>
              <a:t>Лекции профессора Чайникова</a:t>
            </a:r>
            <a:endParaRPr lang="cs-CZ" sz="2000" b="0" i="1" dirty="0">
              <a:effectLst/>
              <a:latin typeface="PT Serif" panose="020A0603040505020204" pitchFamily="18" charset="-18"/>
            </a:endParaRPr>
          </a:p>
          <a:p>
            <a:r>
              <a:rPr lang="ru-RU" sz="2000" b="0" i="0" dirty="0">
                <a:effectLst/>
                <a:latin typeface="PT Serif" panose="020A0603040505020204" pitchFamily="18" charset="-18"/>
              </a:rPr>
              <a:t>в 1999 году - исторический роман </a:t>
            </a:r>
            <a:r>
              <a:rPr lang="ru-RU" sz="2000" b="0" i="1" dirty="0">
                <a:effectLst/>
                <a:latin typeface="PT Serif" panose="020A0603040505020204" pitchFamily="18" charset="-18"/>
              </a:rPr>
              <a:t>Лжедмитрий Второй, настоящий</a:t>
            </a:r>
            <a:endParaRPr lang="cs-CZ" sz="2000" b="0" i="1" dirty="0">
              <a:effectLst/>
              <a:latin typeface="PT Serif" panose="020A0603040505020204" pitchFamily="18" charset="-18"/>
            </a:endParaRPr>
          </a:p>
          <a:p>
            <a:r>
              <a:rPr lang="ru-RU" sz="2000" b="0" i="0" dirty="0">
                <a:effectLst/>
                <a:latin typeface="PT Serif" panose="020A0603040505020204" pitchFamily="18" charset="-18"/>
              </a:rPr>
              <a:t>Среди новых произведений автора - сказочные повести</a:t>
            </a:r>
            <a:endParaRPr lang="cs-CZ" sz="2000" b="0" i="0" dirty="0">
              <a:effectLst/>
              <a:latin typeface="PT Serif" panose="020A0603040505020204" pitchFamily="18" charset="-18"/>
            </a:endParaRPr>
          </a:p>
          <a:p>
            <a:pPr lvl="1"/>
            <a:r>
              <a:rPr lang="ru-RU" sz="2000" b="0" i="1" dirty="0">
                <a:effectLst/>
                <a:latin typeface="PT Serif" panose="020A0603040505020204" pitchFamily="18" charset="-18"/>
              </a:rPr>
              <a:t>История про Гевейчика, гуттаперчевого человечка </a:t>
            </a:r>
            <a:r>
              <a:rPr lang="ru-RU" sz="2000" b="0" i="0" dirty="0">
                <a:effectLst/>
                <a:latin typeface="PT Serif" panose="020A0603040505020204" pitchFamily="18" charset="-18"/>
              </a:rPr>
              <a:t>(2011),</a:t>
            </a:r>
            <a:endParaRPr lang="cs-CZ" sz="2000" b="0" i="0" dirty="0">
              <a:effectLst/>
              <a:latin typeface="PT Serif" panose="020A0603040505020204" pitchFamily="18" charset="-18"/>
            </a:endParaRPr>
          </a:p>
          <a:p>
            <a:pPr lvl="1"/>
            <a:r>
              <a:rPr lang="ru-RU" sz="2000" b="0" i="1" dirty="0">
                <a:effectLst/>
                <a:latin typeface="PT Serif" panose="020A0603040505020204" pitchFamily="18" charset="-18"/>
              </a:rPr>
              <a:t>Гарантийные человечки возвращаются </a:t>
            </a:r>
            <a:r>
              <a:rPr lang="ru-RU" sz="2000" b="0" i="0" dirty="0">
                <a:effectLst/>
                <a:latin typeface="PT Serif" panose="020A0603040505020204" pitchFamily="18" charset="-18"/>
              </a:rPr>
              <a:t>(2011)</a:t>
            </a:r>
            <a:endParaRPr lang="cs-CZ" sz="2000" b="0" i="0" dirty="0">
              <a:effectLst/>
              <a:latin typeface="PT Serif" panose="020A0603040505020204" pitchFamily="18" charset="-18"/>
            </a:endParaRPr>
          </a:p>
          <a:p>
            <a:pPr lvl="1"/>
            <a:r>
              <a:rPr lang="ru-RU" sz="2000" b="0" i="1" dirty="0">
                <a:effectLst/>
                <a:latin typeface="PT Serif" panose="020A0603040505020204" pitchFamily="18" charset="-18"/>
              </a:rPr>
              <a:t>Принц из Киндер-яйца</a:t>
            </a:r>
            <a:r>
              <a:rPr lang="ru-RU" sz="2000" b="0" i="0" dirty="0">
                <a:effectLst/>
                <a:latin typeface="PT Serif" panose="020A0603040505020204" pitchFamily="18" charset="-18"/>
              </a:rPr>
              <a:t> (2014)</a:t>
            </a:r>
            <a:endParaRPr lang="cs-CZ" sz="2000" b="0" i="0" dirty="0">
              <a:effectLst/>
              <a:latin typeface="PT Serif" panose="020A0603040505020204" pitchFamily="18" charset="-18"/>
            </a:endParaRPr>
          </a:p>
          <a:p>
            <a:pPr lvl="1"/>
            <a:r>
              <a:rPr lang="ru-RU" sz="2000" b="0" i="1" dirty="0">
                <a:effectLst/>
                <a:latin typeface="PT Serif" panose="020A0603040505020204" pitchFamily="18" charset="-18"/>
              </a:rPr>
              <a:t>Про Огуречика и Помидорика (2015) и др.</a:t>
            </a:r>
            <a:endParaRPr lang="ru-RU" sz="2000" b="0" i="1" dirty="0">
              <a:effectLst/>
              <a:latin typeface="Inter"/>
            </a:endParaRPr>
          </a:p>
          <a:p>
            <a:endParaRPr lang="cs-CZ" sz="2000" b="0" i="0" dirty="0">
              <a:effectLst/>
              <a:latin typeface="PT Serif" panose="020A0603040505020204" pitchFamily="18" charset="-18"/>
            </a:endParaRPr>
          </a:p>
          <a:p>
            <a:r>
              <a:rPr lang="ru-RU" sz="2000" b="0" i="0" dirty="0">
                <a:effectLst/>
                <a:latin typeface="PT Serif" panose="020A0603040505020204" pitchFamily="18" charset="-18"/>
              </a:rPr>
              <a:t>Сочинения Эдуарда Успенского переведены на </a:t>
            </a:r>
            <a:r>
              <a:rPr lang="ru-RU" sz="2000" b="1" i="0" u="sng" dirty="0">
                <a:effectLst/>
                <a:latin typeface="PT Serif" panose="020A0603040505020204" pitchFamily="18" charset="-18"/>
              </a:rPr>
              <a:t>25 языков.</a:t>
            </a:r>
            <a:endParaRPr lang="ru-RU" sz="2000" b="1" i="0" u="sng" dirty="0">
              <a:effectLst/>
              <a:latin typeface="Inter"/>
            </a:endParaRPr>
          </a:p>
          <a:p>
            <a:endParaRPr lang="cs-CZ" sz="1100" dirty="0"/>
          </a:p>
        </p:txBody>
      </p:sp>
      <p:sp>
        <p:nvSpPr>
          <p:cNvPr id="13323" name="Oval 13322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52635" y="2507215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25" name="Arc 13324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432189" flipV="1">
            <a:off x="7537061" y="1878543"/>
            <a:ext cx="4592562" cy="45925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314" name="Picture 2" descr="Лжедмитрий Второй, настоящий» Успенский Эдуард Николаевич - описание книги  | Золотая классика — детям! | Издательство АСТ">
            <a:extLst>
              <a:ext uri="{FF2B5EF4-FFF2-40B4-BE49-F238E27FC236}">
                <a16:creationId xmlns:a16="http://schemas.microsoft.com/office/drawing/2014/main" id="{B7A439D1-CD10-8B68-A5E1-2A06621C9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52351" y="71221"/>
            <a:ext cx="2201777" cy="3508808"/>
          </a:xfrm>
          <a:custGeom>
            <a:avLst/>
            <a:gdLst/>
            <a:ahLst/>
            <a:cxnLst/>
            <a:rect l="l" t="t" r="r" b="b"/>
            <a:pathLst>
              <a:path w="2185353" h="2064564">
                <a:moveTo>
                  <a:pt x="65529" y="0"/>
                </a:moveTo>
                <a:lnTo>
                  <a:pt x="2119824" y="0"/>
                </a:lnTo>
                <a:cubicBezTo>
                  <a:pt x="2156015" y="0"/>
                  <a:pt x="2185353" y="29338"/>
                  <a:pt x="2185353" y="65529"/>
                </a:cubicBezTo>
                <a:lnTo>
                  <a:pt x="2185353" y="1999035"/>
                </a:lnTo>
                <a:cubicBezTo>
                  <a:pt x="2185353" y="2035226"/>
                  <a:pt x="2156015" y="2064564"/>
                  <a:pt x="2119824" y="2064564"/>
                </a:cubicBezTo>
                <a:lnTo>
                  <a:pt x="65529" y="2064564"/>
                </a:lnTo>
                <a:cubicBezTo>
                  <a:pt x="29338" y="2064564"/>
                  <a:pt x="0" y="2035226"/>
                  <a:pt x="0" y="1999035"/>
                </a:cubicBezTo>
                <a:lnTo>
                  <a:pt x="0" y="65529"/>
                </a:lnTo>
                <a:cubicBezTo>
                  <a:pt x="0" y="29338"/>
                  <a:pt x="29338" y="0"/>
                  <a:pt x="6552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Книга: &quot;Лекции профессора Чайникова&quot; - Эдуард Успенский. Купить книгу,  читать рецензии | ISBN 978-5-17-107508-8 | Лабиринт">
            <a:extLst>
              <a:ext uri="{FF2B5EF4-FFF2-40B4-BE49-F238E27FC236}">
                <a16:creationId xmlns:a16="http://schemas.microsoft.com/office/drawing/2014/main" id="{E12CB07B-FF0E-68EA-55C4-843B6E003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8486" y="2177561"/>
            <a:ext cx="2973991" cy="3812810"/>
          </a:xfrm>
          <a:custGeom>
            <a:avLst/>
            <a:gdLst/>
            <a:ahLst/>
            <a:cxnLst/>
            <a:rect l="l" t="t" r="r" b="b"/>
            <a:pathLst>
              <a:path w="2185353" h="2064564">
                <a:moveTo>
                  <a:pt x="65529" y="0"/>
                </a:moveTo>
                <a:lnTo>
                  <a:pt x="2119824" y="0"/>
                </a:lnTo>
                <a:cubicBezTo>
                  <a:pt x="2156015" y="0"/>
                  <a:pt x="2185353" y="29338"/>
                  <a:pt x="2185353" y="65529"/>
                </a:cubicBezTo>
                <a:lnTo>
                  <a:pt x="2185353" y="1999035"/>
                </a:lnTo>
                <a:cubicBezTo>
                  <a:pt x="2185353" y="2035226"/>
                  <a:pt x="2156015" y="2064564"/>
                  <a:pt x="2119824" y="2064564"/>
                </a:cubicBezTo>
                <a:lnTo>
                  <a:pt x="65529" y="2064564"/>
                </a:lnTo>
                <a:cubicBezTo>
                  <a:pt x="29338" y="2064564"/>
                  <a:pt x="0" y="2035226"/>
                  <a:pt x="0" y="1999035"/>
                </a:cubicBezTo>
                <a:lnTo>
                  <a:pt x="0" y="65529"/>
                </a:lnTo>
                <a:cubicBezTo>
                  <a:pt x="0" y="29338"/>
                  <a:pt x="29338" y="0"/>
                  <a:pt x="6552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364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Лекции профессора Чайникова Издательство АСТ 9249894 купить за 701 ₽ в  интернет-магазине Wildberries">
            <a:extLst>
              <a:ext uri="{FF2B5EF4-FFF2-40B4-BE49-F238E27FC236}">
                <a16:creationId xmlns:a16="http://schemas.microsoft.com/office/drawing/2014/main" id="{23BD1418-60F7-B2EB-6DC1-4959795D9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906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Лекции профессора Чайникова - Колебания высокой частоты - Эдуард Успенский">
            <a:extLst>
              <a:ext uri="{FF2B5EF4-FFF2-40B4-BE49-F238E27FC236}">
                <a16:creationId xmlns:a16="http://schemas.microsoft.com/office/drawing/2014/main" id="{55CBAE5F-55DA-3D1F-9B47-9743BBA39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8000">
            <a:off x="9024944" y="739024"/>
            <a:ext cx="247650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Лекции профессора Чайникова - Опять катушки и конденсаторы и, если успеем,  диоды - Эдуард Успенский">
            <a:extLst>
              <a:ext uri="{FF2B5EF4-FFF2-40B4-BE49-F238E27FC236}">
                <a16:creationId xmlns:a16="http://schemas.microsoft.com/office/drawing/2014/main" id="{E08D714B-26CB-34E6-8712-102C86E03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3793">
            <a:off x="909638" y="238129"/>
            <a:ext cx="1322578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8" descr="Лекции профессора Чайникова - Эдуард Успенский">
            <a:extLst>
              <a:ext uri="{FF2B5EF4-FFF2-40B4-BE49-F238E27FC236}">
                <a16:creationId xmlns:a16="http://schemas.microsoft.com/office/drawing/2014/main" id="{31C90C7E-BDA4-D14B-A91F-14AF03D90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400" y="3429000"/>
            <a:ext cx="2095500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5E967E13-03CC-EEB9-DE02-B2E21CFFF7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491538">
            <a:off x="848784" y="3270171"/>
            <a:ext cx="2082041" cy="320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3649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51" name="Rectangle 14350">
            <a:extLst>
              <a:ext uri="{FF2B5EF4-FFF2-40B4-BE49-F238E27FC236}">
                <a16:creationId xmlns:a16="http://schemas.microsoft.com/office/drawing/2014/main" id="{12C63567-9A18-430B-817B-152D609F5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A8CFF23-BE4A-806E-FB83-2E8531B1E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698" y="550506"/>
            <a:ext cx="5662792" cy="1666381"/>
          </a:xfrm>
        </p:spPr>
        <p:txBody>
          <a:bodyPr>
            <a:normAutofit fontScale="90000"/>
          </a:bodyPr>
          <a:lstStyle/>
          <a:p>
            <a:r>
              <a:rPr lang="ru-RU" sz="2000" b="0" i="0" dirty="0">
                <a:effectLst/>
                <a:latin typeface="PT Serif" panose="020A0603040505020204" pitchFamily="18" charset="-18"/>
              </a:rPr>
              <a:t>По сценариям и</a:t>
            </a:r>
            <a:r>
              <a:rPr lang="cs-CZ" sz="2000" b="0" i="0" dirty="0">
                <a:effectLst/>
                <a:latin typeface="PT Serif" panose="020A0603040505020204" pitchFamily="18" charset="-18"/>
              </a:rPr>
              <a:t> </a:t>
            </a:r>
            <a:r>
              <a:rPr lang="ru-RU" sz="2000" b="0" i="0" dirty="0">
                <a:effectLst/>
                <a:latin typeface="PT Serif" panose="020A0603040505020204" pitchFamily="18" charset="-18"/>
              </a:rPr>
              <a:t>произведениям писателя сняты </a:t>
            </a:r>
            <a:br>
              <a:rPr lang="cs-CZ" sz="2700" b="0" i="0" dirty="0">
                <a:effectLst/>
                <a:latin typeface="PT Serif" panose="020A0603040505020204" pitchFamily="18" charset="-18"/>
              </a:rPr>
            </a:br>
            <a:r>
              <a:rPr lang="ru-RU" sz="2700" b="1" i="0" dirty="0">
                <a:effectLst/>
                <a:latin typeface="PT Serif" panose="020A0603040505020204" pitchFamily="18" charset="-18"/>
              </a:rPr>
              <a:t>60 мультипликационных фильмов</a:t>
            </a:r>
            <a:r>
              <a:rPr lang="cs-CZ" sz="2700" b="0" i="0" dirty="0">
                <a:effectLst/>
                <a:latin typeface="PT Serif" panose="020A0603040505020204" pitchFamily="18" charset="-18"/>
              </a:rPr>
              <a:t>:</a:t>
            </a:r>
            <a:br>
              <a:rPr lang="cs-CZ" sz="4000" b="0" i="0" dirty="0">
                <a:effectLst/>
                <a:latin typeface="PT Serif" panose="020A0603040505020204" pitchFamily="18" charset="-18"/>
              </a:rPr>
            </a:br>
            <a:endParaRPr lang="cs-CZ" sz="4000" dirty="0"/>
          </a:p>
        </p:txBody>
      </p:sp>
      <p:pic>
        <p:nvPicPr>
          <p:cNvPr id="14346" name="Picture 10" descr="Три типа и скрипач 1993 смотреть онлайн бесплатно">
            <a:extLst>
              <a:ext uri="{FF2B5EF4-FFF2-40B4-BE49-F238E27FC236}">
                <a16:creationId xmlns:a16="http://schemas.microsoft.com/office/drawing/2014/main" id="{89CB5694-CBB6-97E9-279C-431477222A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43" r="3" b="3"/>
          <a:stretch/>
        </p:blipFill>
        <p:spPr bwMode="auto">
          <a:xfrm>
            <a:off x="20" y="10"/>
            <a:ext cx="3003103" cy="3912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Следствие ведут Колобки. Все серии мультфильма (1986) - YouTube">
            <a:extLst>
              <a:ext uri="{FF2B5EF4-FFF2-40B4-BE49-F238E27FC236}">
                <a16:creationId xmlns:a16="http://schemas.microsoft.com/office/drawing/2014/main" id="{43532E7C-A7CF-2146-AC11-42EC0ADC22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1" r="5313" b="-5"/>
          <a:stretch/>
        </p:blipFill>
        <p:spPr bwMode="auto">
          <a:xfrm>
            <a:off x="3180257" y="10"/>
            <a:ext cx="3016307" cy="2223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Ивашка из Дворца пионеров — Википедия">
            <a:extLst>
              <a:ext uri="{FF2B5EF4-FFF2-40B4-BE49-F238E27FC236}">
                <a16:creationId xmlns:a16="http://schemas.microsoft.com/office/drawing/2014/main" id="{E36804E0-AA04-99AB-CBC9-9C59EB5ADC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94" r="1" b="17092"/>
          <a:stretch/>
        </p:blipFill>
        <p:spPr bwMode="auto">
          <a:xfrm>
            <a:off x="9" y="4163535"/>
            <a:ext cx="3003123" cy="277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Детские песенки из мультфильмов - &quot;Антошка&quot; - YouTube">
            <a:extLst>
              <a:ext uri="{FF2B5EF4-FFF2-40B4-BE49-F238E27FC236}">
                <a16:creationId xmlns:a16="http://schemas.microsoft.com/office/drawing/2014/main" id="{CFC331E6-8F90-633E-3719-F2AA15321A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6" r="1545" b="2"/>
          <a:stretch/>
        </p:blipFill>
        <p:spPr bwMode="auto">
          <a:xfrm>
            <a:off x="3180256" y="2395057"/>
            <a:ext cx="3016307" cy="205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МУЛЬТфильм: Про Сидорова Вову (1985) ~ Обзор - поиск Яндекса по видео">
            <a:hlinkClick r:id="rId6"/>
            <a:extLst>
              <a:ext uri="{FF2B5EF4-FFF2-40B4-BE49-F238E27FC236}">
                <a16:creationId xmlns:a16="http://schemas.microsoft.com/office/drawing/2014/main" id="{2EA0D2F9-6B7A-1569-5B58-FDBC7425A9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7" r="11967" b="2"/>
          <a:stretch/>
        </p:blipFill>
        <p:spPr bwMode="auto">
          <a:xfrm>
            <a:off x="3180257" y="4629236"/>
            <a:ext cx="3016307" cy="222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FE6D68-E304-1D93-EFD6-5B0785DE1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5613" y="2017482"/>
            <a:ext cx="4980095" cy="3713895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ru-RU" b="0" i="1" dirty="0">
                <a:effectLst/>
                <a:latin typeface="PT Serif" panose="020A0603040505020204" pitchFamily="18" charset="-18"/>
              </a:rPr>
              <a:t>Антошка</a:t>
            </a:r>
            <a:r>
              <a:rPr lang="ru-RU" sz="1600" b="0" i="0" dirty="0">
                <a:effectLst/>
                <a:latin typeface="PT Serif" panose="020A0603040505020204" pitchFamily="18" charset="-18"/>
              </a:rPr>
              <a:t> (1969, в сборнике </a:t>
            </a:r>
            <a:r>
              <a:rPr lang="ru-RU" sz="1600" b="0" i="1" dirty="0">
                <a:effectLst/>
                <a:latin typeface="PT Serif" panose="020A0603040505020204" pitchFamily="18" charset="-18"/>
              </a:rPr>
              <a:t>Веселая карусель</a:t>
            </a:r>
            <a:r>
              <a:rPr lang="ru-RU" sz="1600" b="0" i="0" dirty="0">
                <a:effectLst/>
                <a:latin typeface="PT Serif" panose="020A0603040505020204" pitchFamily="18" charset="-18"/>
              </a:rPr>
              <a:t>, режиссер Леонид Носырев)</a:t>
            </a:r>
            <a:endParaRPr lang="cs-CZ" sz="1600" b="0" i="0" dirty="0">
              <a:effectLst/>
              <a:latin typeface="PT Serif" panose="020A0603040505020204" pitchFamily="18" charset="-18"/>
            </a:endParaRPr>
          </a:p>
          <a:p>
            <a:pPr lvl="1"/>
            <a:r>
              <a:rPr lang="ru-RU" b="0" i="1" dirty="0">
                <a:effectLst/>
                <a:latin typeface="PT Serif" panose="020A0603040505020204" pitchFamily="18" charset="-18"/>
              </a:rPr>
              <a:t>Рыжий, рыжий, конопатый </a:t>
            </a:r>
            <a:r>
              <a:rPr lang="ru-RU" sz="1600" b="0" i="0" dirty="0">
                <a:effectLst/>
                <a:latin typeface="PT Serif" panose="020A0603040505020204" pitchFamily="18" charset="-18"/>
              </a:rPr>
              <a:t>(1971, в сборнике </a:t>
            </a:r>
            <a:r>
              <a:rPr lang="ru-RU" sz="1600" b="0" i="1" dirty="0">
                <a:effectLst/>
                <a:latin typeface="PT Serif" panose="020A0603040505020204" pitchFamily="18" charset="-18"/>
              </a:rPr>
              <a:t>Веселая карусель</a:t>
            </a:r>
            <a:r>
              <a:rPr lang="ru-RU" sz="1600" b="0" i="0" dirty="0">
                <a:effectLst/>
                <a:latin typeface="PT Serif" panose="020A0603040505020204" pitchFamily="18" charset="-18"/>
              </a:rPr>
              <a:t>, Леонид Носырев)</a:t>
            </a:r>
            <a:endParaRPr lang="cs-CZ" sz="1600" b="0" i="0" dirty="0">
              <a:effectLst/>
              <a:latin typeface="PT Serif" panose="020A0603040505020204" pitchFamily="18" charset="-18"/>
            </a:endParaRPr>
          </a:p>
          <a:p>
            <a:pPr lvl="1"/>
            <a:r>
              <a:rPr lang="ru-RU" b="0" i="1" dirty="0">
                <a:effectLst/>
                <a:latin typeface="PT Serif" panose="020A0603040505020204" pitchFamily="18" charset="-18"/>
              </a:rPr>
              <a:t>Ивашка из Дворца пионеров </a:t>
            </a:r>
            <a:r>
              <a:rPr lang="ru-RU" sz="1600" b="0" i="0" dirty="0">
                <a:effectLst/>
                <a:latin typeface="PT Serif" panose="020A0603040505020204" pitchFamily="18" charset="-18"/>
              </a:rPr>
              <a:t>(1981, Геннадий Сокольский)</a:t>
            </a:r>
            <a:endParaRPr lang="cs-CZ" sz="1600" b="0" i="0" dirty="0">
              <a:effectLst/>
              <a:latin typeface="PT Serif" panose="020A0603040505020204" pitchFamily="18" charset="-18"/>
            </a:endParaRPr>
          </a:p>
          <a:p>
            <a:pPr lvl="1"/>
            <a:r>
              <a:rPr lang="ru-RU" sz="2800" b="0" i="1" dirty="0">
                <a:effectLst/>
                <a:latin typeface="PT Serif" panose="020A0603040505020204" pitchFamily="18" charset="-18"/>
              </a:rPr>
              <a:t>Про Сидорова Вову </a:t>
            </a:r>
            <a:r>
              <a:rPr lang="ru-RU" sz="1600" b="0" i="0" dirty="0">
                <a:effectLst/>
                <a:latin typeface="PT Serif" panose="020A0603040505020204" pitchFamily="18" charset="-18"/>
              </a:rPr>
              <a:t>(1985, Эдуард Назаров)</a:t>
            </a:r>
            <a:endParaRPr lang="cs-CZ" sz="1600" b="0" i="0" dirty="0">
              <a:effectLst/>
              <a:latin typeface="PT Serif" panose="020A0603040505020204" pitchFamily="18" charset="-18"/>
            </a:endParaRPr>
          </a:p>
          <a:p>
            <a:pPr lvl="1"/>
            <a:r>
              <a:rPr lang="ru-RU" b="0" i="1" dirty="0">
                <a:effectLst/>
                <a:latin typeface="PT Serif" panose="020A0603040505020204" pitchFamily="18" charset="-18"/>
              </a:rPr>
              <a:t>Следствие ведут Колобки </a:t>
            </a:r>
            <a:r>
              <a:rPr lang="ru-RU" sz="1600" b="0" i="0" dirty="0">
                <a:effectLst/>
                <a:latin typeface="PT Serif" panose="020A0603040505020204" pitchFamily="18" charset="-18"/>
              </a:rPr>
              <a:t>(1986-1987, Игорь Ковалев и Александр Татарский)</a:t>
            </a:r>
            <a:endParaRPr lang="cs-CZ" sz="1600" b="0" i="0" dirty="0">
              <a:effectLst/>
              <a:latin typeface="PT Serif" panose="020A0603040505020204" pitchFamily="18" charset="-18"/>
            </a:endParaRPr>
          </a:p>
          <a:p>
            <a:pPr lvl="1"/>
            <a:r>
              <a:rPr lang="ru-RU" sz="2600" b="0" i="1" dirty="0">
                <a:effectLst/>
                <a:latin typeface="PT Serif" panose="020A0603040505020204" pitchFamily="18" charset="-18"/>
              </a:rPr>
              <a:t>Три типа и скрипач </a:t>
            </a:r>
            <a:r>
              <a:rPr lang="ru-RU" sz="1600" b="0" i="0" dirty="0">
                <a:effectLst/>
                <a:latin typeface="PT Serif" panose="020A0603040505020204" pitchFamily="18" charset="-18"/>
              </a:rPr>
              <a:t>(1993, Натан Лернер) 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5790552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69" name="Rectangle 6168">
            <a:extLst>
              <a:ext uri="{FF2B5EF4-FFF2-40B4-BE49-F238E27FC236}">
                <a16:creationId xmlns:a16="http://schemas.microsoft.com/office/drawing/2014/main" id="{B3684CCF-CEBB-4D8E-A366-95E43D4C7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9C0EB23-F41E-772B-BA05-6D4D4EF93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4960945" cy="1325563"/>
          </a:xfrm>
        </p:spPr>
        <p:txBody>
          <a:bodyPr>
            <a:normAutofit/>
          </a:bodyPr>
          <a:lstStyle/>
          <a:p>
            <a:r>
              <a:rPr lang="ru-RU" sz="4400" b="0" i="0" dirty="0">
                <a:effectLst/>
                <a:latin typeface="PT Serif" panose="020A0603040505020204" pitchFamily="18" charset="-18"/>
              </a:rPr>
              <a:t>Был трижды женат.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3345441-E483-746A-F840-6801A969C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4933462" cy="4528522"/>
          </a:xfrm>
        </p:spPr>
        <p:txBody>
          <a:bodyPr>
            <a:normAutofit/>
          </a:bodyPr>
          <a:lstStyle/>
          <a:p>
            <a:r>
              <a:rPr lang="ru-RU" sz="2400" b="0" i="0" dirty="0">
                <a:effectLst/>
                <a:latin typeface="PT Serif" panose="020A0603040505020204" pitchFamily="18" charset="-18"/>
              </a:rPr>
              <a:t>Первая супруга - Римма, выпускница МАИ </a:t>
            </a:r>
            <a:endParaRPr lang="cs-CZ" sz="2400" b="0" i="0" dirty="0">
              <a:effectLst/>
              <a:latin typeface="PT Serif" panose="020A0603040505020204" pitchFamily="18" charset="-18"/>
            </a:endParaRPr>
          </a:p>
          <a:p>
            <a:pPr lvl="1"/>
            <a:r>
              <a:rPr lang="ru-RU" sz="2000" b="0" i="0" dirty="0">
                <a:effectLst/>
                <a:latin typeface="PT Serif" panose="020A0603040505020204" pitchFamily="18" charset="-18"/>
              </a:rPr>
              <a:t>дочь Татьяна (род. 1968)</a:t>
            </a:r>
            <a:endParaRPr lang="cs-CZ" sz="2000" b="0" i="0" dirty="0">
              <a:effectLst/>
              <a:latin typeface="PT Serif" panose="020A0603040505020204" pitchFamily="18" charset="-18"/>
            </a:endParaRPr>
          </a:p>
          <a:p>
            <a:r>
              <a:rPr lang="ru-RU" sz="2400" b="0" i="0" dirty="0">
                <a:effectLst/>
                <a:latin typeface="PT Serif" panose="020A0603040505020204" pitchFamily="18" charset="-18"/>
              </a:rPr>
              <a:t>вторая - Елена, сотрудница телевидения</a:t>
            </a:r>
            <a:endParaRPr lang="cs-CZ" sz="2400" b="0" i="0" dirty="0">
              <a:effectLst/>
              <a:latin typeface="PT Serif" panose="020A0603040505020204" pitchFamily="18" charset="-18"/>
            </a:endParaRPr>
          </a:p>
          <a:p>
            <a:pPr lvl="1"/>
            <a:r>
              <a:rPr lang="ru-RU" sz="2000" b="0" i="0" dirty="0">
                <a:effectLst/>
                <a:latin typeface="PT Serif" panose="020A0603040505020204" pitchFamily="18" charset="-18"/>
              </a:rPr>
              <a:t>дочери-двойняшки Ирина и Светлана (род. 1991)</a:t>
            </a:r>
            <a:endParaRPr lang="cs-CZ" sz="2000" dirty="0">
              <a:latin typeface="PT Serif" panose="020A0603040505020204" pitchFamily="18" charset="-18"/>
            </a:endParaRPr>
          </a:p>
          <a:p>
            <a:r>
              <a:rPr lang="ru-RU" sz="2400" b="0" i="0" dirty="0">
                <a:effectLst/>
                <a:latin typeface="PT Serif" panose="020A0603040505020204" pitchFamily="18" charset="-18"/>
              </a:rPr>
              <a:t>третья - телеведущая Элеонора Филина. </a:t>
            </a:r>
            <a:endParaRPr lang="cs-CZ" sz="2400" b="0" i="0" dirty="0">
              <a:effectLst/>
              <a:latin typeface="PT Serif" panose="020A0603040505020204" pitchFamily="18" charset="-18"/>
            </a:endParaRPr>
          </a:p>
          <a:p>
            <a:r>
              <a:rPr lang="ru-RU" sz="2400" b="0" i="0" dirty="0">
                <a:effectLst/>
                <a:latin typeface="PT Serif" panose="020A0603040505020204" pitchFamily="18" charset="-18"/>
              </a:rPr>
              <a:t>После развода с третьей женой воссоединился со второй супругой.</a:t>
            </a:r>
            <a:endParaRPr lang="cs-CZ" sz="2400" dirty="0">
              <a:latin typeface="PT Serif" panose="020A0603040505020204" pitchFamily="18" charset="-18"/>
            </a:endParaRPr>
          </a:p>
        </p:txBody>
      </p:sp>
      <p:pic>
        <p:nvPicPr>
          <p:cNvPr id="6146" name="Picture 2" descr="Эдуард Успенский: Моя жена наделала многомиллионных долгов - Экспресс газета">
            <a:extLst>
              <a:ext uri="{FF2B5EF4-FFF2-40B4-BE49-F238E27FC236}">
                <a16:creationId xmlns:a16="http://schemas.microsoft.com/office/drawing/2014/main" id="{23270078-4853-1F21-E1B8-C3620DAA5D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2514"/>
          <a:stretch/>
        </p:blipFill>
        <p:spPr bwMode="auto">
          <a:xfrm>
            <a:off x="6863996" y="3154859"/>
            <a:ext cx="4030579" cy="3703141"/>
          </a:xfrm>
          <a:custGeom>
            <a:avLst/>
            <a:gdLst/>
            <a:ahLst/>
            <a:cxnLst/>
            <a:rect l="l" t="t" r="r" b="b"/>
            <a:pathLst>
              <a:path w="4030579" h="3703141">
                <a:moveTo>
                  <a:pt x="2015289" y="0"/>
                </a:moveTo>
                <a:cubicBezTo>
                  <a:pt x="3128303" y="0"/>
                  <a:pt x="4030579" y="902277"/>
                  <a:pt x="4030579" y="2015290"/>
                </a:cubicBezTo>
                <a:cubicBezTo>
                  <a:pt x="4030579" y="2710923"/>
                  <a:pt x="3678127" y="3324237"/>
                  <a:pt x="3142057" y="3686399"/>
                </a:cubicBezTo>
                <a:lnTo>
                  <a:pt x="3114499" y="3703141"/>
                </a:lnTo>
                <a:lnTo>
                  <a:pt x="916080" y="3703141"/>
                </a:lnTo>
                <a:lnTo>
                  <a:pt x="888522" y="3686399"/>
                </a:lnTo>
                <a:cubicBezTo>
                  <a:pt x="352452" y="3324237"/>
                  <a:pt x="0" y="2710923"/>
                  <a:pt x="0" y="2015290"/>
                </a:cubicBezTo>
                <a:cubicBezTo>
                  <a:pt x="0" y="902277"/>
                  <a:pt x="902277" y="0"/>
                  <a:pt x="201528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71" name="Arc 6170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10869" y="-729072"/>
            <a:ext cx="4083433" cy="408343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148" name="Picture 4" descr="Личное счастье сказочника: 3 женщины и 4 брака Эдуарда Успенского">
            <a:extLst>
              <a:ext uri="{FF2B5EF4-FFF2-40B4-BE49-F238E27FC236}">
                <a16:creationId xmlns:a16="http://schemas.microsoft.com/office/drawing/2014/main" id="{1D775C1A-8483-B2D1-BE67-CB766925D6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58" r="3" b="3"/>
          <a:stretch/>
        </p:blipFill>
        <p:spPr bwMode="auto">
          <a:xfrm>
            <a:off x="63058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Личное счастье сказочника: 3 женщины и 4 брака Эдуарда Успенского">
            <a:extLst>
              <a:ext uri="{FF2B5EF4-FFF2-40B4-BE49-F238E27FC236}">
                <a16:creationId xmlns:a16="http://schemas.microsoft.com/office/drawing/2014/main" id="{EEA0DA8B-41F2-4A9A-F0B1-088FB83BDE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24" b="4"/>
          <a:stretch/>
        </p:blipFill>
        <p:spPr bwMode="auto">
          <a:xfrm>
            <a:off x="9933462" y="372217"/>
            <a:ext cx="2258539" cy="3554668"/>
          </a:xfrm>
          <a:custGeom>
            <a:avLst/>
            <a:gdLst/>
            <a:ahLst/>
            <a:cxnLst/>
            <a:rect l="l" t="t" r="r" b="b"/>
            <a:pathLst>
              <a:path w="2258539" h="3554668">
                <a:moveTo>
                  <a:pt x="1777334" y="0"/>
                </a:moveTo>
                <a:cubicBezTo>
                  <a:pt x="1900033" y="0"/>
                  <a:pt x="2019829" y="12434"/>
                  <a:pt x="2135529" y="36109"/>
                </a:cubicBezTo>
                <a:lnTo>
                  <a:pt x="2258539" y="67738"/>
                </a:lnTo>
                <a:lnTo>
                  <a:pt x="2258539" y="3486930"/>
                </a:lnTo>
                <a:lnTo>
                  <a:pt x="2135529" y="3518559"/>
                </a:lnTo>
                <a:cubicBezTo>
                  <a:pt x="2019829" y="3542235"/>
                  <a:pt x="1900033" y="3554668"/>
                  <a:pt x="1777334" y="3554668"/>
                </a:cubicBezTo>
                <a:cubicBezTo>
                  <a:pt x="795739" y="3554668"/>
                  <a:pt x="0" y="2758929"/>
                  <a:pt x="0" y="1777334"/>
                </a:cubicBezTo>
                <a:cubicBezTo>
                  <a:pt x="0" y="795740"/>
                  <a:pt x="795739" y="0"/>
                  <a:pt x="177733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427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637B2035-1FCB-439A-B421-095E136C7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5" name="Rectangle 4104">
            <a:extLst>
              <a:ext uri="{FF2B5EF4-FFF2-40B4-BE49-F238E27FC236}">
                <a16:creationId xmlns:a16="http://schemas.microsoft.com/office/drawing/2014/main" id="{676D6CDF-C512-4739-B158-55EE955E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503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Эдуард Успенский – биография, фото, личная жизнь, жена, дети, причина  смерти | Узнай Всё">
            <a:extLst>
              <a:ext uri="{FF2B5EF4-FFF2-40B4-BE49-F238E27FC236}">
                <a16:creationId xmlns:a16="http://schemas.microsoft.com/office/drawing/2014/main" id="{8E3C8E30-47EE-ED4A-98D3-B200755239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9"/>
          <a:stretch/>
        </p:blipFill>
        <p:spPr bwMode="auto">
          <a:xfrm>
            <a:off x="0" y="1771651"/>
            <a:ext cx="8739745" cy="5086350"/>
          </a:xfrm>
          <a:custGeom>
            <a:avLst/>
            <a:gdLst/>
            <a:ahLst/>
            <a:cxnLst/>
            <a:rect l="l" t="t" r="r" b="b"/>
            <a:pathLst>
              <a:path w="6448424" h="3752849">
                <a:moveTo>
                  <a:pt x="0" y="0"/>
                </a:moveTo>
                <a:lnTo>
                  <a:pt x="137978" y="22215"/>
                </a:lnTo>
                <a:cubicBezTo>
                  <a:pt x="196046" y="32277"/>
                  <a:pt x="252469" y="42437"/>
                  <a:pt x="295660" y="49771"/>
                </a:cubicBezTo>
                <a:cubicBezTo>
                  <a:pt x="364885" y="66610"/>
                  <a:pt x="403214" y="32071"/>
                  <a:pt x="456941" y="65635"/>
                </a:cubicBezTo>
                <a:cubicBezTo>
                  <a:pt x="529612" y="69090"/>
                  <a:pt x="662508" y="71245"/>
                  <a:pt x="731691" y="70501"/>
                </a:cubicBezTo>
                <a:cubicBezTo>
                  <a:pt x="768741" y="62400"/>
                  <a:pt x="808263" y="64633"/>
                  <a:pt x="841820" y="61171"/>
                </a:cubicBezTo>
                <a:cubicBezTo>
                  <a:pt x="958973" y="43639"/>
                  <a:pt x="1009730" y="45863"/>
                  <a:pt x="1068219" y="39136"/>
                </a:cubicBezTo>
                <a:cubicBezTo>
                  <a:pt x="1104329" y="33447"/>
                  <a:pt x="1156536" y="44203"/>
                  <a:pt x="1174190" y="38808"/>
                </a:cubicBezTo>
                <a:cubicBezTo>
                  <a:pt x="1188943" y="36385"/>
                  <a:pt x="1213832" y="14880"/>
                  <a:pt x="1225923" y="34507"/>
                </a:cubicBezTo>
                <a:cubicBezTo>
                  <a:pt x="1305283" y="8501"/>
                  <a:pt x="1319617" y="30839"/>
                  <a:pt x="1385617" y="18003"/>
                </a:cubicBezTo>
                <a:cubicBezTo>
                  <a:pt x="1461876" y="-26747"/>
                  <a:pt x="1519510" y="56342"/>
                  <a:pt x="1563967" y="4638"/>
                </a:cubicBezTo>
                <a:lnTo>
                  <a:pt x="1676634" y="10582"/>
                </a:lnTo>
                <a:lnTo>
                  <a:pt x="1769429" y="20265"/>
                </a:lnTo>
                <a:cubicBezTo>
                  <a:pt x="1790625" y="23534"/>
                  <a:pt x="1880369" y="18448"/>
                  <a:pt x="1900584" y="27732"/>
                </a:cubicBezTo>
                <a:cubicBezTo>
                  <a:pt x="2072430" y="22762"/>
                  <a:pt x="2014935" y="5831"/>
                  <a:pt x="2127041" y="22101"/>
                </a:cubicBezTo>
                <a:cubicBezTo>
                  <a:pt x="2168847" y="65820"/>
                  <a:pt x="2153052" y="28773"/>
                  <a:pt x="2211644" y="44507"/>
                </a:cubicBezTo>
                <a:cubicBezTo>
                  <a:pt x="2211201" y="9921"/>
                  <a:pt x="2277596" y="73686"/>
                  <a:pt x="2299605" y="38004"/>
                </a:cubicBezTo>
                <a:cubicBezTo>
                  <a:pt x="2309570" y="41997"/>
                  <a:pt x="2318531" y="46991"/>
                  <a:pt x="2327359" y="52270"/>
                </a:cubicBezTo>
                <a:lnTo>
                  <a:pt x="2331995" y="55017"/>
                </a:lnTo>
                <a:lnTo>
                  <a:pt x="2353777" y="59755"/>
                </a:lnTo>
                <a:lnTo>
                  <a:pt x="2355893" y="68914"/>
                </a:lnTo>
                <a:lnTo>
                  <a:pt x="2385794" y="81650"/>
                </a:lnTo>
                <a:cubicBezTo>
                  <a:pt x="2397613" y="85211"/>
                  <a:pt x="2411061" y="87627"/>
                  <a:pt x="2427010" y="88184"/>
                </a:cubicBezTo>
                <a:cubicBezTo>
                  <a:pt x="2486314" y="76422"/>
                  <a:pt x="2553170" y="126870"/>
                  <a:pt x="2627153" y="110451"/>
                </a:cubicBezTo>
                <a:cubicBezTo>
                  <a:pt x="2653722" y="107383"/>
                  <a:pt x="2732043" y="116068"/>
                  <a:pt x="2744462" y="128780"/>
                </a:cubicBezTo>
                <a:cubicBezTo>
                  <a:pt x="2760299" y="132873"/>
                  <a:pt x="2780248" y="130843"/>
                  <a:pt x="2785202" y="143610"/>
                </a:cubicBezTo>
                <a:cubicBezTo>
                  <a:pt x="2794558" y="159316"/>
                  <a:pt x="2856498" y="142821"/>
                  <a:pt x="2844667" y="159029"/>
                </a:cubicBezTo>
                <a:cubicBezTo>
                  <a:pt x="2888530" y="147871"/>
                  <a:pt x="2914187" y="181391"/>
                  <a:pt x="2946649" y="192330"/>
                </a:cubicBezTo>
                <a:cubicBezTo>
                  <a:pt x="2981872" y="180417"/>
                  <a:pt x="3015239" y="215115"/>
                  <a:pt x="3088812" y="226485"/>
                </a:cubicBezTo>
                <a:cubicBezTo>
                  <a:pt x="3127734" y="212524"/>
                  <a:pt x="3138301" y="234381"/>
                  <a:pt x="3208669" y="217774"/>
                </a:cubicBezTo>
                <a:cubicBezTo>
                  <a:pt x="3242208" y="219284"/>
                  <a:pt x="3229623" y="233297"/>
                  <a:pt x="3290045" y="235553"/>
                </a:cubicBezTo>
                <a:cubicBezTo>
                  <a:pt x="3399655" y="215239"/>
                  <a:pt x="3444518" y="245862"/>
                  <a:pt x="3529335" y="249571"/>
                </a:cubicBezTo>
                <a:cubicBezTo>
                  <a:pt x="3623697" y="257405"/>
                  <a:pt x="3587652" y="268832"/>
                  <a:pt x="3716766" y="252690"/>
                </a:cubicBezTo>
                <a:cubicBezTo>
                  <a:pt x="3723469" y="267318"/>
                  <a:pt x="3737863" y="269842"/>
                  <a:pt x="3765333" y="266823"/>
                </a:cubicBezTo>
                <a:cubicBezTo>
                  <a:pt x="3810754" y="271601"/>
                  <a:pt x="3792745" y="303866"/>
                  <a:pt x="3846897" y="290090"/>
                </a:cubicBezTo>
                <a:cubicBezTo>
                  <a:pt x="3830941" y="306608"/>
                  <a:pt x="3929114" y="308026"/>
                  <a:pt x="3900217" y="323590"/>
                </a:cubicBezTo>
                <a:cubicBezTo>
                  <a:pt x="3922367" y="343425"/>
                  <a:pt x="3948574" y="318948"/>
                  <a:pt x="3971444" y="336662"/>
                </a:cubicBezTo>
                <a:cubicBezTo>
                  <a:pt x="4002781" y="344193"/>
                  <a:pt x="3960997" y="315419"/>
                  <a:pt x="3997868" y="318867"/>
                </a:cubicBezTo>
                <a:cubicBezTo>
                  <a:pt x="4041159" y="326219"/>
                  <a:pt x="4055435" y="293981"/>
                  <a:pt x="4070852" y="339615"/>
                </a:cubicBezTo>
                <a:cubicBezTo>
                  <a:pt x="4121286" y="335828"/>
                  <a:pt x="4121920" y="355506"/>
                  <a:pt x="4180483" y="373369"/>
                </a:cubicBezTo>
                <a:cubicBezTo>
                  <a:pt x="4211379" y="366707"/>
                  <a:pt x="4230171" y="374664"/>
                  <a:pt x="4246264" y="387458"/>
                </a:cubicBezTo>
                <a:cubicBezTo>
                  <a:pt x="4308508" y="393310"/>
                  <a:pt x="4357326" y="416142"/>
                  <a:pt x="4423169" y="431783"/>
                </a:cubicBezTo>
                <a:lnTo>
                  <a:pt x="4446752" y="435383"/>
                </a:lnTo>
                <a:lnTo>
                  <a:pt x="4446954" y="435566"/>
                </a:lnTo>
                <a:cubicBezTo>
                  <a:pt x="4508528" y="480137"/>
                  <a:pt x="4617740" y="529869"/>
                  <a:pt x="4662523" y="553169"/>
                </a:cubicBezTo>
                <a:cubicBezTo>
                  <a:pt x="4720320" y="547046"/>
                  <a:pt x="4678644" y="560102"/>
                  <a:pt x="4715641" y="575354"/>
                </a:cubicBezTo>
                <a:cubicBezTo>
                  <a:pt x="4682056" y="593278"/>
                  <a:pt x="4768370" y="586520"/>
                  <a:pt x="4742071" y="614016"/>
                </a:cubicBezTo>
                <a:cubicBezTo>
                  <a:pt x="4749637" y="615922"/>
                  <a:pt x="4757797" y="616899"/>
                  <a:pt x="4766183" y="617675"/>
                </a:cubicBezTo>
                <a:lnTo>
                  <a:pt x="4770562" y="618094"/>
                </a:lnTo>
                <a:lnTo>
                  <a:pt x="4783240" y="624350"/>
                </a:lnTo>
                <a:lnTo>
                  <a:pt x="4792882" y="620401"/>
                </a:lnTo>
                <a:lnTo>
                  <a:pt x="4816310" y="625721"/>
                </a:lnTo>
                <a:cubicBezTo>
                  <a:pt x="4824144" y="628595"/>
                  <a:pt x="4831482" y="632720"/>
                  <a:pt x="4837953" y="638824"/>
                </a:cubicBezTo>
                <a:cubicBezTo>
                  <a:pt x="4848645" y="668753"/>
                  <a:pt x="4922266" y="669148"/>
                  <a:pt x="4933914" y="707398"/>
                </a:cubicBezTo>
                <a:cubicBezTo>
                  <a:pt x="4940833" y="719653"/>
                  <a:pt x="4978358" y="746502"/>
                  <a:pt x="4995259" y="744825"/>
                </a:cubicBezTo>
                <a:cubicBezTo>
                  <a:pt x="5005107" y="749034"/>
                  <a:pt x="5010567" y="758092"/>
                  <a:pt x="5024744" y="753396"/>
                </a:cubicBezTo>
                <a:cubicBezTo>
                  <a:pt x="5047511" y="761361"/>
                  <a:pt x="5109162" y="783016"/>
                  <a:pt x="5131877" y="792613"/>
                </a:cubicBezTo>
                <a:cubicBezTo>
                  <a:pt x="5132671" y="802792"/>
                  <a:pt x="5144554" y="806683"/>
                  <a:pt x="5161031" y="810975"/>
                </a:cubicBezTo>
                <a:lnTo>
                  <a:pt x="5176815" y="815342"/>
                </a:lnTo>
                <a:lnTo>
                  <a:pt x="5180064" y="831233"/>
                </a:lnTo>
                <a:cubicBezTo>
                  <a:pt x="5202966" y="819270"/>
                  <a:pt x="5188976" y="863361"/>
                  <a:pt x="5215059" y="865080"/>
                </a:cubicBezTo>
                <a:cubicBezTo>
                  <a:pt x="5235765" y="864786"/>
                  <a:pt x="5236347" y="878098"/>
                  <a:pt x="5245643" y="887119"/>
                </a:cubicBezTo>
                <a:cubicBezTo>
                  <a:pt x="5267660" y="891609"/>
                  <a:pt x="5295742" y="939348"/>
                  <a:pt x="5295952" y="957174"/>
                </a:cubicBezTo>
                <a:cubicBezTo>
                  <a:pt x="5284322" y="1008946"/>
                  <a:pt x="5374979" y="1038019"/>
                  <a:pt x="5367826" y="1079140"/>
                </a:cubicBezTo>
                <a:cubicBezTo>
                  <a:pt x="5371668" y="1089190"/>
                  <a:pt x="5377921" y="1097135"/>
                  <a:pt x="5385646" y="1103730"/>
                </a:cubicBezTo>
                <a:lnTo>
                  <a:pt x="5410965" y="1119397"/>
                </a:lnTo>
                <a:lnTo>
                  <a:pt x="5436960" y="1130910"/>
                </a:lnTo>
                <a:lnTo>
                  <a:pt x="5442083" y="1133134"/>
                </a:lnTo>
                <a:cubicBezTo>
                  <a:pt x="5451910" y="1137346"/>
                  <a:pt x="5457170" y="1169188"/>
                  <a:pt x="5465219" y="1174479"/>
                </a:cubicBezTo>
                <a:cubicBezTo>
                  <a:pt x="5488744" y="1195184"/>
                  <a:pt x="5467141" y="1223401"/>
                  <a:pt x="5488171" y="1238604"/>
                </a:cubicBezTo>
                <a:cubicBezTo>
                  <a:pt x="5523491" y="1271811"/>
                  <a:pt x="5486623" y="1305961"/>
                  <a:pt x="5562172" y="1320840"/>
                </a:cubicBezTo>
                <a:cubicBezTo>
                  <a:pt x="5601634" y="1385316"/>
                  <a:pt x="5636528" y="1453139"/>
                  <a:pt x="5686905" y="1512529"/>
                </a:cubicBezTo>
                <a:cubicBezTo>
                  <a:pt x="5729049" y="1575678"/>
                  <a:pt x="5699691" y="1553768"/>
                  <a:pt x="5748726" y="1623716"/>
                </a:cubicBezTo>
                <a:cubicBezTo>
                  <a:pt x="5783098" y="1689734"/>
                  <a:pt x="5789710" y="1639740"/>
                  <a:pt x="5842593" y="1726595"/>
                </a:cubicBezTo>
                <a:cubicBezTo>
                  <a:pt x="5837824" y="1733043"/>
                  <a:pt x="5862023" y="1845188"/>
                  <a:pt x="5861042" y="1851837"/>
                </a:cubicBezTo>
                <a:cubicBezTo>
                  <a:pt x="5874156" y="1887981"/>
                  <a:pt x="5901790" y="1919218"/>
                  <a:pt x="5921290" y="1943460"/>
                </a:cubicBezTo>
                <a:lnTo>
                  <a:pt x="5978046" y="1997284"/>
                </a:lnTo>
                <a:lnTo>
                  <a:pt x="5992479" y="2056720"/>
                </a:lnTo>
                <a:cubicBezTo>
                  <a:pt x="6011078" y="2079033"/>
                  <a:pt x="6072687" y="2117397"/>
                  <a:pt x="6089639" y="2131171"/>
                </a:cubicBezTo>
                <a:lnTo>
                  <a:pt x="6094199" y="2139379"/>
                </a:lnTo>
                <a:lnTo>
                  <a:pt x="6094822" y="2139386"/>
                </a:lnTo>
                <a:cubicBezTo>
                  <a:pt x="6096947" y="2140841"/>
                  <a:pt x="6098876" y="2143416"/>
                  <a:pt x="6100692" y="2147736"/>
                </a:cubicBezTo>
                <a:lnTo>
                  <a:pt x="6102516" y="2154343"/>
                </a:lnTo>
                <a:lnTo>
                  <a:pt x="6111361" y="2170264"/>
                </a:lnTo>
                <a:lnTo>
                  <a:pt x="6215475" y="2270153"/>
                </a:lnTo>
                <a:lnTo>
                  <a:pt x="6255966" y="2335401"/>
                </a:lnTo>
                <a:lnTo>
                  <a:pt x="6272711" y="2385144"/>
                </a:lnTo>
                <a:cubicBezTo>
                  <a:pt x="6282320" y="2406495"/>
                  <a:pt x="6299066" y="2405139"/>
                  <a:pt x="6304347" y="2439388"/>
                </a:cubicBezTo>
                <a:cubicBezTo>
                  <a:pt x="6297131" y="2486231"/>
                  <a:pt x="6325530" y="2500962"/>
                  <a:pt x="6326729" y="2549400"/>
                </a:cubicBezTo>
                <a:cubicBezTo>
                  <a:pt x="6325926" y="2572066"/>
                  <a:pt x="6339111" y="2599957"/>
                  <a:pt x="6344663" y="2628839"/>
                </a:cubicBezTo>
                <a:lnTo>
                  <a:pt x="6375811" y="2639204"/>
                </a:lnTo>
                <a:cubicBezTo>
                  <a:pt x="6375427" y="2643533"/>
                  <a:pt x="6375041" y="2647863"/>
                  <a:pt x="6374657" y="2652193"/>
                </a:cubicBezTo>
                <a:cubicBezTo>
                  <a:pt x="6373555" y="2658134"/>
                  <a:pt x="6371943" y="2662665"/>
                  <a:pt x="6369740" y="2664642"/>
                </a:cubicBezTo>
                <a:cubicBezTo>
                  <a:pt x="6368032" y="2674540"/>
                  <a:pt x="6371528" y="2686899"/>
                  <a:pt x="6361964" y="2690172"/>
                </a:cubicBezTo>
                <a:cubicBezTo>
                  <a:pt x="6350507" y="2696218"/>
                  <a:pt x="6369375" y="2734440"/>
                  <a:pt x="6355511" y="2727335"/>
                </a:cubicBezTo>
                <a:cubicBezTo>
                  <a:pt x="6358746" y="2734104"/>
                  <a:pt x="6360434" y="2742096"/>
                  <a:pt x="6361058" y="2750592"/>
                </a:cubicBezTo>
                <a:cubicBezTo>
                  <a:pt x="6361013" y="2751998"/>
                  <a:pt x="6360970" y="2753408"/>
                  <a:pt x="6360926" y="2754814"/>
                </a:cubicBezTo>
                <a:lnTo>
                  <a:pt x="6339285" y="2810353"/>
                </a:lnTo>
                <a:cubicBezTo>
                  <a:pt x="6360091" y="2854187"/>
                  <a:pt x="6313103" y="2870086"/>
                  <a:pt x="6325672" y="2908809"/>
                </a:cubicBezTo>
                <a:cubicBezTo>
                  <a:pt x="6341563" y="2966972"/>
                  <a:pt x="6291836" y="2935388"/>
                  <a:pt x="6333498" y="3009772"/>
                </a:cubicBezTo>
                <a:cubicBezTo>
                  <a:pt x="6345476" y="3039254"/>
                  <a:pt x="6345955" y="3068963"/>
                  <a:pt x="6334947" y="3095405"/>
                </a:cubicBezTo>
                <a:lnTo>
                  <a:pt x="6344768" y="3155941"/>
                </a:lnTo>
                <a:cubicBezTo>
                  <a:pt x="6348643" y="3153663"/>
                  <a:pt x="6311793" y="3186588"/>
                  <a:pt x="6314754" y="3197987"/>
                </a:cubicBezTo>
                <a:cubicBezTo>
                  <a:pt x="6318695" y="3221971"/>
                  <a:pt x="6319257" y="3226752"/>
                  <a:pt x="6304230" y="3239690"/>
                </a:cubicBezTo>
                <a:cubicBezTo>
                  <a:pt x="6306321" y="3248567"/>
                  <a:pt x="6307305" y="3254005"/>
                  <a:pt x="6308837" y="3264003"/>
                </a:cubicBezTo>
                <a:cubicBezTo>
                  <a:pt x="6301812" y="3288243"/>
                  <a:pt x="6298529" y="3302527"/>
                  <a:pt x="6309285" y="3324103"/>
                </a:cubicBezTo>
                <a:cubicBezTo>
                  <a:pt x="6301188" y="3343007"/>
                  <a:pt x="6329285" y="3359307"/>
                  <a:pt x="6342503" y="3405661"/>
                </a:cubicBezTo>
                <a:cubicBezTo>
                  <a:pt x="6338012" y="3447477"/>
                  <a:pt x="6408325" y="3505721"/>
                  <a:pt x="6401531" y="3550593"/>
                </a:cubicBezTo>
                <a:cubicBezTo>
                  <a:pt x="6395655" y="3579549"/>
                  <a:pt x="6423437" y="3594758"/>
                  <a:pt x="6427705" y="3624684"/>
                </a:cubicBezTo>
                <a:cubicBezTo>
                  <a:pt x="6416402" y="3629199"/>
                  <a:pt x="6435787" y="3639516"/>
                  <a:pt x="6448424" y="3657106"/>
                </a:cubicBezTo>
                <a:lnTo>
                  <a:pt x="6444014" y="3752742"/>
                </a:lnTo>
                <a:cubicBezTo>
                  <a:pt x="6443990" y="3752777"/>
                  <a:pt x="6443967" y="3752813"/>
                  <a:pt x="6443946" y="3752849"/>
                </a:cubicBezTo>
                <a:lnTo>
                  <a:pt x="0" y="375284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651976E-2240-8E7A-B3FA-E9F97C71C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0359" y="706462"/>
            <a:ext cx="8453535" cy="544507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ru-RU" sz="2400" b="0" i="0" dirty="0">
                <a:effectLst/>
                <a:latin typeface="PT Serif" panose="020A0603040505020204" pitchFamily="18" charset="-18"/>
              </a:rPr>
              <a:t>14 августа</a:t>
            </a:r>
            <a:r>
              <a:rPr lang="cs-CZ" sz="2400" b="0" i="0" dirty="0">
                <a:effectLst/>
                <a:latin typeface="PT Serif" panose="020A0603040505020204" pitchFamily="18" charset="-18"/>
              </a:rPr>
              <a:t> 2018</a:t>
            </a:r>
            <a:r>
              <a:rPr lang="ru-RU" sz="2400" b="0" i="0" dirty="0">
                <a:effectLst/>
                <a:latin typeface="PT Serif" panose="020A0603040505020204" pitchFamily="18" charset="-18"/>
              </a:rPr>
              <a:t> стало известно о смерти Эдуарда Успенского.</a:t>
            </a:r>
            <a:endParaRPr lang="cs-CZ" sz="2400" b="0" i="0" dirty="0">
              <a:effectLst/>
              <a:latin typeface="PT Serif" panose="020A0603040505020204" pitchFamily="18" charset="-18"/>
            </a:endParaRPr>
          </a:p>
          <a:p>
            <a:endParaRPr lang="cs-CZ" sz="2400" b="0" i="0" dirty="0">
              <a:effectLst/>
              <a:latin typeface="PT Serif" panose="020A0603040505020204" pitchFamily="18" charset="-18"/>
            </a:endParaRPr>
          </a:p>
          <a:p>
            <a:pPr marL="0" indent="0">
              <a:buNone/>
            </a:pPr>
            <a:r>
              <a:rPr lang="cs-CZ" sz="2400" b="0" i="0" dirty="0">
                <a:effectLst/>
                <a:latin typeface="PT Serif" panose="020A0603040505020204" pitchFamily="18" charset="-18"/>
              </a:rPr>
              <a:t>			</a:t>
            </a:r>
            <a:r>
              <a:rPr lang="ru-RU" sz="2400" b="0" i="0" dirty="0">
                <a:effectLst/>
                <a:latin typeface="PT Serif" panose="020A0603040505020204" pitchFamily="18" charset="-18"/>
              </a:rPr>
              <a:t>Писатель умер в возрасте 80 лет</a:t>
            </a:r>
            <a:r>
              <a:rPr lang="cs-CZ" sz="2400" b="0" i="0" dirty="0">
                <a:effectLst/>
                <a:latin typeface="PT Serif" panose="020A0603040505020204" pitchFamily="18" charset="-18"/>
              </a:rPr>
              <a:t>.</a:t>
            </a:r>
            <a:endParaRPr lang="ru-RU" sz="2400" b="0" i="0" dirty="0">
              <a:effectLst/>
              <a:latin typeface="PT Serif" panose="020A0603040505020204" pitchFamily="18" charset="-18"/>
            </a:endParaRP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9006241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нига: &quot;Удивительные истории в стихах&quot; - Эдуард Успенский. Купить книгу,  читать рецензии | ISBN 978-5-17-087082-0 | Лабиринт">
            <a:hlinkClick r:id="rId2"/>
            <a:extLst>
              <a:ext uri="{FF2B5EF4-FFF2-40B4-BE49-F238E27FC236}">
                <a16:creationId xmlns:a16="http://schemas.microsoft.com/office/drawing/2014/main" id="{6364DD2C-816B-2351-C67A-46134676F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9" y="0"/>
            <a:ext cx="9448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403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Иллюстрация 19 из 26 для Стихи для детей - Эдуард Успенский | Лабиринт -  книги. Источник: Соловьев Владимир">
            <a:extLst>
              <a:ext uri="{FF2B5EF4-FFF2-40B4-BE49-F238E27FC236}">
                <a16:creationId xmlns:a16="http://schemas.microsoft.com/office/drawing/2014/main" id="{B2AC128F-6BC5-CCFD-90E9-A95A939BC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27" y="0"/>
            <a:ext cx="105103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570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765A6F-1AA5-37AA-7371-630D5EE51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2293" y="638144"/>
            <a:ext cx="4953934" cy="1676603"/>
          </a:xfrm>
        </p:spPr>
        <p:txBody>
          <a:bodyPr>
            <a:normAutofit/>
          </a:bodyPr>
          <a:lstStyle/>
          <a:p>
            <a:pPr algn="ctr"/>
            <a:r>
              <a:rPr lang="ru-RU" sz="2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</a:rPr>
              <a:t>Эдуард Николаевич</a:t>
            </a:r>
            <a:r>
              <a:rPr lang="cs-CZ" sz="2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ru-RU" sz="4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</a:rPr>
              <a:t>Успенский</a:t>
            </a:r>
            <a:endParaRPr lang="cs-CZ" sz="4000" dirty="0"/>
          </a:p>
        </p:txBody>
      </p:sp>
      <p:sp>
        <p:nvSpPr>
          <p:cNvPr id="5134" name="Rectangle 5133">
            <a:extLst>
              <a:ext uri="{FF2B5EF4-FFF2-40B4-BE49-F238E27FC236}">
                <a16:creationId xmlns:a16="http://schemas.microsoft.com/office/drawing/2014/main" id="{787900AF-3ED0-4C02-A309-3984EBBD2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36" name="Rounded Rectangle 20">
            <a:extLst>
              <a:ext uri="{FF2B5EF4-FFF2-40B4-BE49-F238E27FC236}">
                <a16:creationId xmlns:a16="http://schemas.microsoft.com/office/drawing/2014/main" id="{8DEDEE5C-3126-4336-A7D4-9277AF5A04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138" y="559407"/>
            <a:ext cx="5109725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22" name="Picture 2" descr="Эдуард Успенский – биография, фото, личная жизнь, жена, дети, причина  смерти | Узнай Всё">
            <a:extLst>
              <a:ext uri="{FF2B5EF4-FFF2-40B4-BE49-F238E27FC236}">
                <a16:creationId xmlns:a16="http://schemas.microsoft.com/office/drawing/2014/main" id="{C2D3F1D7-49AA-438A-776F-6F344068AF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859"/>
          <a:stretch/>
        </p:blipFill>
        <p:spPr bwMode="auto">
          <a:xfrm>
            <a:off x="765802" y="2100800"/>
            <a:ext cx="4564396" cy="265639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3" name="Zástupný obsah 2">
            <a:extLst>
              <a:ext uri="{FF2B5EF4-FFF2-40B4-BE49-F238E27FC236}">
                <a16:creationId xmlns:a16="http://schemas.microsoft.com/office/drawing/2014/main" id="{952973A5-6226-F410-47A9-A14E2D9B5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2295" y="2438401"/>
            <a:ext cx="4953932" cy="3779520"/>
          </a:xfrm>
        </p:spPr>
        <p:txBody>
          <a:bodyPr>
            <a:normAutofit/>
          </a:bodyPr>
          <a:lstStyle/>
          <a:p>
            <a:r>
              <a:rPr lang="ru-RU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</a:rPr>
              <a:t>п</a:t>
            </a:r>
            <a:r>
              <a:rPr lang="ru-RU" sz="2000" b="0" i="0" dirty="0">
                <a:effectLst/>
                <a:latin typeface="PT Serif" panose="020A0603040505020204" pitchFamily="18" charset="-18"/>
              </a:rPr>
              <a:t>исатель </a:t>
            </a:r>
            <a:endParaRPr lang="cs-CZ" sz="2000" b="0" i="0" dirty="0">
              <a:effectLst/>
              <a:latin typeface="PT Serif" panose="020A0603040505020204" pitchFamily="18" charset="-18"/>
            </a:endParaRPr>
          </a:p>
          <a:p>
            <a:r>
              <a:rPr lang="ru-RU" sz="2000" b="0" i="0" dirty="0">
                <a:effectLst/>
                <a:latin typeface="PT Serif" panose="020A0603040505020204" pitchFamily="18" charset="-18"/>
              </a:rPr>
              <a:t>родился 22 декабря 1937 года в Егорьевске (Московская область) </a:t>
            </a:r>
            <a:endParaRPr lang="cs-CZ" sz="2000" b="0" i="0" dirty="0">
              <a:effectLst/>
              <a:latin typeface="PT Serif" panose="020A0603040505020204" pitchFamily="18" charset="-18"/>
            </a:endParaRPr>
          </a:p>
          <a:p>
            <a:r>
              <a:rPr lang="ru-RU" sz="2000" b="0" i="0" dirty="0">
                <a:effectLst/>
                <a:latin typeface="PT Serif" panose="020A0603040505020204" pitchFamily="18" charset="-18"/>
              </a:rPr>
              <a:t>в семье Николая Михайловича Успенского (1903-1947) и Натальи Алексеевны Дзюровой (1907-1982)</a:t>
            </a:r>
            <a:endParaRPr lang="cs-CZ" sz="2000" b="0" i="0" dirty="0">
              <a:effectLst/>
              <a:latin typeface="PT Serif" panose="020A0603040505020204" pitchFamily="18" charset="-18"/>
            </a:endParaRPr>
          </a:p>
          <a:p>
            <a:r>
              <a:rPr lang="ru-RU" sz="2000" b="0" i="0" dirty="0">
                <a:effectLst/>
                <a:latin typeface="PT Serif" panose="020A0603040505020204" pitchFamily="18" charset="-18"/>
              </a:rPr>
              <a:t>Отец работал в аппарате</a:t>
            </a:r>
            <a:endParaRPr lang="cs-CZ" sz="2000" b="0" i="0" dirty="0">
              <a:effectLst/>
              <a:latin typeface="PT Serif" panose="020A0603040505020204" pitchFamily="18" charset="-18"/>
            </a:endParaRPr>
          </a:p>
          <a:p>
            <a:r>
              <a:rPr lang="ru-RU" sz="2000" b="0" i="0" dirty="0">
                <a:effectLst/>
                <a:latin typeface="PT Serif" panose="020A0603040505020204" pitchFamily="18" charset="-18"/>
              </a:rPr>
              <a:t>мать была инженером-машиностроителем</a:t>
            </a:r>
            <a:endParaRPr lang="cs-CZ" sz="20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0925675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32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5" name="Freeform: Shape 1034">
            <a:extLst>
              <a:ext uri="{FF2B5EF4-FFF2-40B4-BE49-F238E27FC236}">
                <a16:creationId xmlns:a16="http://schemas.microsoft.com/office/drawing/2014/main" id="{F98F79A4-A6C7-4101-B1E9-27E05CB7C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037" name="Freeform: Shape 1036">
            <a:extLst>
              <a:ext uri="{FF2B5EF4-FFF2-40B4-BE49-F238E27FC236}">
                <a16:creationId xmlns:a16="http://schemas.microsoft.com/office/drawing/2014/main" id="{F8875E4C-CFFE-4552-ABC7-175C3CB75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00D9845-30D9-7B9C-1F16-A6E016806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403" y="633046"/>
            <a:ext cx="4539543" cy="1314996"/>
          </a:xfrm>
        </p:spPr>
        <p:txBody>
          <a:bodyPr anchor="b">
            <a:normAutofit/>
          </a:bodyPr>
          <a:lstStyle/>
          <a:p>
            <a:r>
              <a:rPr lang="ru-RU">
                <a:solidFill>
                  <a:schemeClr val="bg1"/>
                </a:solidFill>
              </a:rPr>
              <a:t>Источники</a:t>
            </a:r>
            <a:endParaRPr lang="cs-CZ">
              <a:solidFill>
                <a:schemeClr val="bg1"/>
              </a:solidFill>
            </a:endParaRPr>
          </a:p>
        </p:txBody>
      </p:sp>
      <p:sp>
        <p:nvSpPr>
          <p:cNvPr id="1039" name="Freeform: Shape 1038">
            <a:extLst>
              <a:ext uri="{FF2B5EF4-FFF2-40B4-BE49-F238E27FC236}">
                <a16:creationId xmlns:a16="http://schemas.microsoft.com/office/drawing/2014/main" id="{79AFCB35-9C04-4524-A0B1-57FF6865D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265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041" name="Freeform: Shape 1040">
            <a:extLst>
              <a:ext uri="{FF2B5EF4-FFF2-40B4-BE49-F238E27FC236}">
                <a16:creationId xmlns:a16="http://schemas.microsoft.com/office/drawing/2014/main" id="{D11AD2AD-0BA0-4DD3-8EEA-84686A0E7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239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7716BC-FF25-3182-7ED2-97770DA93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5403" y="2125737"/>
            <a:ext cx="4539543" cy="4044463"/>
          </a:xfrm>
        </p:spPr>
        <p:txBody>
          <a:bodyPr>
            <a:normAutofit/>
          </a:bodyPr>
          <a:lstStyle/>
          <a:p>
            <a:r>
              <a:rPr lang="cs-CZ" sz="130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https://tass.ru/info/5457589</a:t>
            </a:r>
            <a:endParaRPr lang="cs-CZ" sz="1300">
              <a:solidFill>
                <a:schemeClr val="bg1"/>
              </a:solidFill>
            </a:endParaRPr>
          </a:p>
          <a:p>
            <a:r>
              <a:rPr lang="cs-CZ" sz="130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https://www.kino-teatr.ru/kino/screenwriter/ros/88783/bio/</a:t>
            </a:r>
            <a:endParaRPr lang="cs-CZ" sz="1300">
              <a:solidFill>
                <a:schemeClr val="bg1"/>
              </a:solidFill>
            </a:endParaRPr>
          </a:p>
          <a:p>
            <a:r>
              <a:rPr lang="cs-CZ" sz="130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https://24smi.org/celebrity/3915-eduard-uspenskii.html</a:t>
            </a:r>
            <a:endParaRPr lang="cs-CZ" sz="1300">
              <a:solidFill>
                <a:schemeClr val="bg1"/>
              </a:solidFill>
            </a:endParaRPr>
          </a:p>
          <a:p>
            <a:r>
              <a:rPr lang="cs-CZ" sz="130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http://www.uspens.ru/</a:t>
            </a:r>
            <a:endParaRPr lang="cs-CZ" sz="1300">
              <a:solidFill>
                <a:schemeClr val="bg1"/>
              </a:solidFill>
            </a:endParaRPr>
          </a:p>
          <a:p>
            <a:r>
              <a:rPr lang="cs-CZ" sz="130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https://uramdb.ru/writters/writter/3911619-eduard-nikolaevich-uspenskij.html</a:t>
            </a:r>
            <a:endParaRPr lang="cs-CZ" sz="1300">
              <a:solidFill>
                <a:schemeClr val="bg1"/>
              </a:solidFill>
            </a:endParaRPr>
          </a:p>
          <a:p>
            <a:r>
              <a:rPr lang="cs-CZ" sz="1300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https://history.mai.ru/personalities/item.php?id=113904&amp;referer=https%3A%2F%2Fwww.google.cz%2F</a:t>
            </a:r>
            <a:endParaRPr lang="cs-CZ" sz="1300">
              <a:solidFill>
                <a:schemeClr val="bg1"/>
              </a:solidFill>
            </a:endParaRPr>
          </a:p>
          <a:p>
            <a:r>
              <a:rPr lang="cs-CZ" sz="1300" u="sng">
                <a:solidFill>
                  <a:schemeClr val="bg1"/>
                </a:solidFill>
              </a:rPr>
              <a:t>https://www.google.cz/search?q=%D0%AD%D0%B4%D1%83%D0%B0%D1%80%D0%B4+%D0%9D%D0%B8%D0%BA%D0%BE%D0%BB%D0%B0%D0%B5%D0%B2%D0%B8%D1%87+%D0%A3%D1%81%D0%BF%D0%B5%D0%BD%D1%81%D0%BA%D0%B8%D0%B9&amp;sxsrf=ALiCzsY3T68ta-YvvdwlLj93RYCWt_nxyw:1667141837358&amp;source=lnms&amp;tbm=isch&amp;sa=X&amp;ved=2ahUKEwjr34Wom4j7AhWECewKHcS5D6EQ_AUoAXoECAEQAw&amp;biw=796&amp;bih=736&amp;dpr=1.25</a:t>
            </a:r>
          </a:p>
          <a:p>
            <a:endParaRPr lang="cs-CZ" sz="1300">
              <a:solidFill>
                <a:schemeClr val="bg1"/>
              </a:solidFill>
            </a:endParaRPr>
          </a:p>
        </p:txBody>
      </p:sp>
      <p:sp>
        <p:nvSpPr>
          <p:cNvPr id="1043" name="Freeform: Shape 1042">
            <a:extLst>
              <a:ext uri="{FF2B5EF4-FFF2-40B4-BE49-F238E27FC236}">
                <a16:creationId xmlns:a16="http://schemas.microsoft.com/office/drawing/2014/main" id="{9E5C5460-229E-46C8-A712-CC3179854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45" name="Freeform: Shape 1044">
            <a:extLst>
              <a:ext uri="{FF2B5EF4-FFF2-40B4-BE49-F238E27FC236}">
                <a16:creationId xmlns:a16="http://schemas.microsoft.com/office/drawing/2014/main" id="{53812026-3FC6-44DA-94EF-3B81640494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028" name="Picture 4" descr="Všechna díla e n Uspenského. Eduard Uspensky - vtipné příběhy pro děti">
            <a:extLst>
              <a:ext uri="{FF2B5EF4-FFF2-40B4-BE49-F238E27FC236}">
                <a16:creationId xmlns:a16="http://schemas.microsoft.com/office/drawing/2014/main" id="{8BFCFC7A-5D9F-D757-9018-2515E0B51C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46"/>
          <a:stretch/>
        </p:blipFill>
        <p:spPr bwMode="auto">
          <a:xfrm>
            <a:off x="6854073" y="2923953"/>
            <a:ext cx="3454390" cy="3454390"/>
          </a:xfrm>
          <a:custGeom>
            <a:avLst/>
            <a:gdLst/>
            <a:ahLst/>
            <a:cxnLst/>
            <a:rect l="l" t="t" r="r" b="b"/>
            <a:pathLst>
              <a:path w="2452978" h="2452978">
                <a:moveTo>
                  <a:pt x="1226489" y="0"/>
                </a:moveTo>
                <a:cubicBezTo>
                  <a:pt x="1903860" y="0"/>
                  <a:pt x="2452978" y="549118"/>
                  <a:pt x="2452978" y="1226489"/>
                </a:cubicBezTo>
                <a:cubicBezTo>
                  <a:pt x="2452978" y="1903860"/>
                  <a:pt x="1903860" y="2452978"/>
                  <a:pt x="1226489" y="2452978"/>
                </a:cubicBezTo>
                <a:cubicBezTo>
                  <a:pt x="549118" y="2452978"/>
                  <a:pt x="0" y="1903860"/>
                  <a:pt x="0" y="1226489"/>
                </a:cubicBezTo>
                <a:cubicBezTo>
                  <a:pt x="0" y="549118"/>
                  <a:pt x="549118" y="0"/>
                  <a:pt x="122648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rázdniny s babou Jagou - Uspenskij, Eduard - knihobot.cz">
            <a:extLst>
              <a:ext uri="{FF2B5EF4-FFF2-40B4-BE49-F238E27FC236}">
                <a16:creationId xmlns:a16="http://schemas.microsoft.com/office/drawing/2014/main" id="{7EB6AACC-27E7-5C76-1ED6-625F0BA410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"/>
          <a:stretch/>
        </p:blipFill>
        <p:spPr bwMode="auto">
          <a:xfrm>
            <a:off x="8444193" y="156675"/>
            <a:ext cx="2952748" cy="2952748"/>
          </a:xfrm>
          <a:custGeom>
            <a:avLst/>
            <a:gdLst/>
            <a:ahLst/>
            <a:cxnLst/>
            <a:rect l="l" t="t" r="r" b="b"/>
            <a:pathLst>
              <a:path w="2361890" h="2361890">
                <a:moveTo>
                  <a:pt x="1180945" y="0"/>
                </a:moveTo>
                <a:cubicBezTo>
                  <a:pt x="1833163" y="0"/>
                  <a:pt x="2361890" y="528727"/>
                  <a:pt x="2361890" y="1180945"/>
                </a:cubicBezTo>
                <a:cubicBezTo>
                  <a:pt x="2361890" y="1833163"/>
                  <a:pt x="1833163" y="2361890"/>
                  <a:pt x="1180945" y="2361890"/>
                </a:cubicBezTo>
                <a:cubicBezTo>
                  <a:pt x="528727" y="2361890"/>
                  <a:pt x="0" y="1833163"/>
                  <a:pt x="0" y="1180945"/>
                </a:cubicBezTo>
                <a:cubicBezTo>
                  <a:pt x="0" y="528727"/>
                  <a:pt x="528727" y="0"/>
                  <a:pt x="1180945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47" name="Graphic 185">
            <a:extLst>
              <a:ext uri="{FF2B5EF4-FFF2-40B4-BE49-F238E27FC236}">
                <a16:creationId xmlns:a16="http://schemas.microsoft.com/office/drawing/2014/main" id="{0C156BF8-7FF7-440F-BE2B-417DFFE8B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1048" name="Freeform: Shape 1047">
              <a:extLst>
                <a:ext uri="{FF2B5EF4-FFF2-40B4-BE49-F238E27FC236}">
                  <a16:creationId xmlns:a16="http://schemas.microsoft.com/office/drawing/2014/main" id="{B7067280-C3E7-4DF6-A345-B9FEF6EF8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9" name="Freeform: Shape 1048">
              <a:extLst>
                <a:ext uri="{FF2B5EF4-FFF2-40B4-BE49-F238E27FC236}">
                  <a16:creationId xmlns:a16="http://schemas.microsoft.com/office/drawing/2014/main" id="{A78365A8-666B-4417-9D3C-554E6E6B2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0" name="Freeform: Shape 1049">
              <a:extLst>
                <a:ext uri="{FF2B5EF4-FFF2-40B4-BE49-F238E27FC236}">
                  <a16:creationId xmlns:a16="http://schemas.microsoft.com/office/drawing/2014/main" id="{E71CAAFA-0A31-4308-AB9F-B1C84ABDF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1" name="Freeform: Shape 1050">
              <a:extLst>
                <a:ext uri="{FF2B5EF4-FFF2-40B4-BE49-F238E27FC236}">
                  <a16:creationId xmlns:a16="http://schemas.microsoft.com/office/drawing/2014/main" id="{96AB1D25-144D-4BB4-A45C-60B8A094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2" name="Freeform: Shape 1051">
              <a:extLst>
                <a:ext uri="{FF2B5EF4-FFF2-40B4-BE49-F238E27FC236}">
                  <a16:creationId xmlns:a16="http://schemas.microsoft.com/office/drawing/2014/main" id="{069F0FB4-779A-48FC-AC33-784F177C92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53075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8B3A2D1A-45FC-4F95-B150-1C13EF2F6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F3768FD5-DD7A-43C7-8DEA-1F5DB3CB5B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Эдуард Успенский — насильник? Как детский писатель годами бил жену и детей  – МБХ медиа">
            <a:extLst>
              <a:ext uri="{FF2B5EF4-FFF2-40B4-BE49-F238E27FC236}">
                <a16:creationId xmlns:a16="http://schemas.microsoft.com/office/drawing/2014/main" id="{5200986C-83FC-E1E0-926F-776A6037E9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9" b="44560"/>
          <a:stretch/>
        </p:blipFill>
        <p:spPr bwMode="auto">
          <a:xfrm>
            <a:off x="1" y="-114290"/>
            <a:ext cx="12191999" cy="3154014"/>
          </a:xfrm>
          <a:custGeom>
            <a:avLst/>
            <a:gdLst/>
            <a:ahLst/>
            <a:cxnLst/>
            <a:rect l="l" t="t" r="r" b="b"/>
            <a:pathLst>
              <a:path w="12191999" h="3428999">
                <a:moveTo>
                  <a:pt x="0" y="0"/>
                </a:moveTo>
                <a:lnTo>
                  <a:pt x="12191999" y="0"/>
                </a:lnTo>
                <a:lnTo>
                  <a:pt x="12191999" y="920893"/>
                </a:lnTo>
                <a:lnTo>
                  <a:pt x="12191999" y="1514929"/>
                </a:lnTo>
                <a:lnTo>
                  <a:pt x="12191999" y="3130902"/>
                </a:lnTo>
                <a:lnTo>
                  <a:pt x="12188051" y="3131476"/>
                </a:lnTo>
                <a:cubicBezTo>
                  <a:pt x="12153000" y="3135813"/>
                  <a:pt x="12133655" y="3136025"/>
                  <a:pt x="12112012" y="3138906"/>
                </a:cubicBezTo>
                <a:cubicBezTo>
                  <a:pt x="12076970" y="3145595"/>
                  <a:pt x="12039899" y="3160769"/>
                  <a:pt x="12018752" y="3165642"/>
                </a:cubicBezTo>
                <a:lnTo>
                  <a:pt x="11985122" y="3168147"/>
                </a:lnTo>
                <a:lnTo>
                  <a:pt x="11986344" y="3172878"/>
                </a:lnTo>
                <a:lnTo>
                  <a:pt x="11973852" y="3173226"/>
                </a:lnTo>
                <a:lnTo>
                  <a:pt x="11945968" y="3173341"/>
                </a:lnTo>
                <a:cubicBezTo>
                  <a:pt x="11928568" y="3174057"/>
                  <a:pt x="11880184" y="3172923"/>
                  <a:pt x="11862470" y="3174654"/>
                </a:cubicBezTo>
                <a:cubicBezTo>
                  <a:pt x="11857360" y="3179700"/>
                  <a:pt x="11849473" y="3182451"/>
                  <a:pt x="11839688" y="3183726"/>
                </a:cubicBezTo>
                <a:lnTo>
                  <a:pt x="11818138" y="3183868"/>
                </a:lnTo>
                <a:lnTo>
                  <a:pt x="11693161" y="3196027"/>
                </a:lnTo>
                <a:lnTo>
                  <a:pt x="11675978" y="3196936"/>
                </a:lnTo>
                <a:lnTo>
                  <a:pt x="11666672" y="3201013"/>
                </a:lnTo>
                <a:cubicBezTo>
                  <a:pt x="11659568" y="3201827"/>
                  <a:pt x="11639160" y="3201301"/>
                  <a:pt x="11633348" y="3201823"/>
                </a:cubicBezTo>
                <a:lnTo>
                  <a:pt x="11631806" y="3204144"/>
                </a:lnTo>
                <a:cubicBezTo>
                  <a:pt x="11613292" y="3207852"/>
                  <a:pt x="11543654" y="3220200"/>
                  <a:pt x="11522270" y="3224070"/>
                </a:cubicBezTo>
                <a:cubicBezTo>
                  <a:pt x="11517998" y="3220503"/>
                  <a:pt x="11508432" y="3226137"/>
                  <a:pt x="11503503" y="3227361"/>
                </a:cubicBezTo>
                <a:cubicBezTo>
                  <a:pt x="11502740" y="3224959"/>
                  <a:pt x="11490808" y="3224226"/>
                  <a:pt x="11487288" y="3226364"/>
                </a:cubicBezTo>
                <a:cubicBezTo>
                  <a:pt x="11403406" y="3238085"/>
                  <a:pt x="11445394" y="3213864"/>
                  <a:pt x="11397514" y="3229209"/>
                </a:cubicBezTo>
                <a:cubicBezTo>
                  <a:pt x="11389044" y="3230225"/>
                  <a:pt x="11382180" y="3229256"/>
                  <a:pt x="11376160" y="3227461"/>
                </a:cubicBezTo>
                <a:lnTo>
                  <a:pt x="11367180" y="3223774"/>
                </a:lnTo>
                <a:lnTo>
                  <a:pt x="11332420" y="3230742"/>
                </a:lnTo>
                <a:cubicBezTo>
                  <a:pt x="11315298" y="3233171"/>
                  <a:pt x="11297277" y="3234781"/>
                  <a:pt x="11278786" y="3235517"/>
                </a:cubicBezTo>
                <a:cubicBezTo>
                  <a:pt x="11274637" y="3230607"/>
                  <a:pt x="11260123" y="3237582"/>
                  <a:pt x="11253295" y="3238964"/>
                </a:cubicBezTo>
                <a:cubicBezTo>
                  <a:pt x="11253224" y="3235757"/>
                  <a:pt x="11238096" y="3234220"/>
                  <a:pt x="11232727" y="3236871"/>
                </a:cubicBezTo>
                <a:cubicBezTo>
                  <a:pt x="11119903" y="3248332"/>
                  <a:pt x="11183388" y="3218382"/>
                  <a:pt x="11115682" y="3236341"/>
                </a:cubicBezTo>
                <a:cubicBezTo>
                  <a:pt x="11104356" y="3237278"/>
                  <a:pt x="11095858" y="3235671"/>
                  <a:pt x="11088768" y="3233017"/>
                </a:cubicBezTo>
                <a:lnTo>
                  <a:pt x="11076012" y="3226390"/>
                </a:lnTo>
                <a:lnTo>
                  <a:pt x="11066016" y="3228753"/>
                </a:lnTo>
                <a:cubicBezTo>
                  <a:pt x="11028292" y="3228939"/>
                  <a:pt x="11017169" y="3222147"/>
                  <a:pt x="10995221" y="3228989"/>
                </a:cubicBezTo>
                <a:cubicBezTo>
                  <a:pt x="10962786" y="3214768"/>
                  <a:pt x="10973708" y="3227571"/>
                  <a:pt x="10949038" y="3229747"/>
                </a:cubicBezTo>
                <a:cubicBezTo>
                  <a:pt x="10929576" y="3232582"/>
                  <a:pt x="10965306" y="3238039"/>
                  <a:pt x="10946231" y="3238844"/>
                </a:cubicBezTo>
                <a:cubicBezTo>
                  <a:pt x="10925596" y="3235173"/>
                  <a:pt x="10926566" y="3246575"/>
                  <a:pt x="10905107" y="3242085"/>
                </a:cubicBezTo>
                <a:cubicBezTo>
                  <a:pt x="10910320" y="3233495"/>
                  <a:pt x="10862761" y="3243750"/>
                  <a:pt x="10861282" y="3236246"/>
                </a:cubicBezTo>
                <a:cubicBezTo>
                  <a:pt x="10843055" y="3246977"/>
                  <a:pt x="10833897" y="3233757"/>
                  <a:pt x="10809627" y="3237064"/>
                </a:cubicBezTo>
                <a:cubicBezTo>
                  <a:pt x="10798198" y="3241124"/>
                  <a:pt x="10789952" y="3241821"/>
                  <a:pt x="10778718" y="3237455"/>
                </a:cubicBezTo>
                <a:cubicBezTo>
                  <a:pt x="10726069" y="3257219"/>
                  <a:pt x="10746866" y="3238339"/>
                  <a:pt x="10697595" y="3245939"/>
                </a:cubicBezTo>
                <a:cubicBezTo>
                  <a:pt x="10655146" y="3253933"/>
                  <a:pt x="10607026" y="3259119"/>
                  <a:pt x="10565970" y="3278201"/>
                </a:cubicBezTo>
                <a:cubicBezTo>
                  <a:pt x="10558434" y="3283608"/>
                  <a:pt x="10539930" y="3285654"/>
                  <a:pt x="10524645" y="3282773"/>
                </a:cubicBezTo>
                <a:cubicBezTo>
                  <a:pt x="10522018" y="3282276"/>
                  <a:pt x="10519582" y="3281649"/>
                  <a:pt x="10517421" y="3280913"/>
                </a:cubicBezTo>
                <a:cubicBezTo>
                  <a:pt x="10481928" y="3283832"/>
                  <a:pt x="10352108" y="3296870"/>
                  <a:pt x="10311683" y="3300288"/>
                </a:cubicBezTo>
                <a:cubicBezTo>
                  <a:pt x="10308410" y="3293342"/>
                  <a:pt x="10287968" y="3305875"/>
                  <a:pt x="10274873" y="3301423"/>
                </a:cubicBezTo>
                <a:cubicBezTo>
                  <a:pt x="10265494" y="3297516"/>
                  <a:pt x="10257104" y="3300407"/>
                  <a:pt x="10247307" y="3300714"/>
                </a:cubicBezTo>
                <a:cubicBezTo>
                  <a:pt x="10234401" y="3297643"/>
                  <a:pt x="10192308" y="3303190"/>
                  <a:pt x="10181334" y="3307168"/>
                </a:cubicBezTo>
                <a:cubicBezTo>
                  <a:pt x="10155109" y="3320992"/>
                  <a:pt x="10095518" y="3310726"/>
                  <a:pt x="10073729" y="3321318"/>
                </a:cubicBezTo>
                <a:cubicBezTo>
                  <a:pt x="10065823" y="3322872"/>
                  <a:pt x="10058087" y="3323501"/>
                  <a:pt x="10050495" y="3323554"/>
                </a:cubicBezTo>
                <a:lnTo>
                  <a:pt x="10029247" y="3322387"/>
                </a:lnTo>
                <a:lnTo>
                  <a:pt x="10023206" y="3319426"/>
                </a:lnTo>
                <a:lnTo>
                  <a:pt x="10010221" y="3320159"/>
                </a:lnTo>
                <a:lnTo>
                  <a:pt x="10006500" y="3319709"/>
                </a:lnTo>
                <a:cubicBezTo>
                  <a:pt x="9999392" y="3318836"/>
                  <a:pt x="9992376" y="3318075"/>
                  <a:pt x="9985433" y="3317775"/>
                </a:cubicBezTo>
                <a:cubicBezTo>
                  <a:pt x="9994564" y="3332623"/>
                  <a:pt x="9927872" y="3317665"/>
                  <a:pt x="9947096" y="3329673"/>
                </a:cubicBezTo>
                <a:cubicBezTo>
                  <a:pt x="9910530" y="3330603"/>
                  <a:pt x="9938422" y="3341787"/>
                  <a:pt x="9894468" y="3331125"/>
                </a:cubicBezTo>
                <a:cubicBezTo>
                  <a:pt x="9837697" y="3343266"/>
                  <a:pt x="9748207" y="3338748"/>
                  <a:pt x="9703741" y="3357170"/>
                </a:cubicBezTo>
                <a:cubicBezTo>
                  <a:pt x="9709264" y="3350136"/>
                  <a:pt x="9685337" y="3344679"/>
                  <a:pt x="9668763" y="3348169"/>
                </a:cubicBezTo>
                <a:cubicBezTo>
                  <a:pt x="9688139" y="3320571"/>
                  <a:pt x="9603232" y="3373038"/>
                  <a:pt x="9588644" y="3354205"/>
                </a:cubicBezTo>
                <a:cubicBezTo>
                  <a:pt x="9587925" y="3371689"/>
                  <a:pt x="9513642" y="3401336"/>
                  <a:pt x="9478680" y="3386990"/>
                </a:cubicBezTo>
                <a:cubicBezTo>
                  <a:pt x="9425416" y="3390492"/>
                  <a:pt x="9387699" y="3404944"/>
                  <a:pt x="9331856" y="3399166"/>
                </a:cubicBezTo>
                <a:cubicBezTo>
                  <a:pt x="9330123" y="3401505"/>
                  <a:pt x="9327283" y="3403463"/>
                  <a:pt x="9323679" y="3405145"/>
                </a:cubicBezTo>
                <a:lnTo>
                  <a:pt x="9311620" y="3409223"/>
                </a:lnTo>
                <a:lnTo>
                  <a:pt x="9309289" y="3408926"/>
                </a:lnTo>
                <a:cubicBezTo>
                  <a:pt x="9300131" y="3408873"/>
                  <a:pt x="9295442" y="3409859"/>
                  <a:pt x="9292731" y="3411301"/>
                </a:cubicBezTo>
                <a:lnTo>
                  <a:pt x="9290814" y="3413412"/>
                </a:lnTo>
                <a:lnTo>
                  <a:pt x="9279990" y="3415541"/>
                </a:lnTo>
                <a:lnTo>
                  <a:pt x="9260104" y="3421077"/>
                </a:lnTo>
                <a:lnTo>
                  <a:pt x="9255034" y="3420853"/>
                </a:lnTo>
                <a:lnTo>
                  <a:pt x="9222941" y="3427242"/>
                </a:lnTo>
                <a:lnTo>
                  <a:pt x="9221858" y="3426731"/>
                </a:lnTo>
                <a:cubicBezTo>
                  <a:pt x="9218700" y="3425733"/>
                  <a:pt x="9214983" y="3425271"/>
                  <a:pt x="9210014" y="3425917"/>
                </a:cubicBezTo>
                <a:cubicBezTo>
                  <a:pt x="9208256" y="3416158"/>
                  <a:pt x="9203342" y="3422957"/>
                  <a:pt x="9188839" y="3425728"/>
                </a:cubicBezTo>
                <a:cubicBezTo>
                  <a:pt x="9182870" y="3411188"/>
                  <a:pt x="9147335" y="3424352"/>
                  <a:pt x="9132080" y="3417886"/>
                </a:cubicBezTo>
                <a:cubicBezTo>
                  <a:pt x="9121557" y="3420249"/>
                  <a:pt x="9110321" y="3422482"/>
                  <a:pt x="9098549" y="3424480"/>
                </a:cubicBezTo>
                <a:lnTo>
                  <a:pt x="9003970" y="3425484"/>
                </a:lnTo>
                <a:lnTo>
                  <a:pt x="8904921" y="3413774"/>
                </a:lnTo>
                <a:cubicBezTo>
                  <a:pt x="8868284" y="3413519"/>
                  <a:pt x="8836559" y="3409171"/>
                  <a:pt x="8805551" y="3412237"/>
                </a:cubicBezTo>
                <a:cubicBezTo>
                  <a:pt x="8792955" y="3408854"/>
                  <a:pt x="8781083" y="3407488"/>
                  <a:pt x="8769572" y="3412551"/>
                </a:cubicBezTo>
                <a:cubicBezTo>
                  <a:pt x="8735382" y="3410862"/>
                  <a:pt x="8727105" y="3403632"/>
                  <a:pt x="8705440" y="3409271"/>
                </a:cubicBezTo>
                <a:cubicBezTo>
                  <a:pt x="8686231" y="3397576"/>
                  <a:pt x="8685094" y="3402040"/>
                  <a:pt x="8676067" y="3405389"/>
                </a:cubicBezTo>
                <a:lnTo>
                  <a:pt x="8674779" y="3405628"/>
                </a:lnTo>
                <a:lnTo>
                  <a:pt x="8672154" y="3403956"/>
                </a:lnTo>
                <a:lnTo>
                  <a:pt x="8666720" y="3403182"/>
                </a:lnTo>
                <a:lnTo>
                  <a:pt x="8651886" y="3403680"/>
                </a:lnTo>
                <a:lnTo>
                  <a:pt x="8646307" y="3404298"/>
                </a:lnTo>
                <a:cubicBezTo>
                  <a:pt x="8642465" y="3404565"/>
                  <a:pt x="8639912" y="3404534"/>
                  <a:pt x="8638145" y="3404287"/>
                </a:cubicBezTo>
                <a:lnTo>
                  <a:pt x="8637941" y="3404149"/>
                </a:lnTo>
                <a:lnTo>
                  <a:pt x="8630296" y="3404406"/>
                </a:lnTo>
                <a:cubicBezTo>
                  <a:pt x="8617394" y="3405155"/>
                  <a:pt x="8604838" y="3406180"/>
                  <a:pt x="8592887" y="3407398"/>
                </a:cubicBezTo>
                <a:cubicBezTo>
                  <a:pt x="8582781" y="3399722"/>
                  <a:pt x="8538622" y="3408789"/>
                  <a:pt x="8543455" y="3394319"/>
                </a:cubicBezTo>
                <a:cubicBezTo>
                  <a:pt x="8527334" y="3395534"/>
                  <a:pt x="8517583" y="3401542"/>
                  <a:pt x="8523012" y="3392051"/>
                </a:cubicBezTo>
                <a:cubicBezTo>
                  <a:pt x="8517705" y="3392178"/>
                  <a:pt x="8514435" y="3391372"/>
                  <a:pt x="8512093" y="3390108"/>
                </a:cubicBezTo>
                <a:lnTo>
                  <a:pt x="8511416" y="3389513"/>
                </a:lnTo>
                <a:lnTo>
                  <a:pt x="8475551" y="3392450"/>
                </a:lnTo>
                <a:lnTo>
                  <a:pt x="8470789" y="3391736"/>
                </a:lnTo>
                <a:lnTo>
                  <a:pt x="8447414" y="3395064"/>
                </a:lnTo>
                <a:lnTo>
                  <a:pt x="8435335" y="3396028"/>
                </a:lnTo>
                <a:lnTo>
                  <a:pt x="8431923" y="3397855"/>
                </a:lnTo>
                <a:cubicBezTo>
                  <a:pt x="8428239" y="3398965"/>
                  <a:pt x="8422959" y="3399444"/>
                  <a:pt x="8414099" y="3398491"/>
                </a:cubicBezTo>
                <a:lnTo>
                  <a:pt x="8412049" y="3397978"/>
                </a:lnTo>
                <a:lnTo>
                  <a:pt x="8397349" y="3400683"/>
                </a:lnTo>
                <a:cubicBezTo>
                  <a:pt x="8392615" y="3401933"/>
                  <a:pt x="8388424" y="3403524"/>
                  <a:pt x="8385030" y="3405585"/>
                </a:cubicBezTo>
                <a:cubicBezTo>
                  <a:pt x="8334977" y="3394568"/>
                  <a:pt x="8287750" y="3404648"/>
                  <a:pt x="8233422" y="3402742"/>
                </a:cubicBezTo>
                <a:cubicBezTo>
                  <a:pt x="8209936" y="3385601"/>
                  <a:pt x="8116056" y="3406588"/>
                  <a:pt x="8102569" y="3423208"/>
                </a:cubicBezTo>
                <a:cubicBezTo>
                  <a:pt x="8102264" y="3408645"/>
                  <a:pt x="8034186" y="3428475"/>
                  <a:pt x="8016625" y="3428989"/>
                </a:cubicBezTo>
                <a:cubicBezTo>
                  <a:pt x="8010771" y="3429161"/>
                  <a:pt x="8010530" y="3427186"/>
                  <a:pt x="8020284" y="3421076"/>
                </a:cubicBezTo>
                <a:cubicBezTo>
                  <a:pt x="8001623" y="3422777"/>
                  <a:pt x="7982361" y="3415208"/>
                  <a:pt x="7992871" y="3409037"/>
                </a:cubicBezTo>
                <a:cubicBezTo>
                  <a:pt x="7936181" y="3422244"/>
                  <a:pt x="7852511" y="3409112"/>
                  <a:pt x="7788452" y="3415110"/>
                </a:cubicBezTo>
                <a:cubicBezTo>
                  <a:pt x="7753529" y="3400598"/>
                  <a:pt x="7772461" y="3414025"/>
                  <a:pt x="7736237" y="3411311"/>
                </a:cubicBezTo>
                <a:cubicBezTo>
                  <a:pt x="7746145" y="3424670"/>
                  <a:pt x="7692261" y="3403816"/>
                  <a:pt x="7690279" y="3418893"/>
                </a:cubicBezTo>
                <a:cubicBezTo>
                  <a:pt x="7683750" y="3417921"/>
                  <a:pt x="7677487" y="3416505"/>
                  <a:pt x="7671219" y="3414970"/>
                </a:cubicBezTo>
                <a:lnTo>
                  <a:pt x="7667928" y="3414173"/>
                </a:lnTo>
                <a:lnTo>
                  <a:pt x="7654774" y="3413595"/>
                </a:lnTo>
                <a:lnTo>
                  <a:pt x="7651067" y="3410171"/>
                </a:lnTo>
                <a:lnTo>
                  <a:pt x="7631267" y="3406963"/>
                </a:lnTo>
                <a:cubicBezTo>
                  <a:pt x="7623851" y="3406267"/>
                  <a:pt x="7615871" y="3406106"/>
                  <a:pt x="7607053" y="3406809"/>
                </a:cubicBezTo>
                <a:cubicBezTo>
                  <a:pt x="7585359" y="3412784"/>
                  <a:pt x="7551579" y="3405461"/>
                  <a:pt x="7521027" y="3405904"/>
                </a:cubicBezTo>
                <a:lnTo>
                  <a:pt x="7506997" y="3407754"/>
                </a:lnTo>
                <a:lnTo>
                  <a:pt x="7461204" y="3404669"/>
                </a:lnTo>
                <a:cubicBezTo>
                  <a:pt x="7448169" y="3404071"/>
                  <a:pt x="7434640" y="3403756"/>
                  <a:pt x="7420396" y="3403975"/>
                </a:cubicBezTo>
                <a:lnTo>
                  <a:pt x="7393955" y="3405447"/>
                </a:lnTo>
                <a:lnTo>
                  <a:pt x="7387024" y="3404227"/>
                </a:lnTo>
                <a:cubicBezTo>
                  <a:pt x="7374952" y="3404363"/>
                  <a:pt x="7358975" y="3408656"/>
                  <a:pt x="7360398" y="3403441"/>
                </a:cubicBezTo>
                <a:lnTo>
                  <a:pt x="7346837" y="3405249"/>
                </a:lnTo>
                <a:lnTo>
                  <a:pt x="7333451" y="3401087"/>
                </a:lnTo>
                <a:cubicBezTo>
                  <a:pt x="7331985" y="3400120"/>
                  <a:pt x="7330882" y="3399091"/>
                  <a:pt x="7330179" y="3398037"/>
                </a:cubicBezTo>
                <a:lnTo>
                  <a:pt x="7311232" y="3399406"/>
                </a:lnTo>
                <a:lnTo>
                  <a:pt x="7295699" y="3396426"/>
                </a:lnTo>
                <a:lnTo>
                  <a:pt x="7282158" y="3398374"/>
                </a:lnTo>
                <a:lnTo>
                  <a:pt x="7276538" y="3397935"/>
                </a:lnTo>
                <a:lnTo>
                  <a:pt x="7262569" y="3396460"/>
                </a:lnTo>
                <a:cubicBezTo>
                  <a:pt x="7255407" y="3395426"/>
                  <a:pt x="7247392" y="3394180"/>
                  <a:pt x="7238468" y="3393183"/>
                </a:cubicBezTo>
                <a:lnTo>
                  <a:pt x="7230949" y="3392727"/>
                </a:lnTo>
                <a:lnTo>
                  <a:pt x="7214580" y="3387715"/>
                </a:lnTo>
                <a:cubicBezTo>
                  <a:pt x="7202670" y="3383926"/>
                  <a:pt x="7193296" y="3381373"/>
                  <a:pt x="7182893" y="3383429"/>
                </a:cubicBezTo>
                <a:cubicBezTo>
                  <a:pt x="7165160" y="3378534"/>
                  <a:pt x="7152772" y="3364815"/>
                  <a:pt x="7127104" y="3368475"/>
                </a:cubicBezTo>
                <a:cubicBezTo>
                  <a:pt x="7134894" y="3362260"/>
                  <a:pt x="7098599" y="3367723"/>
                  <a:pt x="7094311" y="3361339"/>
                </a:cubicBezTo>
                <a:cubicBezTo>
                  <a:pt x="7092331" y="3356198"/>
                  <a:pt x="7080860" y="3356657"/>
                  <a:pt x="7072124" y="3354762"/>
                </a:cubicBezTo>
                <a:cubicBezTo>
                  <a:pt x="7065898" y="3349511"/>
                  <a:pt x="7021942" y="3344717"/>
                  <a:pt x="7006638" y="3345473"/>
                </a:cubicBezTo>
                <a:cubicBezTo>
                  <a:pt x="6963504" y="3350697"/>
                  <a:pt x="6928807" y="3329559"/>
                  <a:pt x="6894320" y="3333192"/>
                </a:cubicBezTo>
                <a:cubicBezTo>
                  <a:pt x="6885290" y="3332697"/>
                  <a:pt x="6877803" y="3331507"/>
                  <a:pt x="6871318" y="3329892"/>
                </a:cubicBezTo>
                <a:lnTo>
                  <a:pt x="6855157" y="3324330"/>
                </a:lnTo>
                <a:cubicBezTo>
                  <a:pt x="6854956" y="3323109"/>
                  <a:pt x="6854755" y="3321887"/>
                  <a:pt x="6854555" y="3320665"/>
                </a:cubicBezTo>
                <a:lnTo>
                  <a:pt x="6842483" y="3318413"/>
                </a:lnTo>
                <a:lnTo>
                  <a:pt x="6840027" y="3317245"/>
                </a:lnTo>
                <a:cubicBezTo>
                  <a:pt x="6835354" y="3315001"/>
                  <a:pt x="6830588" y="3312868"/>
                  <a:pt x="6825185" y="3311114"/>
                </a:cubicBezTo>
                <a:cubicBezTo>
                  <a:pt x="6810331" y="3324866"/>
                  <a:pt x="6776772" y="3298463"/>
                  <a:pt x="6774755" y="3312168"/>
                </a:cubicBezTo>
                <a:cubicBezTo>
                  <a:pt x="6742477" y="3304924"/>
                  <a:pt x="6749024" y="3319870"/>
                  <a:pt x="6728129" y="3301832"/>
                </a:cubicBezTo>
                <a:cubicBezTo>
                  <a:pt x="6661764" y="3299056"/>
                  <a:pt x="6593104" y="3275946"/>
                  <a:pt x="6527587" y="3280829"/>
                </a:cubicBezTo>
                <a:cubicBezTo>
                  <a:pt x="6542935" y="3276465"/>
                  <a:pt x="6531033" y="3266920"/>
                  <a:pt x="6511742" y="3266067"/>
                </a:cubicBezTo>
                <a:cubicBezTo>
                  <a:pt x="6570025" y="3248440"/>
                  <a:pt x="6418649" y="3271458"/>
                  <a:pt x="6434953" y="3253360"/>
                </a:cubicBezTo>
                <a:cubicBezTo>
                  <a:pt x="6407781" y="3267048"/>
                  <a:pt x="6300040" y="3274313"/>
                  <a:pt x="6292331" y="3255322"/>
                </a:cubicBezTo>
                <a:cubicBezTo>
                  <a:pt x="6242057" y="3246469"/>
                  <a:pt x="6188266" y="3249680"/>
                  <a:pt x="6149913" y="3232917"/>
                </a:cubicBezTo>
                <a:cubicBezTo>
                  <a:pt x="6144898" y="3234391"/>
                  <a:pt x="6139526" y="3235322"/>
                  <a:pt x="6133930" y="3235867"/>
                </a:cubicBezTo>
                <a:lnTo>
                  <a:pt x="6117554" y="3236464"/>
                </a:lnTo>
                <a:lnTo>
                  <a:pt x="6116039" y="3235720"/>
                </a:lnTo>
                <a:cubicBezTo>
                  <a:pt x="6108393" y="3233681"/>
                  <a:pt x="6102936" y="3233437"/>
                  <a:pt x="6098459" y="3233988"/>
                </a:cubicBezTo>
                <a:lnTo>
                  <a:pt x="6093630" y="3235240"/>
                </a:lnTo>
                <a:lnTo>
                  <a:pt x="6081261" y="3234563"/>
                </a:lnTo>
                <a:lnTo>
                  <a:pt x="6056067" y="3234608"/>
                </a:lnTo>
                <a:lnTo>
                  <a:pt x="6052129" y="3233324"/>
                </a:lnTo>
                <a:lnTo>
                  <a:pt x="6015338" y="3231378"/>
                </a:lnTo>
                <a:cubicBezTo>
                  <a:pt x="6015291" y="3231165"/>
                  <a:pt x="6015245" y="3230951"/>
                  <a:pt x="6015198" y="3230737"/>
                </a:cubicBezTo>
                <a:cubicBezTo>
                  <a:pt x="6014048" y="3229257"/>
                  <a:pt x="6011617" y="3228081"/>
                  <a:pt x="6006436" y="3227508"/>
                </a:cubicBezTo>
                <a:cubicBezTo>
                  <a:pt x="6019781" y="3219395"/>
                  <a:pt x="6005305" y="3223709"/>
                  <a:pt x="5988851" y="3222735"/>
                </a:cubicBezTo>
                <a:cubicBezTo>
                  <a:pt x="6005907" y="3209918"/>
                  <a:pt x="5955918" y="3212588"/>
                  <a:pt x="5952863" y="3204137"/>
                </a:cubicBezTo>
                <a:cubicBezTo>
                  <a:pt x="5940395" y="3203711"/>
                  <a:pt x="5927517" y="3203028"/>
                  <a:pt x="5914548" y="3202041"/>
                </a:cubicBezTo>
                <a:lnTo>
                  <a:pt x="5907020" y="3201283"/>
                </a:lnTo>
                <a:cubicBezTo>
                  <a:pt x="5906995" y="3201231"/>
                  <a:pt x="5906969" y="3201180"/>
                  <a:pt x="5906944" y="3201129"/>
                </a:cubicBezTo>
                <a:cubicBezTo>
                  <a:pt x="5905471" y="3200668"/>
                  <a:pt x="5903056" y="3200308"/>
                  <a:pt x="5899155" y="3200053"/>
                </a:cubicBezTo>
                <a:lnTo>
                  <a:pt x="5893294" y="3199901"/>
                </a:lnTo>
                <a:lnTo>
                  <a:pt x="5878691" y="3198431"/>
                </a:lnTo>
                <a:lnTo>
                  <a:pt x="5874165" y="3197003"/>
                </a:lnTo>
                <a:lnTo>
                  <a:pt x="5873092" y="3195108"/>
                </a:lnTo>
                <a:lnTo>
                  <a:pt x="5871658" y="3195162"/>
                </a:lnTo>
                <a:cubicBezTo>
                  <a:pt x="5860152" y="3197097"/>
                  <a:pt x="5855231" y="3201097"/>
                  <a:pt x="5846928" y="3187725"/>
                </a:cubicBezTo>
                <a:cubicBezTo>
                  <a:pt x="5821379" y="3190142"/>
                  <a:pt x="5819686" y="3182343"/>
                  <a:pt x="5788468" y="3176316"/>
                </a:cubicBezTo>
                <a:cubicBezTo>
                  <a:pt x="5773119" y="3179521"/>
                  <a:pt x="5762947" y="3176704"/>
                  <a:pt x="5753823" y="3171919"/>
                </a:cubicBezTo>
                <a:cubicBezTo>
                  <a:pt x="5721557" y="3170726"/>
                  <a:pt x="5694983" y="3162549"/>
                  <a:pt x="5660194" y="3157536"/>
                </a:cubicBezTo>
                <a:cubicBezTo>
                  <a:pt x="5619608" y="3159495"/>
                  <a:pt x="5604384" y="3146636"/>
                  <a:pt x="5567188" y="3141325"/>
                </a:cubicBezTo>
                <a:cubicBezTo>
                  <a:pt x="5530345" y="3148235"/>
                  <a:pt x="5543868" y="3129416"/>
                  <a:pt x="5526178" y="3123274"/>
                </a:cubicBezTo>
                <a:lnTo>
                  <a:pt x="5520866" y="3122322"/>
                </a:lnTo>
                <a:lnTo>
                  <a:pt x="5506009" y="3122332"/>
                </a:lnTo>
                <a:lnTo>
                  <a:pt x="5500363" y="3122766"/>
                </a:lnTo>
                <a:cubicBezTo>
                  <a:pt x="5496497" y="3122905"/>
                  <a:pt x="5493953" y="3122792"/>
                  <a:pt x="5492228" y="3122486"/>
                </a:cubicBezTo>
                <a:lnTo>
                  <a:pt x="5492044" y="3122342"/>
                </a:lnTo>
                <a:lnTo>
                  <a:pt x="5484386" y="3122347"/>
                </a:lnTo>
                <a:cubicBezTo>
                  <a:pt x="5471420" y="3122670"/>
                  <a:pt x="5458764" y="3123280"/>
                  <a:pt x="5446679" y="3124105"/>
                </a:cubicBezTo>
                <a:cubicBezTo>
                  <a:pt x="5437659" y="3116107"/>
                  <a:pt x="5392392" y="3123709"/>
                  <a:pt x="5399188" y="3109418"/>
                </a:cubicBezTo>
                <a:cubicBezTo>
                  <a:pt x="5382948" y="3110102"/>
                  <a:pt x="5372407" y="3115781"/>
                  <a:pt x="5379117" y="3106482"/>
                </a:cubicBezTo>
                <a:cubicBezTo>
                  <a:pt x="5373809" y="3106435"/>
                  <a:pt x="5370660" y="3105521"/>
                  <a:pt x="5368499" y="3104181"/>
                </a:cubicBezTo>
                <a:lnTo>
                  <a:pt x="5367902" y="3103566"/>
                </a:lnTo>
                <a:lnTo>
                  <a:pt x="5331747" y="3105319"/>
                </a:lnTo>
                <a:lnTo>
                  <a:pt x="5327095" y="3104450"/>
                </a:lnTo>
                <a:lnTo>
                  <a:pt x="5303337" y="3107003"/>
                </a:lnTo>
                <a:lnTo>
                  <a:pt x="5291164" y="3107570"/>
                </a:lnTo>
                <a:lnTo>
                  <a:pt x="5287515" y="3109282"/>
                </a:lnTo>
                <a:cubicBezTo>
                  <a:pt x="5283689" y="3110269"/>
                  <a:pt x="5278356" y="3110573"/>
                  <a:pt x="5269654" y="3109330"/>
                </a:cubicBezTo>
                <a:lnTo>
                  <a:pt x="5267681" y="3108752"/>
                </a:lnTo>
                <a:lnTo>
                  <a:pt x="5252655" y="3110969"/>
                </a:lnTo>
                <a:cubicBezTo>
                  <a:pt x="5247766" y="3112062"/>
                  <a:pt x="5243369" y="3113511"/>
                  <a:pt x="5239703" y="3115460"/>
                </a:cubicBezTo>
                <a:cubicBezTo>
                  <a:pt x="5191311" y="3102811"/>
                  <a:pt x="5142849" y="3111324"/>
                  <a:pt x="5088947" y="3107634"/>
                </a:cubicBezTo>
                <a:cubicBezTo>
                  <a:pt x="5027989" y="3108214"/>
                  <a:pt x="4985627" y="3110432"/>
                  <a:pt x="4945514" y="3110162"/>
                </a:cubicBezTo>
                <a:cubicBezTo>
                  <a:pt x="4926678" y="3111245"/>
                  <a:pt x="4789238" y="3111826"/>
                  <a:pt x="4800559" y="3106010"/>
                </a:cubicBezTo>
                <a:cubicBezTo>
                  <a:pt x="4742239" y="3117333"/>
                  <a:pt x="4708324" y="3101468"/>
                  <a:pt x="4643642" y="3105351"/>
                </a:cubicBezTo>
                <a:cubicBezTo>
                  <a:pt x="4610808" y="3089712"/>
                  <a:pt x="4627845" y="3103743"/>
                  <a:pt x="4592107" y="3099840"/>
                </a:cubicBezTo>
                <a:cubicBezTo>
                  <a:pt x="4600157" y="3113506"/>
                  <a:pt x="4549287" y="3090911"/>
                  <a:pt x="4545249" y="3105899"/>
                </a:cubicBezTo>
                <a:cubicBezTo>
                  <a:pt x="4538872" y="3104716"/>
                  <a:pt x="4532825" y="3103094"/>
                  <a:pt x="4526782" y="3101355"/>
                </a:cubicBezTo>
                <a:lnTo>
                  <a:pt x="4523614" y="3100453"/>
                </a:lnTo>
                <a:lnTo>
                  <a:pt x="4510579" y="3099442"/>
                </a:lnTo>
                <a:lnTo>
                  <a:pt x="4507348" y="3095901"/>
                </a:lnTo>
                <a:lnTo>
                  <a:pt x="4348949" y="3090220"/>
                </a:lnTo>
                <a:cubicBezTo>
                  <a:pt x="4335046" y="3092487"/>
                  <a:pt x="4290056" y="3092155"/>
                  <a:pt x="4280362" y="3087618"/>
                </a:cubicBezTo>
                <a:cubicBezTo>
                  <a:pt x="4270739" y="3086627"/>
                  <a:pt x="4260237" y="3088220"/>
                  <a:pt x="4254634" y="3083366"/>
                </a:cubicBezTo>
                <a:cubicBezTo>
                  <a:pt x="4233731" y="3080512"/>
                  <a:pt x="4185859" y="3073948"/>
                  <a:pt x="4154942" y="3070490"/>
                </a:cubicBezTo>
                <a:cubicBezTo>
                  <a:pt x="4138280" y="3076599"/>
                  <a:pt x="4112117" y="3064194"/>
                  <a:pt x="4069131" y="3062612"/>
                </a:cubicBezTo>
                <a:cubicBezTo>
                  <a:pt x="4050897" y="3069679"/>
                  <a:pt x="4040160" y="3061449"/>
                  <a:pt x="4005249" y="3070810"/>
                </a:cubicBezTo>
                <a:cubicBezTo>
                  <a:pt x="4003818" y="3069842"/>
                  <a:pt x="4002032" y="3068943"/>
                  <a:pt x="3999945" y="3068139"/>
                </a:cubicBezTo>
                <a:cubicBezTo>
                  <a:pt x="3987818" y="3063468"/>
                  <a:pt x="3968381" y="3062958"/>
                  <a:pt x="3956529" y="3067000"/>
                </a:cubicBezTo>
                <a:cubicBezTo>
                  <a:pt x="3900898" y="3079382"/>
                  <a:pt x="3850463" y="3077929"/>
                  <a:pt x="3803031" y="3079823"/>
                </a:cubicBezTo>
                <a:cubicBezTo>
                  <a:pt x="3749421" y="3080464"/>
                  <a:pt x="3785521" y="3065630"/>
                  <a:pt x="3718229" y="3077134"/>
                </a:cubicBezTo>
                <a:cubicBezTo>
                  <a:pt x="3711244" y="3071611"/>
                  <a:pt x="3702770" y="3071184"/>
                  <a:pt x="3688357" y="3073468"/>
                </a:cubicBezTo>
                <a:cubicBezTo>
                  <a:pt x="3662326" y="3073378"/>
                  <a:pt x="3664937" y="3059899"/>
                  <a:pt x="3638298" y="3067494"/>
                </a:cubicBezTo>
                <a:cubicBezTo>
                  <a:pt x="3643333" y="3060328"/>
                  <a:pt x="3589079" y="3063658"/>
                  <a:pt x="3601443" y="3056355"/>
                </a:cubicBezTo>
                <a:cubicBezTo>
                  <a:pt x="3584797" y="3049384"/>
                  <a:pt x="3575923" y="3060108"/>
                  <a:pt x="3559361" y="3054005"/>
                </a:cubicBezTo>
                <a:cubicBezTo>
                  <a:pt x="3540444" y="3052269"/>
                  <a:pt x="3569896" y="3061996"/>
                  <a:pt x="3548859" y="3062094"/>
                </a:cubicBezTo>
                <a:cubicBezTo>
                  <a:pt x="3523419" y="3060901"/>
                  <a:pt x="3522848" y="3074222"/>
                  <a:pt x="3504082" y="3056779"/>
                </a:cubicBezTo>
                <a:lnTo>
                  <a:pt x="3436234" y="3047769"/>
                </a:lnTo>
                <a:cubicBezTo>
                  <a:pt x="3420764" y="3051629"/>
                  <a:pt x="3408644" y="3049227"/>
                  <a:pt x="3396914" y="3044803"/>
                </a:cubicBezTo>
                <a:cubicBezTo>
                  <a:pt x="3361398" y="3044955"/>
                  <a:pt x="3329425" y="3037856"/>
                  <a:pt x="3289720" y="3034278"/>
                </a:cubicBezTo>
                <a:cubicBezTo>
                  <a:pt x="3246348" y="3037943"/>
                  <a:pt x="3224942" y="3025667"/>
                  <a:pt x="3182509" y="3021890"/>
                </a:cubicBezTo>
                <a:cubicBezTo>
                  <a:pt x="3139731" y="3031583"/>
                  <a:pt x="3155749" y="3004773"/>
                  <a:pt x="3119879" y="3004134"/>
                </a:cubicBezTo>
                <a:cubicBezTo>
                  <a:pt x="3060941" y="3012153"/>
                  <a:pt x="3121880" y="2995117"/>
                  <a:pt x="3031656" y="2995077"/>
                </a:cubicBezTo>
                <a:cubicBezTo>
                  <a:pt x="3026453" y="2996603"/>
                  <a:pt x="3015685" y="2994367"/>
                  <a:pt x="3017018" y="2992034"/>
                </a:cubicBezTo>
                <a:cubicBezTo>
                  <a:pt x="2997245" y="2992118"/>
                  <a:pt x="2941342" y="2976346"/>
                  <a:pt x="2913012" y="2978042"/>
                </a:cubicBezTo>
                <a:cubicBezTo>
                  <a:pt x="2858481" y="2969139"/>
                  <a:pt x="2831094" y="2979433"/>
                  <a:pt x="2791382" y="2975899"/>
                </a:cubicBezTo>
                <a:cubicBezTo>
                  <a:pt x="2745836" y="2966063"/>
                  <a:pt x="2719288" y="2957529"/>
                  <a:pt x="2639738" y="2936567"/>
                </a:cubicBezTo>
                <a:lnTo>
                  <a:pt x="2369741" y="2876435"/>
                </a:lnTo>
                <a:cubicBezTo>
                  <a:pt x="2269614" y="2832081"/>
                  <a:pt x="2140023" y="2856176"/>
                  <a:pt x="2078755" y="2852909"/>
                </a:cubicBezTo>
                <a:cubicBezTo>
                  <a:pt x="2053362" y="2866100"/>
                  <a:pt x="2032778" y="2851474"/>
                  <a:pt x="2002128" y="2856835"/>
                </a:cubicBezTo>
                <a:cubicBezTo>
                  <a:pt x="1933939" y="2859736"/>
                  <a:pt x="1866254" y="2874726"/>
                  <a:pt x="1777746" y="2864566"/>
                </a:cubicBezTo>
                <a:cubicBezTo>
                  <a:pt x="1737851" y="2905864"/>
                  <a:pt x="1634115" y="2880970"/>
                  <a:pt x="1549425" y="2904556"/>
                </a:cubicBezTo>
                <a:cubicBezTo>
                  <a:pt x="1500265" y="2909373"/>
                  <a:pt x="1423030" y="2888862"/>
                  <a:pt x="1405992" y="2911144"/>
                </a:cubicBezTo>
                <a:cubicBezTo>
                  <a:pt x="1383494" y="2897507"/>
                  <a:pt x="1362438" y="2919536"/>
                  <a:pt x="1337848" y="2921491"/>
                </a:cubicBezTo>
                <a:cubicBezTo>
                  <a:pt x="1318218" y="2912820"/>
                  <a:pt x="1308478" y="2920319"/>
                  <a:pt x="1290645" y="2921985"/>
                </a:cubicBezTo>
                <a:cubicBezTo>
                  <a:pt x="1282569" y="2916637"/>
                  <a:pt x="1267476" y="2916916"/>
                  <a:pt x="1262341" y="2923190"/>
                </a:cubicBezTo>
                <a:cubicBezTo>
                  <a:pt x="1269627" y="2937654"/>
                  <a:pt x="1217209" y="2930439"/>
                  <a:pt x="1213314" y="2940415"/>
                </a:cubicBezTo>
                <a:cubicBezTo>
                  <a:pt x="1182890" y="2942495"/>
                  <a:pt x="1050782" y="2929830"/>
                  <a:pt x="1028405" y="2945799"/>
                </a:cubicBezTo>
                <a:cubicBezTo>
                  <a:pt x="966896" y="2953381"/>
                  <a:pt x="877997" y="2927977"/>
                  <a:pt x="851857" y="2928423"/>
                </a:cubicBezTo>
                <a:cubicBezTo>
                  <a:pt x="825919" y="2899251"/>
                  <a:pt x="699677" y="2976135"/>
                  <a:pt x="588681" y="2977769"/>
                </a:cubicBezTo>
                <a:cubicBezTo>
                  <a:pt x="573724" y="2974953"/>
                  <a:pt x="565729" y="2974991"/>
                  <a:pt x="561717" y="2981641"/>
                </a:cubicBezTo>
                <a:cubicBezTo>
                  <a:pt x="532860" y="2985482"/>
                  <a:pt x="475932" y="2991762"/>
                  <a:pt x="415541" y="3000819"/>
                </a:cubicBezTo>
                <a:cubicBezTo>
                  <a:pt x="370154" y="3008289"/>
                  <a:pt x="146634" y="3001788"/>
                  <a:pt x="86183" y="3009699"/>
                </a:cubicBezTo>
                <a:lnTo>
                  <a:pt x="0" y="304497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5AE98E-A0EF-5EF8-AAE5-EBC5ECA0A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6409" y="3349690"/>
            <a:ext cx="11028784" cy="3013787"/>
          </a:xfrm>
        </p:spPr>
        <p:txBody>
          <a:bodyPr anchor="ctr">
            <a:normAutofit/>
          </a:bodyPr>
          <a:lstStyle/>
          <a:p>
            <a:r>
              <a:rPr lang="ru-RU" sz="1600" b="0" i="0" dirty="0">
                <a:effectLst/>
                <a:latin typeface="PT Serif" panose="020A0603040505020204" pitchFamily="18" charset="-18"/>
              </a:rPr>
              <a:t>В 1955 году Успенский поступил в Московский авиационный институт. </a:t>
            </a:r>
            <a:endParaRPr lang="cs-CZ" sz="1600" b="0" i="0" dirty="0">
              <a:effectLst/>
              <a:latin typeface="PT Serif" panose="020A0603040505020204" pitchFamily="18" charset="-18"/>
            </a:endParaRPr>
          </a:p>
          <a:p>
            <a:r>
              <a:rPr lang="ru-RU" sz="1600" b="0" i="0" dirty="0">
                <a:effectLst/>
                <a:latin typeface="PT Serif" panose="020A0603040505020204" pitchFamily="18" charset="-18"/>
              </a:rPr>
              <a:t>В студенческие годы начал заниматься литературным творчеством, размещал стихи и фельетоны в институтской стенгазете. </a:t>
            </a:r>
            <a:endParaRPr lang="cs-CZ" sz="1600" b="0" i="0" dirty="0">
              <a:effectLst/>
              <a:latin typeface="PT Serif" panose="020A0603040505020204" pitchFamily="18" charset="-18"/>
            </a:endParaRPr>
          </a:p>
          <a:p>
            <a:r>
              <a:rPr lang="ru-RU" sz="1600" b="0" i="0" dirty="0">
                <a:effectLst/>
                <a:latin typeface="PT Serif" panose="020A0603040505020204" pitchFamily="18" charset="-18"/>
              </a:rPr>
              <a:t>С 1960 года печатал их в эстрадных сборниках, газете </a:t>
            </a:r>
            <a:r>
              <a:rPr lang="ru-RU" sz="1600" b="0" i="1" dirty="0">
                <a:effectLst/>
                <a:latin typeface="PT Serif" panose="020A0603040505020204" pitchFamily="18" charset="-18"/>
              </a:rPr>
              <a:t>Неделя</a:t>
            </a:r>
            <a:r>
              <a:rPr lang="ru-RU" sz="1600" b="0" i="0" dirty="0">
                <a:effectLst/>
                <a:latin typeface="PT Serif" panose="020A0603040505020204" pitchFamily="18" charset="-18"/>
              </a:rPr>
              <a:t> и журнале </a:t>
            </a:r>
            <a:r>
              <a:rPr lang="ru-RU" sz="1600" b="0" i="1" dirty="0">
                <a:effectLst/>
                <a:latin typeface="PT Serif" panose="020A0603040505020204" pitchFamily="18" charset="-18"/>
              </a:rPr>
              <a:t>Крокодил</a:t>
            </a:r>
            <a:r>
              <a:rPr lang="ru-RU" sz="1600" b="0" i="0" dirty="0">
                <a:effectLst/>
                <a:latin typeface="PT Serif" panose="020A0603040505020204" pitchFamily="18" charset="-18"/>
              </a:rPr>
              <a:t>.</a:t>
            </a:r>
            <a:endParaRPr lang="ru-RU" sz="1600" b="0" i="0" dirty="0">
              <a:effectLst/>
              <a:latin typeface="Inter"/>
            </a:endParaRPr>
          </a:p>
          <a:p>
            <a:r>
              <a:rPr lang="ru-RU" sz="1600" b="0" i="0" dirty="0">
                <a:effectLst/>
                <a:latin typeface="PT Serif" panose="020A0603040505020204" pitchFamily="18" charset="-18"/>
              </a:rPr>
              <a:t>В 1961 году окончил МАИ по специальности инженер, после чего три с половиной года работал на Втором московском приборостроительном заводе.</a:t>
            </a:r>
            <a:endParaRPr lang="ru-RU" sz="1600" b="0" i="0" dirty="0">
              <a:effectLst/>
              <a:latin typeface="Inter"/>
            </a:endParaRPr>
          </a:p>
        </p:txBody>
      </p:sp>
    </p:spTree>
    <p:extLst>
      <p:ext uri="{BB962C8B-B14F-4D97-AF65-F5344CB8AC3E}">
        <p14:creationId xmlns:p14="http://schemas.microsoft.com/office/powerpoint/2010/main" val="1157840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51" name="Rectangle 10250">
            <a:extLst>
              <a:ext uri="{FF2B5EF4-FFF2-40B4-BE49-F238E27FC236}">
                <a16:creationId xmlns:a16="http://schemas.microsoft.com/office/drawing/2014/main" id="{72D05657-94EE-4B2D-BC1B-A1D0650636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53" name="Arc 10252">
            <a:extLst>
              <a:ext uri="{FF2B5EF4-FFF2-40B4-BE49-F238E27FC236}">
                <a16:creationId xmlns:a16="http://schemas.microsoft.com/office/drawing/2014/main" id="{7586665A-47B3-4AEE-BC94-15D89FF70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65099" y="486184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44" name="Picture 4" descr="Э.Успенский и М.Мазрухо «Смешной слоненок»: kid_book_museum — LiveJournal">
            <a:extLst>
              <a:ext uri="{FF2B5EF4-FFF2-40B4-BE49-F238E27FC236}">
                <a16:creationId xmlns:a16="http://schemas.microsoft.com/office/drawing/2014/main" id="{07206A40-8DDF-40CC-DBF0-B95741FFD0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95" r="-2" b="19804"/>
          <a:stretch/>
        </p:blipFill>
        <p:spPr bwMode="auto">
          <a:xfrm>
            <a:off x="581526" y="258142"/>
            <a:ext cx="3118718" cy="3118718"/>
          </a:xfrm>
          <a:custGeom>
            <a:avLst/>
            <a:gdLst/>
            <a:ahLst/>
            <a:cxnLst/>
            <a:rect l="l" t="t" r="r" b="b"/>
            <a:pathLst>
              <a:path w="2683042" h="2683042">
                <a:moveTo>
                  <a:pt x="102278" y="0"/>
                </a:moveTo>
                <a:lnTo>
                  <a:pt x="2580764" y="0"/>
                </a:lnTo>
                <a:cubicBezTo>
                  <a:pt x="2637251" y="0"/>
                  <a:pt x="2683042" y="45791"/>
                  <a:pt x="2683042" y="102278"/>
                </a:cubicBezTo>
                <a:lnTo>
                  <a:pt x="2683042" y="2580764"/>
                </a:lnTo>
                <a:cubicBezTo>
                  <a:pt x="2683042" y="2637251"/>
                  <a:pt x="2637251" y="2683042"/>
                  <a:pt x="2580764" y="2683042"/>
                </a:cubicBezTo>
                <a:lnTo>
                  <a:pt x="102278" y="2683042"/>
                </a:lnTo>
                <a:cubicBezTo>
                  <a:pt x="45791" y="2683042"/>
                  <a:pt x="0" y="2637251"/>
                  <a:pt x="0" y="2580764"/>
                </a:cubicBezTo>
                <a:lnTo>
                  <a:pt x="0" y="102278"/>
                </a:lnTo>
                <a:cubicBezTo>
                  <a:pt x="0" y="45791"/>
                  <a:pt x="45791" y="0"/>
                  <a:pt x="10227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>
            <a:extLst>
              <a:ext uri="{FF2B5EF4-FFF2-40B4-BE49-F238E27FC236}">
                <a16:creationId xmlns:a16="http://schemas.microsoft.com/office/drawing/2014/main" id="{99101F12-8353-086C-65C6-7D455DA0AF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0" r="-1" b="-1"/>
          <a:stretch/>
        </p:blipFill>
        <p:spPr bwMode="auto">
          <a:xfrm>
            <a:off x="581526" y="3486449"/>
            <a:ext cx="3118718" cy="3118718"/>
          </a:xfrm>
          <a:custGeom>
            <a:avLst/>
            <a:gdLst/>
            <a:ahLst/>
            <a:cxnLst/>
            <a:rect l="l" t="t" r="r" b="b"/>
            <a:pathLst>
              <a:path w="2683042" h="2683042">
                <a:moveTo>
                  <a:pt x="102278" y="0"/>
                </a:moveTo>
                <a:lnTo>
                  <a:pt x="2580764" y="0"/>
                </a:lnTo>
                <a:cubicBezTo>
                  <a:pt x="2637251" y="0"/>
                  <a:pt x="2683042" y="45791"/>
                  <a:pt x="2683042" y="102278"/>
                </a:cubicBezTo>
                <a:lnTo>
                  <a:pt x="2683042" y="2580764"/>
                </a:lnTo>
                <a:cubicBezTo>
                  <a:pt x="2683042" y="2637251"/>
                  <a:pt x="2637251" y="2683042"/>
                  <a:pt x="2580764" y="2683042"/>
                </a:cubicBezTo>
                <a:lnTo>
                  <a:pt x="102278" y="2683042"/>
                </a:lnTo>
                <a:cubicBezTo>
                  <a:pt x="45791" y="2683042"/>
                  <a:pt x="0" y="2637251"/>
                  <a:pt x="0" y="2580764"/>
                </a:cubicBezTo>
                <a:lnTo>
                  <a:pt x="0" y="102278"/>
                </a:lnTo>
                <a:cubicBezTo>
                  <a:pt x="0" y="45791"/>
                  <a:pt x="45791" y="0"/>
                  <a:pt x="10227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C5285C-80DF-2AD1-4229-7096DA7F2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2873" y="1475185"/>
            <a:ext cx="7611014" cy="4351338"/>
          </a:xfrm>
        </p:spPr>
        <p:txBody>
          <a:bodyPr>
            <a:normAutofit/>
          </a:bodyPr>
          <a:lstStyle/>
          <a:p>
            <a:r>
              <a:rPr lang="ru-RU" i="0" dirty="0">
                <a:effectLst/>
                <a:latin typeface="PT Serif" panose="020A0603040505020204" pitchFamily="18" charset="-18"/>
              </a:rPr>
              <a:t>С середины 1960-х годов писал </a:t>
            </a:r>
            <a:r>
              <a:rPr lang="ru-RU" b="1" i="0" dirty="0">
                <a:effectLst/>
                <a:latin typeface="PT Serif" panose="020A0603040505020204" pitchFamily="18" charset="-18"/>
              </a:rPr>
              <a:t>для детей. </a:t>
            </a:r>
            <a:endParaRPr lang="cs-CZ" b="1" i="0" dirty="0">
              <a:effectLst/>
              <a:latin typeface="PT Serif" panose="020A0603040505020204" pitchFamily="18" charset="-18"/>
            </a:endParaRPr>
          </a:p>
          <a:p>
            <a:r>
              <a:rPr lang="ru-RU" b="0" i="0" dirty="0">
                <a:effectLst/>
                <a:latin typeface="PT Serif" panose="020A0603040505020204" pitchFamily="18" charset="-18"/>
              </a:rPr>
              <a:t>В 1965 году издательство </a:t>
            </a:r>
            <a:r>
              <a:rPr lang="ru-RU" b="0" i="1" dirty="0">
                <a:effectLst/>
                <a:latin typeface="PT Serif" panose="020A0603040505020204" pitchFamily="18" charset="-18"/>
              </a:rPr>
              <a:t>Детская литература</a:t>
            </a:r>
            <a:r>
              <a:rPr lang="cs-CZ" i="1" dirty="0">
                <a:latin typeface="PT Serif" panose="020A0603040505020204" pitchFamily="18" charset="-18"/>
              </a:rPr>
              <a:t> </a:t>
            </a:r>
            <a:r>
              <a:rPr lang="ru-RU" b="0" i="0" dirty="0">
                <a:effectLst/>
                <a:latin typeface="PT Serif" panose="020A0603040505020204" pitchFamily="18" charset="-18"/>
              </a:rPr>
              <a:t>выпустило первую книгу Эдуарда Успенского - сборник стихотворений </a:t>
            </a:r>
            <a:r>
              <a:rPr lang="ru-RU" b="0" i="1" dirty="0">
                <a:effectLst/>
                <a:latin typeface="PT Serif" panose="020A0603040505020204" pitchFamily="18" charset="-18"/>
              </a:rPr>
              <a:t>Смешной слоненок</a:t>
            </a:r>
            <a:r>
              <a:rPr lang="ru-RU" b="0" i="0" dirty="0">
                <a:effectLst/>
                <a:latin typeface="PT Serif" panose="020A0603040505020204" pitchFamily="18" charset="-18"/>
              </a:rPr>
              <a:t>.</a:t>
            </a:r>
            <a:endParaRPr lang="cs-CZ" b="0" i="0" dirty="0">
              <a:effectLst/>
              <a:latin typeface="PT Serif" panose="020A0603040505020204" pitchFamily="18" charset="-18"/>
            </a:endParaRPr>
          </a:p>
          <a:p>
            <a:endParaRPr lang="ru-RU" b="0" i="0" dirty="0">
              <a:effectLst/>
              <a:latin typeface="Inter"/>
            </a:endParaRPr>
          </a:p>
          <a:p>
            <a:r>
              <a:rPr lang="ru-RU" b="0" i="0" dirty="0">
                <a:effectLst/>
                <a:latin typeface="PT Serif" panose="020A0603040505020204" pitchFamily="18" charset="-18"/>
              </a:rPr>
              <a:t>В 1966 году вышла сказочная повесть </a:t>
            </a:r>
            <a:r>
              <a:rPr lang="ru-RU" b="0" i="1" dirty="0">
                <a:effectLst/>
                <a:latin typeface="PT Serif" panose="020A0603040505020204" pitchFamily="18" charset="-18"/>
              </a:rPr>
              <a:t>Крокодил Гена и его друзья</a:t>
            </a:r>
            <a:r>
              <a:rPr lang="cs-CZ" b="0" i="0" dirty="0">
                <a:effectLst/>
                <a:latin typeface="PT Serif" panose="020A0603040505020204" pitchFamily="18" charset="-18"/>
              </a:rPr>
              <a:t> - </a:t>
            </a:r>
            <a:r>
              <a:rPr lang="ru-RU" b="0" i="0" dirty="0">
                <a:effectLst/>
                <a:latin typeface="PT Serif" panose="020A0603040505020204" pitchFamily="18" charset="-18"/>
              </a:rPr>
              <a:t>получил широкую известность - сначала в СССР, а впоследствии - за рубежом.</a:t>
            </a:r>
            <a:endParaRPr lang="ru-RU" b="0" i="0" dirty="0">
              <a:effectLst/>
              <a:latin typeface="Inter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3192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Иллюстрация 1 из 26 для Стихи для детей - Эдуард Успенский | Лабиринт -  книги. Источник: Лабиринт">
            <a:extLst>
              <a:ext uri="{FF2B5EF4-FFF2-40B4-BE49-F238E27FC236}">
                <a16:creationId xmlns:a16="http://schemas.microsoft.com/office/drawing/2014/main" id="{9A46E227-4E7F-53FA-4780-8E8E1F7ED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74" y="16422"/>
            <a:ext cx="10070151" cy="682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48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2" name="Rectangle 16411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414" name="Group 16413">
            <a:extLst>
              <a:ext uri="{FF2B5EF4-FFF2-40B4-BE49-F238E27FC236}">
                <a16:creationId xmlns:a16="http://schemas.microsoft.com/office/drawing/2014/main" id="{287F69AB-2350-44E3-9076-00265B93F3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1"/>
            <a:ext cx="972709" cy="1935307"/>
            <a:chOff x="10918968" y="713127"/>
            <a:chExt cx="1273032" cy="2532832"/>
          </a:xfrm>
        </p:grpSpPr>
        <p:sp>
          <p:nvSpPr>
            <p:cNvPr id="16415" name="Rectangle 16414">
              <a:extLst>
                <a:ext uri="{FF2B5EF4-FFF2-40B4-BE49-F238E27FC236}">
                  <a16:creationId xmlns:a16="http://schemas.microsoft.com/office/drawing/2014/main" id="{D70652AA-1C81-481C-856B-9037143754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16" name="Isosceles Triangle 16415">
              <a:extLst>
                <a:ext uri="{FF2B5EF4-FFF2-40B4-BE49-F238E27FC236}">
                  <a16:creationId xmlns:a16="http://schemas.microsoft.com/office/drawing/2014/main" id="{A2FF99B6-37BA-4650-B01D-799F02E31E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6388" name="Picture 4" descr="Книга: &quot;Крокодил Гена и его друзья. Сказочные повести&quot; - Эдуард Успенский.  Купить книгу, читать рецензии | ISBN 978-5-17-099974-3 | Лабиринт">
            <a:extLst>
              <a:ext uri="{FF2B5EF4-FFF2-40B4-BE49-F238E27FC236}">
                <a16:creationId xmlns:a16="http://schemas.microsoft.com/office/drawing/2014/main" id="{679FFB28-4393-66DB-3EFF-1ECDA898B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63364" y="0"/>
            <a:ext cx="8614086" cy="6891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418" name="Group 16417">
            <a:extLst>
              <a:ext uri="{FF2B5EF4-FFF2-40B4-BE49-F238E27FC236}">
                <a16:creationId xmlns:a16="http://schemas.microsoft.com/office/drawing/2014/main" id="{3EA7D759-6BEF-4CBD-A325-BCFA77832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77940" y="4601497"/>
            <a:ext cx="1014060" cy="2017580"/>
            <a:chOff x="11177940" y="4601497"/>
            <a:chExt cx="1014060" cy="2017580"/>
          </a:xfrm>
        </p:grpSpPr>
        <p:sp>
          <p:nvSpPr>
            <p:cNvPr id="16419" name="Isosceles Triangle 16418">
              <a:extLst>
                <a:ext uri="{FF2B5EF4-FFF2-40B4-BE49-F238E27FC236}">
                  <a16:creationId xmlns:a16="http://schemas.microsoft.com/office/drawing/2014/main" id="{317405EC-53E3-473A-8B42-B9475D057B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1067618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20" name="Rectangle 16419">
              <a:extLst>
                <a:ext uri="{FF2B5EF4-FFF2-40B4-BE49-F238E27FC236}">
                  <a16:creationId xmlns:a16="http://schemas.microsoft.com/office/drawing/2014/main" id="{C03F2370-11B5-4E16-8AE5-B4854408B4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27850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57935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90" name="Rectangle 11289">
            <a:extLst>
              <a:ext uri="{FF2B5EF4-FFF2-40B4-BE49-F238E27FC236}">
                <a16:creationId xmlns:a16="http://schemas.microsoft.com/office/drawing/2014/main" id="{129F4FEF-3F4E-4042-8E6D-C24E201FB3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8" name="Picture 4" descr="История советского мультфильма про крокодила Гену | Мультфильмы, Винтажные  плакаты, Крокодил">
            <a:hlinkClick r:id="rId2"/>
            <a:extLst>
              <a:ext uri="{FF2B5EF4-FFF2-40B4-BE49-F238E27FC236}">
                <a16:creationId xmlns:a16="http://schemas.microsoft.com/office/drawing/2014/main" id="{7602DD11-8992-C2FA-D999-EFE7DD09EC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60" r="1" b="1"/>
          <a:stretch/>
        </p:blipFill>
        <p:spPr bwMode="auto">
          <a:xfrm>
            <a:off x="20" y="10"/>
            <a:ext cx="6105116" cy="4191736"/>
          </a:xfrm>
          <a:custGeom>
            <a:avLst/>
            <a:gdLst/>
            <a:ahLst/>
            <a:cxnLst/>
            <a:rect l="l" t="t" r="r" b="b"/>
            <a:pathLst>
              <a:path w="6105136" h="4191746">
                <a:moveTo>
                  <a:pt x="0" y="0"/>
                </a:moveTo>
                <a:lnTo>
                  <a:pt x="5607799" y="0"/>
                </a:lnTo>
                <a:lnTo>
                  <a:pt x="5571513" y="27327"/>
                </a:lnTo>
                <a:cubicBezTo>
                  <a:pt x="5516855" y="89886"/>
                  <a:pt x="5497833" y="180727"/>
                  <a:pt x="5456712" y="261788"/>
                </a:cubicBezTo>
                <a:cubicBezTo>
                  <a:pt x="5516289" y="304550"/>
                  <a:pt x="5587520" y="313948"/>
                  <a:pt x="5651844" y="341674"/>
                </a:cubicBezTo>
                <a:cubicBezTo>
                  <a:pt x="5718760" y="370809"/>
                  <a:pt x="5718760" y="392425"/>
                  <a:pt x="5663501" y="477009"/>
                </a:cubicBezTo>
                <a:cubicBezTo>
                  <a:pt x="5807259" y="495339"/>
                  <a:pt x="5807259" y="495339"/>
                  <a:pt x="5762794" y="628324"/>
                </a:cubicBezTo>
                <a:cubicBezTo>
                  <a:pt x="5883243" y="640542"/>
                  <a:pt x="5962676" y="703511"/>
                  <a:pt x="5981237" y="841197"/>
                </a:cubicBezTo>
                <a:cubicBezTo>
                  <a:pt x="5990305" y="907926"/>
                  <a:pt x="6044700" y="939409"/>
                  <a:pt x="6105136" y="984052"/>
                </a:cubicBezTo>
                <a:cubicBezTo>
                  <a:pt x="6030022" y="1027286"/>
                  <a:pt x="5979081" y="1117509"/>
                  <a:pt x="5891443" y="1022115"/>
                </a:cubicBezTo>
                <a:cubicBezTo>
                  <a:pt x="5859498" y="987342"/>
                  <a:pt x="5862517" y="1031513"/>
                  <a:pt x="5858202" y="1044202"/>
                </a:cubicBezTo>
                <a:cubicBezTo>
                  <a:pt x="5847842" y="1075215"/>
                  <a:pt x="5869424" y="1095893"/>
                  <a:pt x="5883673" y="1119387"/>
                </a:cubicBezTo>
                <a:cubicBezTo>
                  <a:pt x="5897486" y="1142885"/>
                  <a:pt x="5913893" y="1167789"/>
                  <a:pt x="5917778" y="1194108"/>
                </a:cubicBezTo>
                <a:cubicBezTo>
                  <a:pt x="5920365" y="1212434"/>
                  <a:pt x="5907848" y="1239216"/>
                  <a:pt x="5894034" y="1252846"/>
                </a:cubicBezTo>
                <a:cubicBezTo>
                  <a:pt x="5821506" y="1324743"/>
                  <a:pt x="5864677" y="1486396"/>
                  <a:pt x="5727393" y="1507074"/>
                </a:cubicBezTo>
                <a:cubicBezTo>
                  <a:pt x="5665659" y="1516469"/>
                  <a:pt x="5635872" y="1575680"/>
                  <a:pt x="5590543" y="1608104"/>
                </a:cubicBezTo>
                <a:cubicBezTo>
                  <a:pt x="5432970" y="1721355"/>
                  <a:pt x="5327632" y="1867030"/>
                  <a:pt x="5278850" y="2067214"/>
                </a:cubicBezTo>
                <a:cubicBezTo>
                  <a:pt x="5265468" y="2122664"/>
                  <a:pt x="5214092" y="2167309"/>
                  <a:pt x="5180851" y="2216179"/>
                </a:cubicBezTo>
                <a:cubicBezTo>
                  <a:pt x="5196826" y="2251892"/>
                  <a:pt x="5284029" y="2174826"/>
                  <a:pt x="5253380" y="2268808"/>
                </a:cubicBezTo>
                <a:cubicBezTo>
                  <a:pt x="5230067" y="2339298"/>
                  <a:pt x="5170490" y="2383001"/>
                  <a:pt x="5114368" y="2424825"/>
                </a:cubicBezTo>
                <a:cubicBezTo>
                  <a:pt x="5050475" y="2472284"/>
                  <a:pt x="4979676" y="2510347"/>
                  <a:pt x="4950749" y="2598221"/>
                </a:cubicBezTo>
                <a:cubicBezTo>
                  <a:pt x="4944706" y="2617020"/>
                  <a:pt x="4925279" y="2636755"/>
                  <a:pt x="4908013" y="2644276"/>
                </a:cubicBezTo>
                <a:cubicBezTo>
                  <a:pt x="4007468" y="4190779"/>
                  <a:pt x="1790648" y="4201115"/>
                  <a:pt x="1535079" y="4190306"/>
                </a:cubicBezTo>
                <a:cubicBezTo>
                  <a:pt x="1225543" y="4176680"/>
                  <a:pt x="932844" y="4081285"/>
                  <a:pt x="645760" y="3962397"/>
                </a:cubicBezTo>
                <a:cubicBezTo>
                  <a:pt x="524448" y="3912117"/>
                  <a:pt x="411775" y="3840689"/>
                  <a:pt x="293915" y="3785239"/>
                </a:cubicBezTo>
                <a:cubicBezTo>
                  <a:pt x="212539" y="3746940"/>
                  <a:pt x="140444" y="3691254"/>
                  <a:pt x="68403" y="3637448"/>
                </a:cubicBezTo>
                <a:lnTo>
                  <a:pt x="0" y="358927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Роман Качанов - режиссёр, сценарист, художник-постановщик - биография -  советские режиссёры-мультипликаторы - Кино-Театр.Ру">
            <a:extLst>
              <a:ext uri="{FF2B5EF4-FFF2-40B4-BE49-F238E27FC236}">
                <a16:creationId xmlns:a16="http://schemas.microsoft.com/office/drawing/2014/main" id="{A92CD26B-D45A-B799-1BEA-A13F104798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33" b="27680"/>
          <a:stretch/>
        </p:blipFill>
        <p:spPr bwMode="auto">
          <a:xfrm>
            <a:off x="462420" y="4304418"/>
            <a:ext cx="5414116" cy="2553582"/>
          </a:xfrm>
          <a:custGeom>
            <a:avLst/>
            <a:gdLst/>
            <a:ahLst/>
            <a:cxnLst/>
            <a:rect l="l" t="t" r="r" b="b"/>
            <a:pathLst>
              <a:path w="5414116" h="2553582">
                <a:moveTo>
                  <a:pt x="158526" y="1316979"/>
                </a:moveTo>
                <a:lnTo>
                  <a:pt x="156754" y="1330318"/>
                </a:lnTo>
                <a:lnTo>
                  <a:pt x="150357" y="1343402"/>
                </a:lnTo>
                <a:cubicBezTo>
                  <a:pt x="148595" y="1346671"/>
                  <a:pt x="147784" y="1347597"/>
                  <a:pt x="148224" y="1345403"/>
                </a:cubicBezTo>
                <a:cubicBezTo>
                  <a:pt x="148536" y="1343890"/>
                  <a:pt x="150150" y="1339188"/>
                  <a:pt x="152759" y="1332109"/>
                </a:cubicBezTo>
                <a:close/>
                <a:moveTo>
                  <a:pt x="183999" y="1247985"/>
                </a:moveTo>
                <a:lnTo>
                  <a:pt x="185425" y="1249095"/>
                </a:lnTo>
                <a:lnTo>
                  <a:pt x="177909" y="1267545"/>
                </a:lnTo>
                <a:cubicBezTo>
                  <a:pt x="172543" y="1280910"/>
                  <a:pt x="167559" y="1293511"/>
                  <a:pt x="163267" y="1304542"/>
                </a:cubicBezTo>
                <a:lnTo>
                  <a:pt x="158526" y="1316979"/>
                </a:lnTo>
                <a:lnTo>
                  <a:pt x="160096" y="1305161"/>
                </a:lnTo>
                <a:cubicBezTo>
                  <a:pt x="166154" y="1273946"/>
                  <a:pt x="174799" y="1251295"/>
                  <a:pt x="183999" y="1247985"/>
                </a:cubicBezTo>
                <a:close/>
                <a:moveTo>
                  <a:pt x="2747400" y="406"/>
                </a:moveTo>
                <a:cubicBezTo>
                  <a:pt x="3035071" y="-4281"/>
                  <a:pt x="3341945" y="31161"/>
                  <a:pt x="3649095" y="133697"/>
                </a:cubicBezTo>
                <a:cubicBezTo>
                  <a:pt x="3849864" y="200721"/>
                  <a:pt x="4603144" y="576730"/>
                  <a:pt x="4698157" y="641897"/>
                </a:cubicBezTo>
                <a:cubicBezTo>
                  <a:pt x="4795794" y="709015"/>
                  <a:pt x="4865356" y="805949"/>
                  <a:pt x="4969229" y="864848"/>
                </a:cubicBezTo>
                <a:cubicBezTo>
                  <a:pt x="5024230" y="895855"/>
                  <a:pt x="5072076" y="940214"/>
                  <a:pt x="5031717" y="1024948"/>
                </a:cubicBezTo>
                <a:cubicBezTo>
                  <a:pt x="5020170" y="1048963"/>
                  <a:pt x="5029183" y="1072811"/>
                  <a:pt x="5057014" y="1071682"/>
                </a:cubicBezTo>
                <a:cubicBezTo>
                  <a:pt x="5109680" y="1069387"/>
                  <a:pt x="5118666" y="1110271"/>
                  <a:pt x="5135838" y="1143392"/>
                </a:cubicBezTo>
                <a:cubicBezTo>
                  <a:pt x="5166252" y="1202027"/>
                  <a:pt x="5193622" y="1263285"/>
                  <a:pt x="5266156" y="1289064"/>
                </a:cubicBezTo>
                <a:cubicBezTo>
                  <a:pt x="5238324" y="1323279"/>
                  <a:pt x="5215649" y="1311585"/>
                  <a:pt x="5195858" y="1298567"/>
                </a:cubicBezTo>
                <a:cubicBezTo>
                  <a:pt x="5143669" y="1263879"/>
                  <a:pt x="5093474" y="1226987"/>
                  <a:pt x="5041179" y="1192607"/>
                </a:cubicBezTo>
                <a:cubicBezTo>
                  <a:pt x="5007224" y="1170236"/>
                  <a:pt x="4975133" y="1142623"/>
                  <a:pt x="4918135" y="1145234"/>
                </a:cubicBezTo>
                <a:cubicBezTo>
                  <a:pt x="4935797" y="1231274"/>
                  <a:pt x="5007025" y="1262427"/>
                  <a:pt x="5060171" y="1300349"/>
                </a:cubicBezTo>
                <a:cubicBezTo>
                  <a:pt x="5126536" y="1347737"/>
                  <a:pt x="5152263" y="1413621"/>
                  <a:pt x="5184421" y="1487704"/>
                </a:cubicBezTo>
                <a:cubicBezTo>
                  <a:pt x="5122415" y="1489134"/>
                  <a:pt x="5103753" y="1435610"/>
                  <a:pt x="5058648" y="1427657"/>
                </a:cubicBezTo>
                <a:cubicBezTo>
                  <a:pt x="5053296" y="1435084"/>
                  <a:pt x="5045346" y="1445577"/>
                  <a:pt x="5045794" y="1446015"/>
                </a:cubicBezTo>
                <a:cubicBezTo>
                  <a:pt x="5106451" y="1496737"/>
                  <a:pt x="5117537" y="1568193"/>
                  <a:pt x="5101767" y="1647359"/>
                </a:cubicBezTo>
                <a:cubicBezTo>
                  <a:pt x="5093584" y="1688209"/>
                  <a:pt x="5115626" y="1706770"/>
                  <a:pt x="5135030" y="1731061"/>
                </a:cubicBezTo>
                <a:cubicBezTo>
                  <a:pt x="5203090" y="1816944"/>
                  <a:pt x="5278566" y="1897224"/>
                  <a:pt x="5321944" y="2003361"/>
                </a:cubicBezTo>
                <a:cubicBezTo>
                  <a:pt x="5239878" y="1971324"/>
                  <a:pt x="5191106" y="1897335"/>
                  <a:pt x="5107240" y="1850840"/>
                </a:cubicBezTo>
                <a:cubicBezTo>
                  <a:pt x="5146549" y="1965041"/>
                  <a:pt x="5224816" y="2036621"/>
                  <a:pt x="5290952" y="2116036"/>
                </a:cubicBezTo>
                <a:cubicBezTo>
                  <a:pt x="5321198" y="2152238"/>
                  <a:pt x="5345753" y="2195120"/>
                  <a:pt x="5388446" y="2220887"/>
                </a:cubicBezTo>
                <a:cubicBezTo>
                  <a:pt x="5403552" y="2230128"/>
                  <a:pt x="5428090" y="2247608"/>
                  <a:pt x="5403992" y="2273010"/>
                </a:cubicBezTo>
                <a:cubicBezTo>
                  <a:pt x="5383871" y="2294002"/>
                  <a:pt x="5363583" y="2281535"/>
                  <a:pt x="5345240" y="2269525"/>
                </a:cubicBezTo>
                <a:cubicBezTo>
                  <a:pt x="5301305" y="2240459"/>
                  <a:pt x="5249677" y="2227961"/>
                  <a:pt x="5181971" y="2212341"/>
                </a:cubicBezTo>
                <a:cubicBezTo>
                  <a:pt x="5210776" y="2304349"/>
                  <a:pt x="5323140" y="2305426"/>
                  <a:pt x="5342451" y="2399541"/>
                </a:cubicBezTo>
                <a:cubicBezTo>
                  <a:pt x="5276493" y="2399374"/>
                  <a:pt x="5240279" y="2358756"/>
                  <a:pt x="5193127" y="2341296"/>
                </a:cubicBezTo>
                <a:cubicBezTo>
                  <a:pt x="5150483" y="2325566"/>
                  <a:pt x="5134316" y="2337131"/>
                  <a:pt x="5128778" y="2384953"/>
                </a:cubicBezTo>
                <a:cubicBezTo>
                  <a:pt x="5120098" y="2459440"/>
                  <a:pt x="5082689" y="2490060"/>
                  <a:pt x="5024779" y="2455361"/>
                </a:cubicBezTo>
                <a:cubicBezTo>
                  <a:pt x="4971160" y="2423009"/>
                  <a:pt x="4955618" y="2448088"/>
                  <a:pt x="4957119" y="2492221"/>
                </a:cubicBezTo>
                <a:cubicBezTo>
                  <a:pt x="4957659" y="2508307"/>
                  <a:pt x="4955422" y="2522819"/>
                  <a:pt x="4951208" y="2536243"/>
                </a:cubicBezTo>
                <a:lnTo>
                  <a:pt x="4942986" y="2553582"/>
                </a:lnTo>
                <a:lnTo>
                  <a:pt x="0" y="2553582"/>
                </a:lnTo>
                <a:lnTo>
                  <a:pt x="10415" y="2540282"/>
                </a:lnTo>
                <a:cubicBezTo>
                  <a:pt x="21321" y="2529317"/>
                  <a:pt x="34083" y="2520126"/>
                  <a:pt x="50390" y="2514109"/>
                </a:cubicBezTo>
                <a:cubicBezTo>
                  <a:pt x="60150" y="2510393"/>
                  <a:pt x="69288" y="2504190"/>
                  <a:pt x="78593" y="2498362"/>
                </a:cubicBezTo>
                <a:cubicBezTo>
                  <a:pt x="79663" y="2490260"/>
                  <a:pt x="77016" y="2483287"/>
                  <a:pt x="68604" y="2478966"/>
                </a:cubicBezTo>
                <a:cubicBezTo>
                  <a:pt x="15119" y="2451323"/>
                  <a:pt x="33815" y="2412284"/>
                  <a:pt x="51592" y="2367344"/>
                </a:cubicBezTo>
                <a:cubicBezTo>
                  <a:pt x="73482" y="2311677"/>
                  <a:pt x="117178" y="2293901"/>
                  <a:pt x="167239" y="2281968"/>
                </a:cubicBezTo>
                <a:cubicBezTo>
                  <a:pt x="184333" y="2277976"/>
                  <a:pt x="204809" y="2283134"/>
                  <a:pt x="218700" y="2261009"/>
                </a:cubicBezTo>
                <a:cubicBezTo>
                  <a:pt x="202945" y="2233233"/>
                  <a:pt x="167661" y="2244301"/>
                  <a:pt x="144260" y="2232104"/>
                </a:cubicBezTo>
                <a:cubicBezTo>
                  <a:pt x="124982" y="2221882"/>
                  <a:pt x="89225" y="2216464"/>
                  <a:pt x="132450" y="2182200"/>
                </a:cubicBezTo>
                <a:cubicBezTo>
                  <a:pt x="145069" y="2172139"/>
                  <a:pt x="138401" y="2161211"/>
                  <a:pt x="128269" y="2157485"/>
                </a:cubicBezTo>
                <a:cubicBezTo>
                  <a:pt x="45771" y="2128357"/>
                  <a:pt x="114856" y="2054401"/>
                  <a:pt x="102768" y="2004430"/>
                </a:cubicBezTo>
                <a:cubicBezTo>
                  <a:pt x="99143" y="1990876"/>
                  <a:pt x="114661" y="1971808"/>
                  <a:pt x="128485" y="1969383"/>
                </a:cubicBezTo>
                <a:cubicBezTo>
                  <a:pt x="216478" y="1953355"/>
                  <a:pt x="255260" y="1875600"/>
                  <a:pt x="316632" y="1814867"/>
                </a:cubicBezTo>
                <a:cubicBezTo>
                  <a:pt x="286607" y="1778049"/>
                  <a:pt x="240843" y="1760915"/>
                  <a:pt x="204084" y="1732869"/>
                </a:cubicBezTo>
                <a:cubicBezTo>
                  <a:pt x="165873" y="1703815"/>
                  <a:pt x="170805" y="1689937"/>
                  <a:pt x="227085" y="1644378"/>
                </a:cubicBezTo>
                <a:cubicBezTo>
                  <a:pt x="135002" y="1609983"/>
                  <a:pt x="135002" y="1609983"/>
                  <a:pt x="194840" y="1531510"/>
                </a:cubicBezTo>
                <a:cubicBezTo>
                  <a:pt x="155738" y="1518118"/>
                  <a:pt x="147268" y="1431235"/>
                  <a:pt x="153201" y="1357062"/>
                </a:cubicBezTo>
                <a:lnTo>
                  <a:pt x="156754" y="1330318"/>
                </a:lnTo>
                <a:lnTo>
                  <a:pt x="158203" y="1327353"/>
                </a:lnTo>
                <a:cubicBezTo>
                  <a:pt x="164944" y="1313010"/>
                  <a:pt x="174305" y="1292418"/>
                  <a:pt x="183908" y="1271808"/>
                </a:cubicBezTo>
                <a:lnTo>
                  <a:pt x="192178" y="1254359"/>
                </a:lnTo>
                <a:lnTo>
                  <a:pt x="197963" y="1258870"/>
                </a:lnTo>
                <a:cubicBezTo>
                  <a:pt x="201319" y="1265759"/>
                  <a:pt x="204343" y="1269123"/>
                  <a:pt x="207082" y="1270177"/>
                </a:cubicBezTo>
                <a:cubicBezTo>
                  <a:pt x="215301" y="1273335"/>
                  <a:pt x="220953" y="1255680"/>
                  <a:pt x="225258" y="1249926"/>
                </a:cubicBezTo>
                <a:cubicBezTo>
                  <a:pt x="239225" y="1231830"/>
                  <a:pt x="229470" y="1215162"/>
                  <a:pt x="225383" y="1197822"/>
                </a:cubicBezTo>
                <a:cubicBezTo>
                  <a:pt x="223809" y="1191435"/>
                  <a:pt x="212069" y="1213060"/>
                  <a:pt x="198195" y="1241661"/>
                </a:cubicBezTo>
                <a:lnTo>
                  <a:pt x="192178" y="1254359"/>
                </a:lnTo>
                <a:lnTo>
                  <a:pt x="185425" y="1249095"/>
                </a:lnTo>
                <a:lnTo>
                  <a:pt x="194847" y="1225969"/>
                </a:lnTo>
                <a:cubicBezTo>
                  <a:pt x="218144" y="1169629"/>
                  <a:pt x="242658" y="1113997"/>
                  <a:pt x="248781" y="1110761"/>
                </a:cubicBezTo>
                <a:cubicBezTo>
                  <a:pt x="313786" y="1076283"/>
                  <a:pt x="321395" y="965784"/>
                  <a:pt x="418181" y="974220"/>
                </a:cubicBezTo>
                <a:cubicBezTo>
                  <a:pt x="461819" y="977818"/>
                  <a:pt x="495215" y="944914"/>
                  <a:pt x="532987" y="931088"/>
                </a:cubicBezTo>
                <a:cubicBezTo>
                  <a:pt x="664440" y="883526"/>
                  <a:pt x="768295" y="806734"/>
                  <a:pt x="846702" y="686183"/>
                </a:cubicBezTo>
                <a:cubicBezTo>
                  <a:pt x="868484" y="652881"/>
                  <a:pt x="913166" y="632329"/>
                  <a:pt x="946487" y="606427"/>
                </a:cubicBezTo>
                <a:cubicBezTo>
                  <a:pt x="943857" y="580742"/>
                  <a:pt x="867909" y="616319"/>
                  <a:pt x="909859" y="561037"/>
                </a:cubicBezTo>
                <a:cubicBezTo>
                  <a:pt x="941546" y="519374"/>
                  <a:pt x="991572" y="500749"/>
                  <a:pt x="1038549" y="483076"/>
                </a:cubicBezTo>
                <a:cubicBezTo>
                  <a:pt x="1092404" y="463016"/>
                  <a:pt x="1148626" y="449861"/>
                  <a:pt x="1187871" y="397948"/>
                </a:cubicBezTo>
                <a:cubicBezTo>
                  <a:pt x="1194206" y="389666"/>
                  <a:pt x="1884389" y="14461"/>
                  <a:pt x="2747400" y="40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B1F71E-F532-B854-5654-510466A7C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6536" y="1666876"/>
            <a:ext cx="6071730" cy="4291012"/>
          </a:xfrm>
        </p:spPr>
        <p:txBody>
          <a:bodyPr>
            <a:normAutofit lnSpcReduction="10000"/>
          </a:bodyPr>
          <a:lstStyle/>
          <a:p>
            <a:r>
              <a:rPr lang="ru-RU" sz="2400" b="0" i="0" dirty="0">
                <a:effectLst/>
                <a:latin typeface="PT Serif" panose="020A0603040505020204" pitchFamily="18" charset="-18"/>
              </a:rPr>
              <a:t>По сценариям Успенского режиссер-мультипликатор Роман Качанов поставил кукольные мультипликационные фильмы</a:t>
            </a:r>
            <a:r>
              <a:rPr lang="cs-CZ" sz="2400" b="0" i="0" dirty="0">
                <a:effectLst/>
                <a:latin typeface="PT Serif" panose="020A0603040505020204" pitchFamily="18" charset="-18"/>
              </a:rPr>
              <a:t>:</a:t>
            </a:r>
          </a:p>
          <a:p>
            <a:pPr lvl="1"/>
            <a:r>
              <a:rPr lang="ru-RU" b="0" i="1" dirty="0">
                <a:effectLst/>
                <a:latin typeface="PT Serif" panose="020A0603040505020204" pitchFamily="18" charset="-18"/>
              </a:rPr>
              <a:t>Крокодил Гена </a:t>
            </a:r>
            <a:r>
              <a:rPr lang="ru-RU" b="0" i="0" dirty="0">
                <a:effectLst/>
                <a:latin typeface="PT Serif" panose="020A0603040505020204" pitchFamily="18" charset="-18"/>
              </a:rPr>
              <a:t>(1969)</a:t>
            </a:r>
            <a:endParaRPr lang="cs-CZ" b="0" i="0" dirty="0">
              <a:effectLst/>
              <a:latin typeface="PT Serif" panose="020A0603040505020204" pitchFamily="18" charset="-18"/>
            </a:endParaRPr>
          </a:p>
          <a:p>
            <a:pPr lvl="1"/>
            <a:r>
              <a:rPr lang="ru-RU" b="0" i="1" dirty="0">
                <a:effectLst/>
                <a:latin typeface="PT Serif" panose="020A0603040505020204" pitchFamily="18" charset="-18"/>
              </a:rPr>
              <a:t>Чебурашка</a:t>
            </a:r>
            <a:r>
              <a:rPr lang="cs-CZ" b="0" i="0" dirty="0">
                <a:effectLst/>
                <a:latin typeface="PT Serif" panose="020A0603040505020204" pitchFamily="18" charset="-18"/>
              </a:rPr>
              <a:t> </a:t>
            </a:r>
            <a:r>
              <a:rPr lang="ru-RU" b="0" i="0" dirty="0">
                <a:effectLst/>
                <a:latin typeface="PT Serif" panose="020A0603040505020204" pitchFamily="18" charset="-18"/>
              </a:rPr>
              <a:t>(1971)</a:t>
            </a:r>
            <a:endParaRPr lang="cs-CZ" b="0" i="0" dirty="0">
              <a:effectLst/>
              <a:latin typeface="PT Serif" panose="020A0603040505020204" pitchFamily="18" charset="-18"/>
            </a:endParaRPr>
          </a:p>
          <a:p>
            <a:pPr lvl="1"/>
            <a:r>
              <a:rPr lang="ru-RU" b="0" i="1" dirty="0">
                <a:effectLst/>
                <a:latin typeface="PT Serif" panose="020A0603040505020204" pitchFamily="18" charset="-18"/>
              </a:rPr>
              <a:t>Шапокляк</a:t>
            </a:r>
            <a:r>
              <a:rPr lang="ru-RU" b="0" i="0" dirty="0">
                <a:effectLst/>
                <a:latin typeface="PT Serif" panose="020A0603040505020204" pitchFamily="18" charset="-18"/>
              </a:rPr>
              <a:t> (1974)</a:t>
            </a:r>
            <a:endParaRPr lang="cs-CZ" b="0" i="0" dirty="0">
              <a:effectLst/>
              <a:latin typeface="PT Serif" panose="020A0603040505020204" pitchFamily="18" charset="-18"/>
            </a:endParaRPr>
          </a:p>
          <a:p>
            <a:pPr lvl="1"/>
            <a:r>
              <a:rPr lang="ru-RU" b="0" i="1" dirty="0">
                <a:effectLst/>
                <a:latin typeface="PT Serif" panose="020A0603040505020204" pitchFamily="18" charset="-18"/>
              </a:rPr>
              <a:t>Чебурашка идет в школу </a:t>
            </a:r>
            <a:r>
              <a:rPr lang="ru-RU" b="0" i="0" dirty="0">
                <a:effectLst/>
                <a:latin typeface="PT Serif" panose="020A0603040505020204" pitchFamily="18" charset="-18"/>
              </a:rPr>
              <a:t>(1983)</a:t>
            </a:r>
            <a:endParaRPr lang="cs-CZ" b="0" i="0" dirty="0">
              <a:effectLst/>
              <a:latin typeface="PT Serif" panose="020A0603040505020204" pitchFamily="18" charset="-18"/>
            </a:endParaRPr>
          </a:p>
          <a:p>
            <a:pPr lvl="1"/>
            <a:endParaRPr lang="cs-CZ" b="0" i="0" dirty="0">
              <a:effectLst/>
              <a:latin typeface="PT Serif" panose="020A0603040505020204" pitchFamily="18" charset="-18"/>
            </a:endParaRPr>
          </a:p>
          <a:p>
            <a:r>
              <a:rPr lang="ru-RU" sz="2400" b="0" i="0" dirty="0">
                <a:effectLst/>
                <a:latin typeface="PT Serif" panose="020A0603040505020204" pitchFamily="18" charset="-18"/>
              </a:rPr>
              <a:t>Вместе с Качановым Успенский написал пьесы </a:t>
            </a:r>
            <a:r>
              <a:rPr lang="ru-RU" sz="2400" b="0" i="1" dirty="0">
                <a:effectLst/>
                <a:latin typeface="PT Serif" panose="020A0603040505020204" pitchFamily="18" charset="-18"/>
              </a:rPr>
              <a:t>Чебурашка и его друзья</a:t>
            </a:r>
            <a:r>
              <a:rPr lang="ru-RU" sz="2400" b="0" i="0" dirty="0">
                <a:effectLst/>
                <a:latin typeface="PT Serif" panose="020A0603040505020204" pitchFamily="18" charset="-18"/>
              </a:rPr>
              <a:t> (1970) и </a:t>
            </a:r>
            <a:r>
              <a:rPr lang="ru-RU" sz="2400" b="0" i="1" dirty="0">
                <a:effectLst/>
                <a:latin typeface="PT Serif" panose="020A0603040505020204" pitchFamily="18" charset="-18"/>
              </a:rPr>
              <a:t>Отпуск крокодила Гены </a:t>
            </a:r>
            <a:r>
              <a:rPr lang="ru-RU" sz="2400" b="0" i="0" dirty="0">
                <a:effectLst/>
                <a:latin typeface="PT Serif" panose="020A0603040505020204" pitchFamily="18" charset="-18"/>
              </a:rPr>
              <a:t>(1974).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638314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9F79630B-0F0B-446E-A637-38FA8F61D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B3437C99-FC8E-4311-B48A-F0C4C329B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028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C9C61D-8B24-CB08-2D43-52326EC52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50" y="1026039"/>
            <a:ext cx="6124575" cy="4162249"/>
          </a:xfrm>
        </p:spPr>
        <p:txBody>
          <a:bodyPr>
            <a:normAutofit/>
          </a:bodyPr>
          <a:lstStyle/>
          <a:p>
            <a:r>
              <a:rPr lang="ru-RU" sz="2400" b="0" i="0" dirty="0">
                <a:effectLst/>
                <a:latin typeface="PT Serif" panose="020A0603040505020204" pitchFamily="18" charset="-18"/>
              </a:rPr>
              <a:t>В 2000-х годах анимационные фильмы о Чебурашке сняли в Японии. </a:t>
            </a:r>
            <a:endParaRPr lang="cs-CZ" sz="2400" b="0" i="0" dirty="0">
              <a:effectLst/>
              <a:latin typeface="PT Serif" panose="020A0603040505020204" pitchFamily="18" charset="-18"/>
            </a:endParaRPr>
          </a:p>
          <a:p>
            <a:endParaRPr lang="cs-CZ" sz="2400" b="0" i="0" dirty="0">
              <a:effectLst/>
              <a:latin typeface="PT Serif" panose="020A0603040505020204" pitchFamily="18" charset="-18"/>
            </a:endParaRPr>
          </a:p>
          <a:p>
            <a:r>
              <a:rPr lang="ru-RU" sz="2400" b="0" i="0" dirty="0">
                <a:effectLst/>
                <a:latin typeface="PT Serif" panose="020A0603040505020204" pitchFamily="18" charset="-18"/>
              </a:rPr>
              <a:t>Начиная с XXVIII летних Олимпийских игр 2004 года (Афины, Греция) Чебурашка неоднократно становился талисманом олимпийской сборной России.</a:t>
            </a:r>
            <a:endParaRPr lang="cs-CZ" sz="2400" dirty="0"/>
          </a:p>
        </p:txBody>
      </p:sp>
      <p:pic>
        <p:nvPicPr>
          <p:cNvPr id="3074" name="Picture 2" descr="Эдуард Успенский.">
            <a:extLst>
              <a:ext uri="{FF2B5EF4-FFF2-40B4-BE49-F238E27FC236}">
                <a16:creationId xmlns:a16="http://schemas.microsoft.com/office/drawing/2014/main" id="{A1DD2345-4D56-9848-A77C-C6EBBEC8D7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8" r="35668"/>
          <a:stretch/>
        </p:blipFill>
        <p:spPr bwMode="auto">
          <a:xfrm>
            <a:off x="6714064" y="0"/>
            <a:ext cx="5442920" cy="5153025"/>
          </a:xfrm>
          <a:custGeom>
            <a:avLst/>
            <a:gdLst/>
            <a:ahLst/>
            <a:cxnLst/>
            <a:rect l="l" t="t" r="r" b="b"/>
            <a:pathLst>
              <a:path w="7243812" h="6857999">
                <a:moveTo>
                  <a:pt x="609803" y="0"/>
                </a:moveTo>
                <a:lnTo>
                  <a:pt x="1222601" y="0"/>
                </a:lnTo>
                <a:lnTo>
                  <a:pt x="1223032" y="1645"/>
                </a:lnTo>
                <a:lnTo>
                  <a:pt x="1343371" y="1645"/>
                </a:lnTo>
                <a:lnTo>
                  <a:pt x="1343665" y="0"/>
                </a:lnTo>
                <a:lnTo>
                  <a:pt x="1884172" y="0"/>
                </a:lnTo>
                <a:lnTo>
                  <a:pt x="1884280" y="1645"/>
                </a:lnTo>
                <a:lnTo>
                  <a:pt x="7243812" y="1645"/>
                </a:lnTo>
                <a:lnTo>
                  <a:pt x="7243812" y="6857999"/>
                </a:lnTo>
                <a:lnTo>
                  <a:pt x="133676" y="6857999"/>
                </a:lnTo>
                <a:lnTo>
                  <a:pt x="114609" y="6843646"/>
                </a:lnTo>
                <a:cubicBezTo>
                  <a:pt x="106811" y="6836369"/>
                  <a:pt x="103243" y="6828354"/>
                  <a:pt x="111459" y="6817746"/>
                </a:cubicBezTo>
                <a:cubicBezTo>
                  <a:pt x="93943" y="6769544"/>
                  <a:pt x="97901" y="6796071"/>
                  <a:pt x="113412" y="6759582"/>
                </a:cubicBezTo>
                <a:cubicBezTo>
                  <a:pt x="110188" y="6732087"/>
                  <a:pt x="99653" y="6727133"/>
                  <a:pt x="100729" y="6705297"/>
                </a:cubicBezTo>
                <a:cubicBezTo>
                  <a:pt x="94563" y="6675394"/>
                  <a:pt x="99792" y="6669536"/>
                  <a:pt x="87662" y="6640957"/>
                </a:cubicBezTo>
                <a:cubicBezTo>
                  <a:pt x="74199" y="6591883"/>
                  <a:pt x="82185" y="6576319"/>
                  <a:pt x="83084" y="6541313"/>
                </a:cubicBezTo>
                <a:cubicBezTo>
                  <a:pt x="82225" y="6490855"/>
                  <a:pt x="67640" y="6422980"/>
                  <a:pt x="59444" y="6370251"/>
                </a:cubicBezTo>
                <a:cubicBezTo>
                  <a:pt x="51248" y="6317522"/>
                  <a:pt x="30729" y="6270972"/>
                  <a:pt x="33908" y="6224938"/>
                </a:cubicBezTo>
                <a:lnTo>
                  <a:pt x="30063" y="6089693"/>
                </a:lnTo>
                <a:cubicBezTo>
                  <a:pt x="25730" y="6032039"/>
                  <a:pt x="3474" y="5997051"/>
                  <a:pt x="29101" y="5973994"/>
                </a:cubicBezTo>
                <a:cubicBezTo>
                  <a:pt x="17018" y="5940131"/>
                  <a:pt x="41135" y="5955713"/>
                  <a:pt x="33855" y="5939847"/>
                </a:cubicBezTo>
                <a:lnTo>
                  <a:pt x="12982" y="5906467"/>
                </a:lnTo>
                <a:lnTo>
                  <a:pt x="8416" y="5862699"/>
                </a:lnTo>
                <a:cubicBezTo>
                  <a:pt x="7895" y="5838948"/>
                  <a:pt x="8409" y="5853058"/>
                  <a:pt x="12052" y="5823324"/>
                </a:cubicBezTo>
                <a:cubicBezTo>
                  <a:pt x="11631" y="5805291"/>
                  <a:pt x="11213" y="5787258"/>
                  <a:pt x="10793" y="5769225"/>
                </a:cubicBezTo>
                <a:cubicBezTo>
                  <a:pt x="17866" y="5738356"/>
                  <a:pt x="19121" y="5696311"/>
                  <a:pt x="25986" y="5667896"/>
                </a:cubicBezTo>
                <a:cubicBezTo>
                  <a:pt x="16329" y="5647975"/>
                  <a:pt x="42195" y="5619318"/>
                  <a:pt x="43687" y="5594585"/>
                </a:cubicBezTo>
                <a:cubicBezTo>
                  <a:pt x="32512" y="5517959"/>
                  <a:pt x="44052" y="5536542"/>
                  <a:pt x="40019" y="5464225"/>
                </a:cubicBezTo>
                <a:cubicBezTo>
                  <a:pt x="32676" y="5400671"/>
                  <a:pt x="26469" y="5311951"/>
                  <a:pt x="22904" y="5269726"/>
                </a:cubicBezTo>
                <a:cubicBezTo>
                  <a:pt x="19341" y="5227501"/>
                  <a:pt x="14742" y="5212581"/>
                  <a:pt x="18628" y="5210876"/>
                </a:cubicBezTo>
                <a:cubicBezTo>
                  <a:pt x="-20300" y="5161742"/>
                  <a:pt x="15511" y="5141336"/>
                  <a:pt x="5392" y="5111369"/>
                </a:cubicBezTo>
                <a:cubicBezTo>
                  <a:pt x="10662" y="5053859"/>
                  <a:pt x="15546" y="5034036"/>
                  <a:pt x="13324" y="5009272"/>
                </a:cubicBezTo>
                <a:cubicBezTo>
                  <a:pt x="25126" y="4982633"/>
                  <a:pt x="74251" y="4956261"/>
                  <a:pt x="48699" y="4925805"/>
                </a:cubicBezTo>
                <a:cubicBezTo>
                  <a:pt x="76704" y="4931200"/>
                  <a:pt x="39437" y="4888353"/>
                  <a:pt x="62925" y="4877992"/>
                </a:cubicBezTo>
                <a:cubicBezTo>
                  <a:pt x="82480" y="4871554"/>
                  <a:pt x="75731" y="4857054"/>
                  <a:pt x="79496" y="4844323"/>
                </a:cubicBezTo>
                <a:cubicBezTo>
                  <a:pt x="97657" y="4832308"/>
                  <a:pt x="110974" y="4752352"/>
                  <a:pt x="101400" y="4733115"/>
                </a:cubicBezTo>
                <a:cubicBezTo>
                  <a:pt x="108185" y="4679357"/>
                  <a:pt x="119720" y="4662889"/>
                  <a:pt x="111223" y="4625153"/>
                </a:cubicBezTo>
                <a:cubicBezTo>
                  <a:pt x="106592" y="4588197"/>
                  <a:pt x="114401" y="4567830"/>
                  <a:pt x="126359" y="4539168"/>
                </a:cubicBezTo>
                <a:cubicBezTo>
                  <a:pt x="126535" y="4522289"/>
                  <a:pt x="126710" y="4505410"/>
                  <a:pt x="126886" y="4488531"/>
                </a:cubicBezTo>
                <a:cubicBezTo>
                  <a:pt x="126165" y="4473140"/>
                  <a:pt x="132917" y="4437329"/>
                  <a:pt x="135099" y="4411258"/>
                </a:cubicBezTo>
                <a:cubicBezTo>
                  <a:pt x="107667" y="4345686"/>
                  <a:pt x="146840" y="4280033"/>
                  <a:pt x="132327" y="4219510"/>
                </a:cubicBezTo>
                <a:cubicBezTo>
                  <a:pt x="138549" y="4158987"/>
                  <a:pt x="124091" y="4192084"/>
                  <a:pt x="172424" y="4048117"/>
                </a:cubicBezTo>
                <a:cubicBezTo>
                  <a:pt x="167703" y="4015047"/>
                  <a:pt x="203806" y="3905047"/>
                  <a:pt x="177666" y="3878222"/>
                </a:cubicBezTo>
                <a:cubicBezTo>
                  <a:pt x="167714" y="3821305"/>
                  <a:pt x="183914" y="3845122"/>
                  <a:pt x="156982" y="3778166"/>
                </a:cubicBezTo>
                <a:cubicBezTo>
                  <a:pt x="160365" y="3760234"/>
                  <a:pt x="142791" y="3724716"/>
                  <a:pt x="142115" y="3707357"/>
                </a:cubicBezTo>
                <a:cubicBezTo>
                  <a:pt x="139253" y="3688591"/>
                  <a:pt x="140202" y="3672776"/>
                  <a:pt x="139805" y="3665569"/>
                </a:cubicBezTo>
                <a:cubicBezTo>
                  <a:pt x="139778" y="3665084"/>
                  <a:pt x="139750" y="3664599"/>
                  <a:pt x="139723" y="3664114"/>
                </a:cubicBezTo>
                <a:lnTo>
                  <a:pt x="134134" y="3653088"/>
                </a:lnTo>
                <a:lnTo>
                  <a:pt x="126568" y="3641228"/>
                </a:lnTo>
                <a:cubicBezTo>
                  <a:pt x="126560" y="3629488"/>
                  <a:pt x="126549" y="3617747"/>
                  <a:pt x="126540" y="3606007"/>
                </a:cubicBezTo>
                <a:lnTo>
                  <a:pt x="134645" y="3597336"/>
                </a:lnTo>
                <a:lnTo>
                  <a:pt x="131649" y="3586412"/>
                </a:lnTo>
                <a:lnTo>
                  <a:pt x="134221" y="3569719"/>
                </a:lnTo>
                <a:lnTo>
                  <a:pt x="133795" y="3568021"/>
                </a:lnTo>
                <a:lnTo>
                  <a:pt x="130189" y="3553678"/>
                </a:lnTo>
                <a:lnTo>
                  <a:pt x="129827" y="3552249"/>
                </a:lnTo>
                <a:lnTo>
                  <a:pt x="122183" y="3542019"/>
                </a:lnTo>
                <a:lnTo>
                  <a:pt x="112426" y="3531201"/>
                </a:lnTo>
                <a:lnTo>
                  <a:pt x="105626" y="3496391"/>
                </a:lnTo>
                <a:lnTo>
                  <a:pt x="111971" y="3486850"/>
                </a:lnTo>
                <a:lnTo>
                  <a:pt x="106910" y="3476412"/>
                </a:lnTo>
                <a:cubicBezTo>
                  <a:pt x="105781" y="3466028"/>
                  <a:pt x="105824" y="3433967"/>
                  <a:pt x="105209" y="3424545"/>
                </a:cubicBezTo>
                <a:lnTo>
                  <a:pt x="103215" y="3419880"/>
                </a:lnTo>
                <a:lnTo>
                  <a:pt x="104953" y="3415218"/>
                </a:lnTo>
                <a:lnTo>
                  <a:pt x="101255" y="3409825"/>
                </a:lnTo>
                <a:lnTo>
                  <a:pt x="103044" y="3407057"/>
                </a:lnTo>
                <a:lnTo>
                  <a:pt x="89764" y="3378959"/>
                </a:lnTo>
                <a:lnTo>
                  <a:pt x="83991" y="3362948"/>
                </a:lnTo>
                <a:lnTo>
                  <a:pt x="66858" y="3332072"/>
                </a:lnTo>
                <a:lnTo>
                  <a:pt x="69057" y="3325671"/>
                </a:lnTo>
                <a:lnTo>
                  <a:pt x="51631" y="3278130"/>
                </a:lnTo>
                <a:lnTo>
                  <a:pt x="53959" y="3277179"/>
                </a:lnTo>
                <a:lnTo>
                  <a:pt x="60205" y="3262610"/>
                </a:lnTo>
                <a:lnTo>
                  <a:pt x="58998" y="3258677"/>
                </a:lnTo>
                <a:cubicBezTo>
                  <a:pt x="46010" y="3210316"/>
                  <a:pt x="80872" y="3236545"/>
                  <a:pt x="45170" y="3180546"/>
                </a:cubicBezTo>
                <a:cubicBezTo>
                  <a:pt x="53643" y="3171780"/>
                  <a:pt x="52550" y="3163902"/>
                  <a:pt x="45228" y="3151828"/>
                </a:cubicBezTo>
                <a:cubicBezTo>
                  <a:pt x="39651" y="3128169"/>
                  <a:pt x="64667" y="3124610"/>
                  <a:pt x="45020" y="3103777"/>
                </a:cubicBezTo>
                <a:cubicBezTo>
                  <a:pt x="59127" y="3105196"/>
                  <a:pt x="41123" y="3057428"/>
                  <a:pt x="57092" y="3065434"/>
                </a:cubicBezTo>
                <a:cubicBezTo>
                  <a:pt x="55435" y="3051512"/>
                  <a:pt x="40803" y="3032637"/>
                  <a:pt x="35088" y="3020247"/>
                </a:cubicBezTo>
                <a:cubicBezTo>
                  <a:pt x="32503" y="3002537"/>
                  <a:pt x="18197" y="3001119"/>
                  <a:pt x="22803" y="2991092"/>
                </a:cubicBezTo>
                <a:cubicBezTo>
                  <a:pt x="24338" y="2987749"/>
                  <a:pt x="27975" y="2983455"/>
                  <a:pt x="34850" y="2977278"/>
                </a:cubicBezTo>
                <a:cubicBezTo>
                  <a:pt x="22587" y="2954448"/>
                  <a:pt x="35600" y="2946689"/>
                  <a:pt x="36223" y="2911749"/>
                </a:cubicBezTo>
                <a:cubicBezTo>
                  <a:pt x="35158" y="2886513"/>
                  <a:pt x="29761" y="2843788"/>
                  <a:pt x="28462" y="2825860"/>
                </a:cubicBezTo>
                <a:cubicBezTo>
                  <a:pt x="28449" y="2818634"/>
                  <a:pt x="28437" y="2811409"/>
                  <a:pt x="28424" y="2804183"/>
                </a:cubicBezTo>
                <a:lnTo>
                  <a:pt x="21292" y="2790136"/>
                </a:lnTo>
                <a:lnTo>
                  <a:pt x="16179" y="2760208"/>
                </a:lnTo>
                <a:lnTo>
                  <a:pt x="22858" y="2751112"/>
                </a:lnTo>
                <a:lnTo>
                  <a:pt x="18505" y="2740278"/>
                </a:lnTo>
                <a:lnTo>
                  <a:pt x="22482" y="2726489"/>
                </a:lnTo>
                <a:lnTo>
                  <a:pt x="18175" y="2725052"/>
                </a:lnTo>
                <a:lnTo>
                  <a:pt x="10521" y="2715895"/>
                </a:lnTo>
                <a:lnTo>
                  <a:pt x="25499" y="2665666"/>
                </a:lnTo>
                <a:lnTo>
                  <a:pt x="30658" y="2635351"/>
                </a:lnTo>
                <a:cubicBezTo>
                  <a:pt x="30723" y="2625597"/>
                  <a:pt x="30791" y="2615842"/>
                  <a:pt x="30857" y="2606088"/>
                </a:cubicBezTo>
                <a:lnTo>
                  <a:pt x="37532" y="2596456"/>
                </a:lnTo>
                <a:cubicBezTo>
                  <a:pt x="41239" y="2582253"/>
                  <a:pt x="34640" y="2564757"/>
                  <a:pt x="36511" y="2549900"/>
                </a:cubicBezTo>
                <a:lnTo>
                  <a:pt x="53712" y="2496499"/>
                </a:lnTo>
                <a:cubicBezTo>
                  <a:pt x="53527" y="2492743"/>
                  <a:pt x="64725" y="2449625"/>
                  <a:pt x="64540" y="2445869"/>
                </a:cubicBezTo>
                <a:cubicBezTo>
                  <a:pt x="61940" y="2441580"/>
                  <a:pt x="65575" y="2413465"/>
                  <a:pt x="64348" y="2408995"/>
                </a:cubicBezTo>
                <a:cubicBezTo>
                  <a:pt x="100333" y="2407546"/>
                  <a:pt x="71752" y="2329020"/>
                  <a:pt x="101725" y="2335735"/>
                </a:cubicBezTo>
                <a:cubicBezTo>
                  <a:pt x="120512" y="2299003"/>
                  <a:pt x="138791" y="2291744"/>
                  <a:pt x="147278" y="2260088"/>
                </a:cubicBezTo>
                <a:cubicBezTo>
                  <a:pt x="152668" y="2224200"/>
                  <a:pt x="143589" y="2220953"/>
                  <a:pt x="152643" y="2193455"/>
                </a:cubicBezTo>
                <a:cubicBezTo>
                  <a:pt x="152701" y="2159228"/>
                  <a:pt x="131577" y="2138038"/>
                  <a:pt x="161815" y="2107942"/>
                </a:cubicBezTo>
                <a:lnTo>
                  <a:pt x="168884" y="2024270"/>
                </a:lnTo>
                <a:lnTo>
                  <a:pt x="210800" y="1969445"/>
                </a:lnTo>
                <a:lnTo>
                  <a:pt x="215063" y="1961162"/>
                </a:lnTo>
                <a:lnTo>
                  <a:pt x="226767" y="1945112"/>
                </a:lnTo>
                <a:lnTo>
                  <a:pt x="225906" y="1942021"/>
                </a:lnTo>
                <a:lnTo>
                  <a:pt x="220555" y="1935584"/>
                </a:lnTo>
                <a:cubicBezTo>
                  <a:pt x="220179" y="1930292"/>
                  <a:pt x="223282" y="1914884"/>
                  <a:pt x="223648" y="1910265"/>
                </a:cubicBezTo>
                <a:cubicBezTo>
                  <a:pt x="221934" y="1909994"/>
                  <a:pt x="221895" y="1909162"/>
                  <a:pt x="222758" y="1907867"/>
                </a:cubicBezTo>
                <a:lnTo>
                  <a:pt x="229387" y="1899379"/>
                </a:lnTo>
                <a:lnTo>
                  <a:pt x="231548" y="1895114"/>
                </a:lnTo>
                <a:lnTo>
                  <a:pt x="216553" y="1892417"/>
                </a:lnTo>
                <a:cubicBezTo>
                  <a:pt x="209075" y="1884999"/>
                  <a:pt x="222114" y="1866643"/>
                  <a:pt x="209739" y="1861483"/>
                </a:cubicBezTo>
                <a:cubicBezTo>
                  <a:pt x="214584" y="1853278"/>
                  <a:pt x="219066" y="1844665"/>
                  <a:pt x="222950" y="1835810"/>
                </a:cubicBezTo>
                <a:lnTo>
                  <a:pt x="224812" y="1830569"/>
                </a:lnTo>
                <a:lnTo>
                  <a:pt x="224522" y="1830429"/>
                </a:lnTo>
                <a:cubicBezTo>
                  <a:pt x="224224" y="1829219"/>
                  <a:pt x="224571" y="1827468"/>
                  <a:pt x="225830" y="1824832"/>
                </a:cubicBezTo>
                <a:lnTo>
                  <a:pt x="228207" y="1821003"/>
                </a:lnTo>
                <a:lnTo>
                  <a:pt x="230878" y="1807109"/>
                </a:lnTo>
                <a:lnTo>
                  <a:pt x="227355" y="1805316"/>
                </a:lnTo>
                <a:lnTo>
                  <a:pt x="228132" y="1804434"/>
                </a:lnTo>
                <a:cubicBezTo>
                  <a:pt x="237533" y="1798221"/>
                  <a:pt x="248274" y="1797417"/>
                  <a:pt x="223762" y="1784314"/>
                </a:cubicBezTo>
                <a:cubicBezTo>
                  <a:pt x="240655" y="1769422"/>
                  <a:pt x="224912" y="1763793"/>
                  <a:pt x="226521" y="1740358"/>
                </a:cubicBezTo>
                <a:cubicBezTo>
                  <a:pt x="240385" y="1732435"/>
                  <a:pt x="239102" y="1724301"/>
                  <a:pt x="233164" y="1715685"/>
                </a:cubicBezTo>
                <a:cubicBezTo>
                  <a:pt x="245499" y="1694404"/>
                  <a:pt x="240415" y="1672675"/>
                  <a:pt x="245819" y="1647555"/>
                </a:cubicBezTo>
                <a:cubicBezTo>
                  <a:pt x="268668" y="1622803"/>
                  <a:pt x="248434" y="1605585"/>
                  <a:pt x="254317" y="1578752"/>
                </a:cubicBezTo>
                <a:lnTo>
                  <a:pt x="249918" y="1546022"/>
                </a:lnTo>
                <a:cubicBezTo>
                  <a:pt x="251996" y="1543635"/>
                  <a:pt x="248777" y="1521210"/>
                  <a:pt x="248927" y="1519929"/>
                </a:cubicBezTo>
                <a:lnTo>
                  <a:pt x="248704" y="1519731"/>
                </a:lnTo>
                <a:lnTo>
                  <a:pt x="252245" y="1514846"/>
                </a:lnTo>
                <a:cubicBezTo>
                  <a:pt x="255314" y="1501295"/>
                  <a:pt x="252199" y="1477394"/>
                  <a:pt x="254681" y="1463304"/>
                </a:cubicBezTo>
                <a:cubicBezTo>
                  <a:pt x="257024" y="1459891"/>
                  <a:pt x="268983" y="1432466"/>
                  <a:pt x="267138" y="1430305"/>
                </a:cubicBezTo>
                <a:lnTo>
                  <a:pt x="266110" y="1429568"/>
                </a:lnTo>
                <a:lnTo>
                  <a:pt x="286784" y="1404045"/>
                </a:lnTo>
                <a:lnTo>
                  <a:pt x="294521" y="1360879"/>
                </a:lnTo>
                <a:lnTo>
                  <a:pt x="324750" y="1301993"/>
                </a:lnTo>
                <a:lnTo>
                  <a:pt x="328780" y="1210776"/>
                </a:lnTo>
                <a:cubicBezTo>
                  <a:pt x="344171" y="1197232"/>
                  <a:pt x="343390" y="1192124"/>
                  <a:pt x="346123" y="1157176"/>
                </a:cubicBezTo>
                <a:cubicBezTo>
                  <a:pt x="359383" y="1110140"/>
                  <a:pt x="355619" y="1111028"/>
                  <a:pt x="349331" y="1063288"/>
                </a:cubicBezTo>
                <a:cubicBezTo>
                  <a:pt x="364194" y="1005331"/>
                  <a:pt x="362778" y="969963"/>
                  <a:pt x="431245" y="889417"/>
                </a:cubicBezTo>
                <a:lnTo>
                  <a:pt x="459477" y="816346"/>
                </a:lnTo>
                <a:cubicBezTo>
                  <a:pt x="465006" y="808083"/>
                  <a:pt x="496978" y="764380"/>
                  <a:pt x="489268" y="752692"/>
                </a:cubicBezTo>
                <a:lnTo>
                  <a:pt x="505368" y="724368"/>
                </a:lnTo>
                <a:lnTo>
                  <a:pt x="511178" y="722494"/>
                </a:lnTo>
                <a:lnTo>
                  <a:pt x="514451" y="717531"/>
                </a:lnTo>
                <a:cubicBezTo>
                  <a:pt x="514171" y="710761"/>
                  <a:pt x="513893" y="703992"/>
                  <a:pt x="513612" y="697222"/>
                </a:cubicBezTo>
                <a:cubicBezTo>
                  <a:pt x="513272" y="693376"/>
                  <a:pt x="513720" y="690905"/>
                  <a:pt x="514772" y="689289"/>
                </a:cubicBezTo>
                <a:lnTo>
                  <a:pt x="515249" y="689151"/>
                </a:lnTo>
                <a:cubicBezTo>
                  <a:pt x="515320" y="686637"/>
                  <a:pt x="515389" y="684122"/>
                  <a:pt x="515461" y="681608"/>
                </a:cubicBezTo>
                <a:cubicBezTo>
                  <a:pt x="522970" y="666964"/>
                  <a:pt x="551123" y="617831"/>
                  <a:pt x="560298" y="601285"/>
                </a:cubicBezTo>
                <a:cubicBezTo>
                  <a:pt x="558549" y="585107"/>
                  <a:pt x="540289" y="573171"/>
                  <a:pt x="570504" y="582332"/>
                </a:cubicBezTo>
                <a:cubicBezTo>
                  <a:pt x="570816" y="577121"/>
                  <a:pt x="573898" y="574271"/>
                  <a:pt x="578347" y="572511"/>
                </a:cubicBezTo>
                <a:lnTo>
                  <a:pt x="580375" y="572092"/>
                </a:lnTo>
                <a:lnTo>
                  <a:pt x="575722" y="536015"/>
                </a:lnTo>
                <a:lnTo>
                  <a:pt x="578705" y="531675"/>
                </a:lnTo>
                <a:lnTo>
                  <a:pt x="564084" y="491380"/>
                </a:lnTo>
                <a:cubicBezTo>
                  <a:pt x="560969" y="487340"/>
                  <a:pt x="560134" y="482008"/>
                  <a:pt x="564457" y="473782"/>
                </a:cubicBezTo>
                <a:lnTo>
                  <a:pt x="566413" y="472000"/>
                </a:lnTo>
                <a:lnTo>
                  <a:pt x="584600" y="354566"/>
                </a:lnTo>
                <a:cubicBezTo>
                  <a:pt x="586100" y="325288"/>
                  <a:pt x="584583" y="317533"/>
                  <a:pt x="588077" y="265704"/>
                </a:cubicBezTo>
                <a:cubicBezTo>
                  <a:pt x="588008" y="205530"/>
                  <a:pt x="578491" y="226511"/>
                  <a:pt x="580576" y="187093"/>
                </a:cubicBezTo>
                <a:cubicBezTo>
                  <a:pt x="579265" y="162458"/>
                  <a:pt x="569240" y="117589"/>
                  <a:pt x="587928" y="130336"/>
                </a:cubicBezTo>
                <a:cubicBezTo>
                  <a:pt x="552635" y="69804"/>
                  <a:pt x="604651" y="82036"/>
                  <a:pt x="593881" y="17287"/>
                </a:cubicBezTo>
                <a:cubicBezTo>
                  <a:pt x="600399" y="13784"/>
                  <a:pt x="605413" y="8440"/>
                  <a:pt x="609224" y="17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В Лондоне Чебурашка не будет выполнять роль талисмана олимпийской сборной  России | Informatio.ru">
            <a:extLst>
              <a:ext uri="{FF2B5EF4-FFF2-40B4-BE49-F238E27FC236}">
                <a16:creationId xmlns:a16="http://schemas.microsoft.com/office/drawing/2014/main" id="{AD5A870D-1EDE-BDA3-B0CC-18D078582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50" y="4309946"/>
            <a:ext cx="2889159" cy="2357554"/>
          </a:xfrm>
          <a:prstGeom prst="rect">
            <a:avLst/>
          </a:prstGeom>
          <a:noFill/>
          <a:effectLst>
            <a:softEdge rad="152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770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306" name="Rectangle 12305">
            <a:extLst>
              <a:ext uri="{FF2B5EF4-FFF2-40B4-BE49-F238E27FC236}">
                <a16:creationId xmlns:a16="http://schemas.microsoft.com/office/drawing/2014/main" id="{020C988C-FAAD-4B22-8BA7-6B5DEFD8D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DB593F-F709-677B-8587-CA0D75124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330986"/>
            <a:ext cx="5921233" cy="4845977"/>
          </a:xfrm>
        </p:spPr>
        <p:txBody>
          <a:bodyPr>
            <a:normAutofit/>
          </a:bodyPr>
          <a:lstStyle/>
          <a:p>
            <a:r>
              <a:rPr lang="ru-RU" sz="1800" b="0" i="0" dirty="0">
                <a:effectLst/>
                <a:latin typeface="PT Serif" panose="020A0603040505020204" pitchFamily="18" charset="-18"/>
              </a:rPr>
              <a:t>В 1974 году Эдуард Успенский выпустил повесть-сказку Дядя Федор, пес и кот. </a:t>
            </a:r>
            <a:endParaRPr lang="cs-CZ" sz="1800" b="0" i="0" dirty="0">
              <a:effectLst/>
              <a:latin typeface="PT Serif" panose="020A0603040505020204" pitchFamily="18" charset="-18"/>
            </a:endParaRPr>
          </a:p>
          <a:p>
            <a:pPr lvl="1"/>
            <a:r>
              <a:rPr lang="ru-RU" sz="1400" b="0" i="0" dirty="0">
                <a:effectLst/>
                <a:latin typeface="PT Serif" panose="020A0603040505020204" pitchFamily="18" charset="-18"/>
              </a:rPr>
              <a:t>По ее мотивам режиссер Владимир Попов снял мультипликационные фильмы </a:t>
            </a:r>
            <a:endParaRPr lang="cs-CZ" sz="1400" b="0" i="0" dirty="0">
              <a:effectLst/>
              <a:latin typeface="PT Serif" panose="020A0603040505020204" pitchFamily="18" charset="-18"/>
            </a:endParaRPr>
          </a:p>
          <a:p>
            <a:pPr lvl="2"/>
            <a:r>
              <a:rPr lang="ru-RU" sz="1400" b="0" i="1" dirty="0">
                <a:effectLst/>
                <a:latin typeface="PT Serif" panose="020A0603040505020204" pitchFamily="18" charset="-18"/>
              </a:rPr>
              <a:t>Трое из Простоквашино </a:t>
            </a:r>
            <a:r>
              <a:rPr lang="ru-RU" sz="1400" b="0" i="0" dirty="0">
                <a:effectLst/>
                <a:latin typeface="PT Serif" panose="020A0603040505020204" pitchFamily="18" charset="-18"/>
              </a:rPr>
              <a:t>(1978)</a:t>
            </a:r>
            <a:endParaRPr lang="cs-CZ" sz="1400" b="0" i="0" dirty="0">
              <a:effectLst/>
              <a:latin typeface="PT Serif" panose="020A0603040505020204" pitchFamily="18" charset="-18"/>
            </a:endParaRPr>
          </a:p>
          <a:p>
            <a:pPr lvl="2"/>
            <a:r>
              <a:rPr lang="ru-RU" sz="1400" b="0" i="1" dirty="0">
                <a:effectLst/>
                <a:latin typeface="PT Serif" panose="020A0603040505020204" pitchFamily="18" charset="-18"/>
              </a:rPr>
              <a:t>Каникулы в Простоквашино </a:t>
            </a:r>
            <a:r>
              <a:rPr lang="ru-RU" sz="1400" b="0" i="0" dirty="0">
                <a:effectLst/>
                <a:latin typeface="PT Serif" panose="020A0603040505020204" pitchFamily="18" charset="-18"/>
              </a:rPr>
              <a:t>(1980) </a:t>
            </a:r>
            <a:endParaRPr lang="cs-CZ" sz="1400" dirty="0">
              <a:latin typeface="PT Serif" panose="020A0603040505020204" pitchFamily="18" charset="-18"/>
            </a:endParaRPr>
          </a:p>
          <a:p>
            <a:pPr lvl="2"/>
            <a:r>
              <a:rPr lang="ru-RU" sz="1400" b="0" i="1" dirty="0">
                <a:effectLst/>
                <a:latin typeface="PT Serif" panose="020A0603040505020204" pitchFamily="18" charset="-18"/>
              </a:rPr>
              <a:t>Зима в Простоквашино </a:t>
            </a:r>
            <a:r>
              <a:rPr lang="ru-RU" sz="1400" b="0" i="0" dirty="0">
                <a:effectLst/>
                <a:latin typeface="PT Serif" panose="020A0603040505020204" pitchFamily="18" charset="-18"/>
              </a:rPr>
              <a:t>(1984)</a:t>
            </a:r>
            <a:endParaRPr lang="cs-CZ" sz="1400" b="0" i="0" dirty="0">
              <a:effectLst/>
              <a:latin typeface="PT Serif" panose="020A0603040505020204" pitchFamily="18" charset="-18"/>
            </a:endParaRPr>
          </a:p>
          <a:p>
            <a:pPr lvl="1"/>
            <a:r>
              <a:rPr lang="ru-RU" sz="1400" b="0" i="0" dirty="0">
                <a:effectLst/>
                <a:latin typeface="PT Serif" panose="020A0603040505020204" pitchFamily="18" charset="-18"/>
              </a:rPr>
              <a:t>получили широкую популярность у зрителей.</a:t>
            </a:r>
            <a:endParaRPr lang="cs-CZ" sz="1400" b="0" i="0" dirty="0">
              <a:effectLst/>
              <a:latin typeface="PT Serif" panose="020A0603040505020204" pitchFamily="18" charset="-18"/>
            </a:endParaRPr>
          </a:p>
          <a:p>
            <a:endParaRPr lang="ru-RU" sz="1800" b="0" i="0" dirty="0">
              <a:effectLst/>
              <a:latin typeface="Inter"/>
            </a:endParaRPr>
          </a:p>
          <a:p>
            <a:r>
              <a:rPr lang="ru-RU" sz="1800" b="0" i="0" dirty="0">
                <a:effectLst/>
                <a:latin typeface="PT Serif" panose="020A0603040505020204" pitchFamily="18" charset="-18"/>
              </a:rPr>
              <a:t>Писатель также выпустил сказочные повести</a:t>
            </a:r>
            <a:r>
              <a:rPr lang="cs-CZ" sz="1800" b="0" i="0" dirty="0">
                <a:effectLst/>
                <a:latin typeface="PT Serif" panose="020A0603040505020204" pitchFamily="18" charset="-18"/>
              </a:rPr>
              <a:t>:</a:t>
            </a:r>
          </a:p>
          <a:p>
            <a:pPr lvl="1"/>
            <a:r>
              <a:rPr lang="ru-RU" sz="1800" b="0" i="1" dirty="0">
                <a:effectLst/>
                <a:latin typeface="PT Serif" panose="020A0603040505020204" pitchFamily="18" charset="-18"/>
              </a:rPr>
              <a:t>Вниз по волшебной реке </a:t>
            </a:r>
            <a:r>
              <a:rPr lang="ru-RU" sz="1800" b="0" i="0" dirty="0">
                <a:effectLst/>
                <a:latin typeface="PT Serif" panose="020A0603040505020204" pitchFamily="18" charset="-18"/>
              </a:rPr>
              <a:t>(1972)</a:t>
            </a:r>
            <a:endParaRPr lang="cs-CZ" sz="1800" b="0" i="0" dirty="0">
              <a:effectLst/>
              <a:latin typeface="PT Serif" panose="020A0603040505020204" pitchFamily="18" charset="-18"/>
            </a:endParaRPr>
          </a:p>
          <a:p>
            <a:pPr lvl="1"/>
            <a:r>
              <a:rPr lang="ru-RU" sz="1800" b="0" i="1" dirty="0">
                <a:effectLst/>
                <a:latin typeface="PT Serif" panose="020A0603040505020204" pitchFamily="18" charset="-18"/>
              </a:rPr>
              <a:t>Гарантийные человечки </a:t>
            </a:r>
            <a:r>
              <a:rPr lang="ru-RU" sz="1800" b="0" i="0" dirty="0">
                <a:effectLst/>
                <a:latin typeface="PT Serif" panose="020A0603040505020204" pitchFamily="18" charset="-18"/>
              </a:rPr>
              <a:t>(1975)</a:t>
            </a:r>
            <a:endParaRPr lang="cs-CZ" sz="1800" b="0" i="0" dirty="0">
              <a:effectLst/>
              <a:latin typeface="PT Serif" panose="020A0603040505020204" pitchFamily="18" charset="-18"/>
            </a:endParaRPr>
          </a:p>
          <a:p>
            <a:pPr lvl="1"/>
            <a:r>
              <a:rPr lang="ru-RU" sz="1800" b="0" i="1" dirty="0">
                <a:effectLst/>
                <a:latin typeface="PT Serif" panose="020A0603040505020204" pitchFamily="18" charset="-18"/>
              </a:rPr>
              <a:t>Школа клоунов </a:t>
            </a:r>
            <a:r>
              <a:rPr lang="ru-RU" sz="1800" b="0" i="0" dirty="0">
                <a:effectLst/>
                <a:latin typeface="PT Serif" panose="020A0603040505020204" pitchFamily="18" charset="-18"/>
              </a:rPr>
              <a:t>(1983)</a:t>
            </a:r>
            <a:endParaRPr lang="cs-CZ" sz="1800" b="0" i="0" dirty="0">
              <a:effectLst/>
              <a:latin typeface="PT Serif" panose="020A0603040505020204" pitchFamily="18" charset="-18"/>
            </a:endParaRPr>
          </a:p>
          <a:p>
            <a:pPr lvl="1"/>
            <a:r>
              <a:rPr lang="ru-RU" sz="1800" b="0" i="1" dirty="0">
                <a:effectLst/>
                <a:latin typeface="PT Serif" panose="020A0603040505020204" pitchFamily="18" charset="-18"/>
              </a:rPr>
              <a:t>Колобок идет по следу </a:t>
            </a:r>
            <a:r>
              <a:rPr lang="ru-RU" sz="1800" b="0" i="0" dirty="0">
                <a:effectLst/>
                <a:latin typeface="PT Serif" panose="020A0603040505020204" pitchFamily="18" charset="-18"/>
              </a:rPr>
              <a:t>(1987)</a:t>
            </a:r>
            <a:endParaRPr lang="cs-CZ" sz="1800" b="0" i="0" dirty="0">
              <a:effectLst/>
              <a:latin typeface="PT Serif" panose="020A0603040505020204" pitchFamily="18" charset="-18"/>
            </a:endParaRPr>
          </a:p>
          <a:p>
            <a:pPr lvl="1"/>
            <a:r>
              <a:rPr lang="ru-RU" sz="1800" b="0" i="1" dirty="0">
                <a:effectLst/>
                <a:latin typeface="PT Serif" panose="020A0603040505020204" pitchFamily="18" charset="-18"/>
              </a:rPr>
              <a:t>25 профессий Маши Филипенко </a:t>
            </a:r>
            <a:r>
              <a:rPr lang="ru-RU" sz="1800" b="0" i="0" dirty="0">
                <a:effectLst/>
                <a:latin typeface="PT Serif" panose="020A0603040505020204" pitchFamily="18" charset="-18"/>
              </a:rPr>
              <a:t>(1988)</a:t>
            </a:r>
            <a:endParaRPr lang="cs-CZ" sz="1800" b="0" i="0" dirty="0">
              <a:effectLst/>
              <a:latin typeface="PT Serif" panose="020A0603040505020204" pitchFamily="18" charset="-18"/>
            </a:endParaRPr>
          </a:p>
          <a:p>
            <a:pPr lvl="1"/>
            <a:r>
              <a:rPr lang="ru-RU" sz="1800" b="0" i="1" dirty="0">
                <a:effectLst/>
                <a:latin typeface="PT Serif" panose="020A0603040505020204" pitchFamily="18" charset="-18"/>
              </a:rPr>
              <a:t>Меховой интернат </a:t>
            </a:r>
            <a:r>
              <a:rPr lang="ru-RU" sz="1800" b="0" i="0" dirty="0">
                <a:effectLst/>
                <a:latin typeface="PT Serif" panose="020A0603040505020204" pitchFamily="18" charset="-18"/>
              </a:rPr>
              <a:t>(1989)</a:t>
            </a:r>
            <a:endParaRPr lang="ru-RU" sz="1800" b="0" i="0" dirty="0">
              <a:effectLst/>
              <a:latin typeface="Inter"/>
            </a:endParaRPr>
          </a:p>
          <a:p>
            <a:endParaRPr lang="cs-CZ" sz="1100" dirty="0"/>
          </a:p>
        </p:txBody>
      </p:sp>
      <p:sp>
        <p:nvSpPr>
          <p:cNvPr id="12308" name="Oval 12307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52635" y="2507215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10" name="Arc 12309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432189" flipV="1">
            <a:off x="7537061" y="1878543"/>
            <a:ext cx="4592562" cy="45925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294" name="Picture 6" descr="Сказка Дядя Фёдор, пёс и кот, Успенский Эдуард - читать для детей онлайн">
            <a:hlinkClick r:id="rId2"/>
            <a:extLst>
              <a:ext uri="{FF2B5EF4-FFF2-40B4-BE49-F238E27FC236}">
                <a16:creationId xmlns:a16="http://schemas.microsoft.com/office/drawing/2014/main" id="{2A6557BE-CDDF-E6B8-4496-86005E55B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0333" y="275544"/>
            <a:ext cx="1891483" cy="2788973"/>
          </a:xfrm>
          <a:custGeom>
            <a:avLst/>
            <a:gdLst/>
            <a:ahLst/>
            <a:cxnLst/>
            <a:rect l="l" t="t" r="r" b="b"/>
            <a:pathLst>
              <a:path w="2185353" h="2064564">
                <a:moveTo>
                  <a:pt x="65529" y="0"/>
                </a:moveTo>
                <a:lnTo>
                  <a:pt x="2119824" y="0"/>
                </a:lnTo>
                <a:cubicBezTo>
                  <a:pt x="2156015" y="0"/>
                  <a:pt x="2185353" y="29338"/>
                  <a:pt x="2185353" y="65529"/>
                </a:cubicBezTo>
                <a:lnTo>
                  <a:pt x="2185353" y="1999035"/>
                </a:lnTo>
                <a:cubicBezTo>
                  <a:pt x="2185353" y="2035226"/>
                  <a:pt x="2156015" y="2064564"/>
                  <a:pt x="2119824" y="2064564"/>
                </a:cubicBezTo>
                <a:lnTo>
                  <a:pt x="65529" y="2064564"/>
                </a:lnTo>
                <a:cubicBezTo>
                  <a:pt x="29338" y="2064564"/>
                  <a:pt x="0" y="2035226"/>
                  <a:pt x="0" y="1999035"/>
                </a:cubicBezTo>
                <a:lnTo>
                  <a:pt x="0" y="65529"/>
                </a:lnTo>
                <a:cubicBezTo>
                  <a:pt x="0" y="29338"/>
                  <a:pt x="29338" y="0"/>
                  <a:pt x="6552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Смотреть «Трое из Простоквашино» в хорошем качестве онлайн на сайте  PREMIER.ONE">
            <a:extLst>
              <a:ext uri="{FF2B5EF4-FFF2-40B4-BE49-F238E27FC236}">
                <a16:creationId xmlns:a16="http://schemas.microsoft.com/office/drawing/2014/main" id="{CAE19C64-2C85-E033-10DD-35B0050156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0" r="18394" b="-4"/>
          <a:stretch/>
        </p:blipFill>
        <p:spPr bwMode="auto">
          <a:xfrm>
            <a:off x="8405926" y="3064517"/>
            <a:ext cx="2987191" cy="2553120"/>
          </a:xfrm>
          <a:custGeom>
            <a:avLst/>
            <a:gdLst/>
            <a:ahLst/>
            <a:cxnLst/>
            <a:rect l="l" t="t" r="r" b="b"/>
            <a:pathLst>
              <a:path w="2185353" h="2064564">
                <a:moveTo>
                  <a:pt x="65529" y="0"/>
                </a:moveTo>
                <a:lnTo>
                  <a:pt x="2119824" y="0"/>
                </a:lnTo>
                <a:cubicBezTo>
                  <a:pt x="2156015" y="0"/>
                  <a:pt x="2185353" y="29338"/>
                  <a:pt x="2185353" y="65529"/>
                </a:cubicBezTo>
                <a:lnTo>
                  <a:pt x="2185353" y="1999035"/>
                </a:lnTo>
                <a:cubicBezTo>
                  <a:pt x="2185353" y="2035226"/>
                  <a:pt x="2156015" y="2064564"/>
                  <a:pt x="2119824" y="2064564"/>
                </a:cubicBezTo>
                <a:lnTo>
                  <a:pt x="65529" y="2064564"/>
                </a:lnTo>
                <a:cubicBezTo>
                  <a:pt x="29338" y="2064564"/>
                  <a:pt x="0" y="2035226"/>
                  <a:pt x="0" y="1999035"/>
                </a:cubicBezTo>
                <a:lnTo>
                  <a:pt x="0" y="65529"/>
                </a:lnTo>
                <a:cubicBezTo>
                  <a:pt x="0" y="29338"/>
                  <a:pt x="29338" y="0"/>
                  <a:pt x="6552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611153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4030</TotalTime>
  <Words>803</Words>
  <Application>Microsoft Office PowerPoint</Application>
  <PresentationFormat>Широкоэкранный</PresentationFormat>
  <Paragraphs>79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Abadi</vt:lpstr>
      <vt:lpstr>Arial</vt:lpstr>
      <vt:lpstr>Arial</vt:lpstr>
      <vt:lpstr>Calibri</vt:lpstr>
      <vt:lpstr>Calibri Light</vt:lpstr>
      <vt:lpstr>Inter</vt:lpstr>
      <vt:lpstr>PT Serif</vt:lpstr>
      <vt:lpstr>Motiv Office</vt:lpstr>
      <vt:lpstr>Эдуард Николаевич Успенский</vt:lpstr>
      <vt:lpstr>Эдуард Николаевич Успенский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Успенский - автор стихотворных сборников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По сценариям и произведениям писателя сняты  60 мультипликационных фильмов: </vt:lpstr>
      <vt:lpstr>Был трижды женат.</vt:lpstr>
      <vt:lpstr>Презентация PowerPoint</vt:lpstr>
      <vt:lpstr>Презентация PowerPoint</vt:lpstr>
      <vt:lpstr>Презентация PowerPoint</vt:lpstr>
      <vt:lpstr>Источники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Эдуард Николаевич Успенский</dc:title>
  <dc:creator>Anežka Richterová</dc:creator>
  <cp:lastModifiedBy>Elena Vasilyeva</cp:lastModifiedBy>
  <cp:revision>8</cp:revision>
  <dcterms:created xsi:type="dcterms:W3CDTF">2022-10-26T14:31:23Z</dcterms:created>
  <dcterms:modified xsi:type="dcterms:W3CDTF">2022-12-10T22:45:47Z</dcterms:modified>
</cp:coreProperties>
</file>