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49" r:id="rId3"/>
    <p:sldId id="319" r:id="rId4"/>
    <p:sldId id="257" r:id="rId5"/>
    <p:sldId id="324" r:id="rId6"/>
    <p:sldId id="258" r:id="rId7"/>
    <p:sldId id="320" r:id="rId8"/>
    <p:sldId id="321" r:id="rId9"/>
    <p:sldId id="348" r:id="rId10"/>
    <p:sldId id="263" r:id="rId11"/>
    <p:sldId id="264"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5" autoAdjust="0"/>
    <p:restoredTop sz="86364" autoAdjust="0"/>
  </p:normalViewPr>
  <p:slideViewPr>
    <p:cSldViewPr>
      <p:cViewPr varScale="1">
        <p:scale>
          <a:sx n="55" d="100"/>
          <a:sy n="55" d="100"/>
        </p:scale>
        <p:origin x="82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3D165-107A-4C4A-8884-9656ED3A928A}" type="datetimeFigureOut">
              <a:rPr lang="cs-CZ" smtClean="0"/>
              <a:t>28.09.2020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04669-A6A3-475C-92B1-F913CC7C7166}" type="slidenum">
              <a:rPr lang="cs-CZ" smtClean="0"/>
              <a:t>‹#›</a:t>
            </a:fld>
            <a:endParaRPr lang="cs-CZ"/>
          </a:p>
        </p:txBody>
      </p:sp>
    </p:spTree>
    <p:extLst>
      <p:ext uri="{BB962C8B-B14F-4D97-AF65-F5344CB8AC3E}">
        <p14:creationId xmlns:p14="http://schemas.microsoft.com/office/powerpoint/2010/main" val="314418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Park</a:t>
            </a:r>
            <a:r>
              <a:rPr lang="cs-CZ" baseline="0" dirty="0"/>
              <a:t> před Technologickou agenturou na Praze 6</a:t>
            </a:r>
            <a:endParaRPr lang="en-US" dirty="0"/>
          </a:p>
        </p:txBody>
      </p:sp>
      <p:sp>
        <p:nvSpPr>
          <p:cNvPr id="4" name="Zástupný symbol pro číslo snímku 3"/>
          <p:cNvSpPr>
            <a:spLocks noGrp="1"/>
          </p:cNvSpPr>
          <p:nvPr>
            <p:ph type="sldNum" sz="quarter" idx="10"/>
          </p:nvPr>
        </p:nvSpPr>
        <p:spPr/>
        <p:txBody>
          <a:bodyPr/>
          <a:lstStyle/>
          <a:p>
            <a:fld id="{5119A8C9-B602-42D0-8F68-607C98659A9E}" type="slidenum">
              <a:rPr lang="cs-CZ" smtClean="0"/>
              <a:t>7</a:t>
            </a:fld>
            <a:endParaRPr lang="cs-CZ"/>
          </a:p>
        </p:txBody>
      </p:sp>
    </p:spTree>
    <p:extLst>
      <p:ext uri="{BB962C8B-B14F-4D97-AF65-F5344CB8AC3E}">
        <p14:creationId xmlns:p14="http://schemas.microsoft.com/office/powerpoint/2010/main" val="327789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Nejde jen</a:t>
            </a:r>
            <a:r>
              <a:rPr lang="cs-CZ" baseline="0" dirty="0"/>
              <a:t> o zákazy, ale také o upozornění, informaci …</a:t>
            </a:r>
            <a:endParaRPr lang="en-US" dirty="0"/>
          </a:p>
        </p:txBody>
      </p:sp>
      <p:sp>
        <p:nvSpPr>
          <p:cNvPr id="4" name="Zástupný symbol pro číslo snímku 3"/>
          <p:cNvSpPr>
            <a:spLocks noGrp="1"/>
          </p:cNvSpPr>
          <p:nvPr>
            <p:ph type="sldNum" sz="quarter" idx="10"/>
          </p:nvPr>
        </p:nvSpPr>
        <p:spPr/>
        <p:txBody>
          <a:bodyPr/>
          <a:lstStyle/>
          <a:p>
            <a:fld id="{5119A8C9-B602-42D0-8F68-607C98659A9E}" type="slidenum">
              <a:rPr lang="cs-CZ" smtClean="0"/>
              <a:t>8</a:t>
            </a:fld>
            <a:endParaRPr lang="cs-CZ"/>
          </a:p>
        </p:txBody>
      </p:sp>
    </p:spTree>
    <p:extLst>
      <p:ext uri="{BB962C8B-B14F-4D97-AF65-F5344CB8AC3E}">
        <p14:creationId xmlns:p14="http://schemas.microsoft.com/office/powerpoint/2010/main" val="285326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3D91555-9870-4474-98F8-FB6211B7C90F}" type="datetimeFigureOut">
              <a:rPr lang="cs-CZ" smtClean="0"/>
              <a:t>28.09.2020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231600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D91555-9870-4474-98F8-FB6211B7C90F}" type="datetimeFigureOut">
              <a:rPr lang="cs-CZ" smtClean="0"/>
              <a:t>28.09.2020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257830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D91555-9870-4474-98F8-FB6211B7C90F}" type="datetimeFigureOut">
              <a:rPr lang="cs-CZ" smtClean="0"/>
              <a:t>28.09.2020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415502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D91555-9870-4474-98F8-FB6211B7C90F}" type="datetimeFigureOut">
              <a:rPr lang="cs-CZ" smtClean="0"/>
              <a:t>28.09.2020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131649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3D91555-9870-4474-98F8-FB6211B7C90F}" type="datetimeFigureOut">
              <a:rPr lang="cs-CZ" smtClean="0"/>
              <a:t>28.09.2020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305271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3D91555-9870-4474-98F8-FB6211B7C90F}" type="datetimeFigureOut">
              <a:rPr lang="cs-CZ" smtClean="0"/>
              <a:t>28.09.2020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145916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3D91555-9870-4474-98F8-FB6211B7C90F}" type="datetimeFigureOut">
              <a:rPr lang="cs-CZ" smtClean="0"/>
              <a:t>28.09.2020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381815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3D91555-9870-4474-98F8-FB6211B7C90F}" type="datetimeFigureOut">
              <a:rPr lang="cs-CZ" smtClean="0"/>
              <a:t>28.09.2020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164909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3D91555-9870-4474-98F8-FB6211B7C90F}" type="datetimeFigureOut">
              <a:rPr lang="cs-CZ" smtClean="0"/>
              <a:t>28.09.2020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188003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3D91555-9870-4474-98F8-FB6211B7C90F}" type="datetimeFigureOut">
              <a:rPr lang="cs-CZ" smtClean="0"/>
              <a:t>28.09.2020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57859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3D91555-9870-4474-98F8-FB6211B7C90F}" type="datetimeFigureOut">
              <a:rPr lang="cs-CZ" smtClean="0"/>
              <a:t>28.09.2020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B9E2D47-8BE1-4C86-BC58-1E06AD37FDD6}" type="slidenum">
              <a:rPr lang="cs-CZ" smtClean="0"/>
              <a:t>‹#›</a:t>
            </a:fld>
            <a:endParaRPr lang="cs-CZ"/>
          </a:p>
        </p:txBody>
      </p:sp>
    </p:spTree>
    <p:extLst>
      <p:ext uri="{BB962C8B-B14F-4D97-AF65-F5344CB8AC3E}">
        <p14:creationId xmlns:p14="http://schemas.microsoft.com/office/powerpoint/2010/main" val="276151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91555-9870-4474-98F8-FB6211B7C90F}" type="datetimeFigureOut">
              <a:rPr lang="cs-CZ" smtClean="0"/>
              <a:t>28.09.2020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E2D47-8BE1-4C86-BC58-1E06AD37FDD6}" type="slidenum">
              <a:rPr lang="cs-CZ" smtClean="0"/>
              <a:t>‹#›</a:t>
            </a:fld>
            <a:endParaRPr lang="cs-CZ"/>
          </a:p>
        </p:txBody>
      </p:sp>
    </p:spTree>
    <p:extLst>
      <p:ext uri="{BB962C8B-B14F-4D97-AF65-F5344CB8AC3E}">
        <p14:creationId xmlns:p14="http://schemas.microsoft.com/office/powerpoint/2010/main" val="173210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noProof="0" dirty="0"/>
              <a:t>Úvod do tvorby politiky </a:t>
            </a:r>
            <a:br>
              <a:rPr lang="cs-CZ" noProof="0" dirty="0"/>
            </a:br>
            <a:r>
              <a:rPr lang="cs-CZ" noProof="0" dirty="0"/>
              <a:t>(</a:t>
            </a:r>
            <a:r>
              <a:rPr lang="cs-CZ" noProof="0" dirty="0" err="1"/>
              <a:t>policy</a:t>
            </a:r>
            <a:r>
              <a:rPr lang="cs-CZ" noProof="0" dirty="0"/>
              <a:t> design)</a:t>
            </a:r>
          </a:p>
        </p:txBody>
      </p:sp>
      <p:sp>
        <p:nvSpPr>
          <p:cNvPr id="3" name="Podnadpis 2"/>
          <p:cNvSpPr>
            <a:spLocks noGrp="1"/>
          </p:cNvSpPr>
          <p:nvPr>
            <p:ph type="subTitle" idx="1"/>
          </p:nvPr>
        </p:nvSpPr>
        <p:spPr/>
        <p:txBody>
          <a:bodyPr/>
          <a:lstStyle/>
          <a:p>
            <a:endParaRPr lang="cs-CZ" noProof="0" dirty="0"/>
          </a:p>
        </p:txBody>
      </p:sp>
    </p:spTree>
    <p:extLst>
      <p:ext uri="{BB962C8B-B14F-4D97-AF65-F5344CB8AC3E}">
        <p14:creationId xmlns:p14="http://schemas.microsoft.com/office/powerpoint/2010/main" val="190631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noProof="0" dirty="0"/>
              <a:t>Pár příkladů, když se to dostatečně nerozmyslí …</a:t>
            </a:r>
          </a:p>
        </p:txBody>
      </p:sp>
      <p:sp>
        <p:nvSpPr>
          <p:cNvPr id="6" name="AutoShape 5" descr="Image result for silnice u olbramov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75" y="1844824"/>
            <a:ext cx="396044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stezka"/>
          <p:cNvPicPr>
            <a:picLocks noChangeAspect="1" noChangeArrowheads="1"/>
          </p:cNvPicPr>
          <p:nvPr/>
        </p:nvPicPr>
        <p:blipFill>
          <a:blip r:embed="rId3" cstate="print"/>
          <a:srcRect/>
          <a:stretch>
            <a:fillRect/>
          </a:stretch>
        </p:blipFill>
        <p:spPr bwMode="auto">
          <a:xfrm>
            <a:off x="4716016" y="2646554"/>
            <a:ext cx="4194263" cy="2592288"/>
          </a:xfrm>
          <a:prstGeom prst="rect">
            <a:avLst/>
          </a:prstGeom>
          <a:noFill/>
          <a:ln w="9525">
            <a:noFill/>
            <a:miter lim="800000"/>
            <a:headEnd/>
            <a:tailEnd/>
          </a:ln>
        </p:spPr>
      </p:pic>
    </p:spTree>
    <p:extLst>
      <p:ext uri="{BB962C8B-B14F-4D97-AF65-F5344CB8AC3E}">
        <p14:creationId xmlns:p14="http://schemas.microsoft.com/office/powerpoint/2010/main" val="376463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11647"/>
            <a:ext cx="8820472" cy="1239156"/>
          </a:xfrm>
        </p:spPr>
        <p:txBody>
          <a:bodyPr>
            <a:normAutofit fontScale="90000"/>
          </a:bodyPr>
          <a:lstStyle/>
          <a:p>
            <a:r>
              <a:rPr lang="cs-CZ" noProof="0" dirty="0"/>
              <a:t>Pár příkladů, když se to dostatečně nerozmyslí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6563" y="3789040"/>
            <a:ext cx="394151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nosi&amp;ccaron;i kufr&amp;uring; letišt&amp;eca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4101027"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E37EFD1E-5264-49DD-B05D-B749074F47F2}"/>
              </a:ext>
            </a:extLst>
          </p:cNvPr>
          <p:cNvSpPr txBox="1"/>
          <p:nvPr/>
        </p:nvSpPr>
        <p:spPr>
          <a:xfrm>
            <a:off x="5076056" y="2506227"/>
            <a:ext cx="4572000" cy="369332"/>
          </a:xfrm>
          <a:prstGeom prst="rect">
            <a:avLst/>
          </a:prstGeom>
          <a:noFill/>
        </p:spPr>
        <p:txBody>
          <a:bodyPr wrap="square">
            <a:spAutoFit/>
          </a:bodyPr>
          <a:lstStyle/>
          <a:p>
            <a:r>
              <a:rPr lang="cs-CZ" noProof="0" dirty="0"/>
              <a:t>Cesta na letiště Václava Havla …</a:t>
            </a:r>
            <a:endParaRPr lang="en-GB" dirty="0"/>
          </a:p>
        </p:txBody>
      </p:sp>
    </p:spTree>
    <p:extLst>
      <p:ext uri="{BB962C8B-B14F-4D97-AF65-F5344CB8AC3E}">
        <p14:creationId xmlns:p14="http://schemas.microsoft.com/office/powerpoint/2010/main" val="188923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1A9495-CF24-44BE-8847-B55AE307B96F}"/>
              </a:ext>
            </a:extLst>
          </p:cNvPr>
          <p:cNvSpPr>
            <a:spLocks noGrp="1"/>
          </p:cNvSpPr>
          <p:nvPr>
            <p:ph type="title"/>
          </p:nvPr>
        </p:nvSpPr>
        <p:spPr/>
        <p:txBody>
          <a:bodyPr/>
          <a:lstStyle/>
          <a:p>
            <a:r>
              <a:rPr lang="cs-CZ" dirty="0"/>
              <a:t>Struktura prezentace</a:t>
            </a:r>
            <a:endParaRPr lang="en-GB" dirty="0"/>
          </a:p>
        </p:txBody>
      </p:sp>
      <p:sp>
        <p:nvSpPr>
          <p:cNvPr id="3" name="Zástupný obsah 2">
            <a:extLst>
              <a:ext uri="{FF2B5EF4-FFF2-40B4-BE49-F238E27FC236}">
                <a16:creationId xmlns:a16="http://schemas.microsoft.com/office/drawing/2014/main" id="{34210C20-683D-4DD4-BD8E-3273C52873F0}"/>
              </a:ext>
            </a:extLst>
          </p:cNvPr>
          <p:cNvSpPr>
            <a:spLocks noGrp="1"/>
          </p:cNvSpPr>
          <p:nvPr>
            <p:ph idx="1"/>
          </p:nvPr>
        </p:nvSpPr>
        <p:spPr/>
        <p:txBody>
          <a:bodyPr/>
          <a:lstStyle/>
          <a:p>
            <a:r>
              <a:rPr lang="cs-CZ" dirty="0" err="1"/>
              <a:t>Policy</a:t>
            </a:r>
            <a:r>
              <a:rPr lang="cs-CZ" dirty="0"/>
              <a:t> </a:t>
            </a:r>
            <a:r>
              <a:rPr lang="cs-CZ" dirty="0" err="1"/>
              <a:t>analysis</a:t>
            </a:r>
            <a:r>
              <a:rPr lang="cs-CZ" dirty="0"/>
              <a:t> a </a:t>
            </a:r>
            <a:r>
              <a:rPr lang="cs-CZ" dirty="0" err="1"/>
              <a:t>policy</a:t>
            </a:r>
            <a:r>
              <a:rPr lang="cs-CZ" dirty="0"/>
              <a:t> design </a:t>
            </a:r>
          </a:p>
          <a:p>
            <a:r>
              <a:rPr lang="cs-CZ" dirty="0"/>
              <a:t>Design – vymezení pojmu</a:t>
            </a:r>
          </a:p>
          <a:p>
            <a:r>
              <a:rPr lang="cs-CZ" dirty="0" err="1"/>
              <a:t>Policy</a:t>
            </a:r>
            <a:r>
              <a:rPr lang="cs-CZ" dirty="0"/>
              <a:t> design</a:t>
            </a:r>
            <a:endParaRPr lang="en-GB" dirty="0"/>
          </a:p>
        </p:txBody>
      </p:sp>
    </p:spTree>
    <p:extLst>
      <p:ext uri="{BB962C8B-B14F-4D97-AF65-F5344CB8AC3E}">
        <p14:creationId xmlns:p14="http://schemas.microsoft.com/office/powerpoint/2010/main" val="292768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en-US" dirty="0">
                <a:cs typeface="Arial" charset="0"/>
              </a:rPr>
              <a:t>Základní aktivity </a:t>
            </a:r>
            <a:r>
              <a:rPr lang="cs-CZ" altLang="en-US" dirty="0" err="1">
                <a:cs typeface="Arial" charset="0"/>
              </a:rPr>
              <a:t>policy</a:t>
            </a:r>
            <a:r>
              <a:rPr lang="cs-CZ" altLang="en-US" dirty="0">
                <a:cs typeface="Arial" charset="0"/>
              </a:rPr>
              <a:t> </a:t>
            </a:r>
            <a:r>
              <a:rPr lang="cs-CZ" altLang="en-US" dirty="0" err="1">
                <a:cs typeface="Arial" charset="0"/>
              </a:rPr>
              <a:t>analysis</a:t>
            </a:r>
            <a:endParaRPr lang="cs-CZ" altLang="en-US" dirty="0">
              <a:cs typeface="Arial" charset="0"/>
            </a:endParaRPr>
          </a:p>
        </p:txBody>
      </p:sp>
      <p:sp>
        <p:nvSpPr>
          <p:cNvPr id="7171" name="Rectangle 3"/>
          <p:cNvSpPr>
            <a:spLocks noGrp="1" noChangeArrowheads="1"/>
          </p:cNvSpPr>
          <p:nvPr>
            <p:ph sz="quarter" idx="1"/>
          </p:nvPr>
        </p:nvSpPr>
        <p:spPr>
          <a:xfrm>
            <a:off x="179513" y="1556792"/>
            <a:ext cx="6408712" cy="4767808"/>
          </a:xfrm>
        </p:spPr>
        <p:txBody>
          <a:bodyPr>
            <a:normAutofit fontScale="92500" lnSpcReduction="20000"/>
          </a:bodyPr>
          <a:lstStyle/>
          <a:p>
            <a:pPr marL="609600" indent="-609600" algn="just" eaLnBrk="1" hangingPunct="1">
              <a:buFontTx/>
              <a:buAutoNum type="arabicPeriod"/>
            </a:pPr>
            <a:r>
              <a:rPr lang="cs-CZ" altLang="en-US" dirty="0">
                <a:cs typeface="Arial" charset="0"/>
              </a:rPr>
              <a:t>Strukturace problému</a:t>
            </a:r>
          </a:p>
          <a:p>
            <a:pPr marL="609600" indent="-609600" algn="just" eaLnBrk="1" hangingPunct="1">
              <a:buFontTx/>
              <a:buAutoNum type="arabicPeriod"/>
            </a:pPr>
            <a:r>
              <a:rPr lang="cs-CZ" altLang="en-US" dirty="0">
                <a:cs typeface="Arial" charset="0"/>
              </a:rPr>
              <a:t>Stanovení cílů</a:t>
            </a:r>
          </a:p>
          <a:p>
            <a:pPr marL="609600" indent="-609600" algn="just" eaLnBrk="1" hangingPunct="1">
              <a:buFontTx/>
              <a:buAutoNum type="arabicPeriod"/>
            </a:pPr>
            <a:endParaRPr lang="cs-CZ" altLang="en-US" dirty="0">
              <a:cs typeface="Arial" charset="0"/>
            </a:endParaRPr>
          </a:p>
          <a:p>
            <a:pPr marL="609600" indent="-609600" eaLnBrk="1" hangingPunct="1">
              <a:buFontTx/>
              <a:buAutoNum type="arabicPeriod"/>
            </a:pPr>
            <a:r>
              <a:rPr lang="cs-CZ" altLang="en-US" dirty="0">
                <a:cs typeface="Arial" charset="0"/>
              </a:rPr>
              <a:t>Formulace možných řešení                a opatření </a:t>
            </a:r>
          </a:p>
          <a:p>
            <a:pPr marL="609600" indent="-609600" eaLnBrk="1" hangingPunct="1">
              <a:buFontTx/>
              <a:buAutoNum type="arabicPeriod"/>
            </a:pPr>
            <a:r>
              <a:rPr lang="cs-CZ" altLang="en-US" dirty="0">
                <a:cs typeface="Arial" charset="0"/>
              </a:rPr>
              <a:t>Prognóza různých možných řešení</a:t>
            </a:r>
          </a:p>
          <a:p>
            <a:pPr marL="609600" indent="-609600" eaLnBrk="1" hangingPunct="1">
              <a:buFontTx/>
              <a:buAutoNum type="arabicPeriod"/>
            </a:pPr>
            <a:r>
              <a:rPr lang="cs-CZ" altLang="en-US" dirty="0">
                <a:cs typeface="Arial" charset="0"/>
              </a:rPr>
              <a:t>Identifikace variantních politik</a:t>
            </a:r>
          </a:p>
          <a:p>
            <a:pPr marL="609600" indent="-609600" eaLnBrk="1" hangingPunct="1">
              <a:buFontTx/>
              <a:buAutoNum type="arabicPeriod"/>
            </a:pPr>
            <a:r>
              <a:rPr lang="cs-CZ" altLang="en-US" dirty="0">
                <a:cs typeface="Arial" charset="0"/>
              </a:rPr>
              <a:t>Výběr mezi variantami a návrh doporučení</a:t>
            </a:r>
          </a:p>
          <a:p>
            <a:pPr marL="609600" indent="-609600" eaLnBrk="1" hangingPunct="1">
              <a:buFontTx/>
              <a:buAutoNum type="arabicPeriod"/>
            </a:pPr>
            <a:r>
              <a:rPr lang="cs-CZ" altLang="en-US" dirty="0">
                <a:cs typeface="Arial" charset="0"/>
              </a:rPr>
              <a:t>Návrh monitorování a evaluace navržené varianty</a:t>
            </a:r>
          </a:p>
        </p:txBody>
      </p:sp>
      <p:sp>
        <p:nvSpPr>
          <p:cNvPr id="2" name="TextovéPole 1"/>
          <p:cNvSpPr txBox="1"/>
          <p:nvPr/>
        </p:nvSpPr>
        <p:spPr>
          <a:xfrm>
            <a:off x="6444208" y="1700808"/>
            <a:ext cx="2587631" cy="523220"/>
          </a:xfrm>
          <a:prstGeom prst="rect">
            <a:avLst/>
          </a:prstGeom>
          <a:noFill/>
        </p:spPr>
        <p:txBody>
          <a:bodyPr wrap="none" rtlCol="0">
            <a:spAutoFit/>
          </a:bodyPr>
          <a:lstStyle/>
          <a:p>
            <a:r>
              <a:rPr lang="cs-CZ" sz="2800" b="1" i="1" dirty="0">
                <a:solidFill>
                  <a:srgbClr val="FF0000"/>
                </a:solidFill>
              </a:rPr>
              <a:t>Co chceme řešit </a:t>
            </a:r>
            <a:endParaRPr lang="en-US" sz="2800" b="1" i="1" dirty="0">
              <a:solidFill>
                <a:srgbClr val="FF0000"/>
              </a:solidFill>
            </a:endParaRPr>
          </a:p>
        </p:txBody>
      </p:sp>
      <p:sp>
        <p:nvSpPr>
          <p:cNvPr id="6" name="TextovéPole 5"/>
          <p:cNvSpPr txBox="1"/>
          <p:nvPr/>
        </p:nvSpPr>
        <p:spPr>
          <a:xfrm>
            <a:off x="6740856" y="3933056"/>
            <a:ext cx="2416046" cy="1384995"/>
          </a:xfrm>
          <a:prstGeom prst="rect">
            <a:avLst/>
          </a:prstGeom>
          <a:noFill/>
        </p:spPr>
        <p:txBody>
          <a:bodyPr wrap="none" rtlCol="0">
            <a:spAutoFit/>
          </a:bodyPr>
          <a:lstStyle/>
          <a:p>
            <a:pPr algn="ctr"/>
            <a:r>
              <a:rPr lang="cs-CZ" sz="2800" b="1" i="1" dirty="0">
                <a:solidFill>
                  <a:srgbClr val="FF0000"/>
                </a:solidFill>
              </a:rPr>
              <a:t>Jak to chceme </a:t>
            </a:r>
          </a:p>
          <a:p>
            <a:pPr algn="ctr"/>
            <a:r>
              <a:rPr lang="cs-CZ" sz="2800" b="1" i="1" dirty="0">
                <a:solidFill>
                  <a:srgbClr val="FF0000"/>
                </a:solidFill>
              </a:rPr>
              <a:t>řešit </a:t>
            </a:r>
          </a:p>
          <a:p>
            <a:pPr algn="ctr"/>
            <a:r>
              <a:rPr lang="cs-CZ" sz="2800" b="1" i="1" dirty="0">
                <a:solidFill>
                  <a:srgbClr val="FF0000"/>
                </a:solidFill>
              </a:rPr>
              <a:t>(</a:t>
            </a:r>
            <a:r>
              <a:rPr lang="cs-CZ" sz="2800" b="1" i="1" dirty="0" err="1">
                <a:solidFill>
                  <a:srgbClr val="FF0000"/>
                </a:solidFill>
              </a:rPr>
              <a:t>policy</a:t>
            </a:r>
            <a:r>
              <a:rPr lang="cs-CZ" sz="2800" b="1" i="1" dirty="0">
                <a:solidFill>
                  <a:srgbClr val="FF0000"/>
                </a:solidFill>
              </a:rPr>
              <a:t> design) </a:t>
            </a:r>
            <a:endParaRPr lang="en-US" sz="2800" b="1" i="1" dirty="0">
              <a:solidFill>
                <a:srgbClr val="FF0000"/>
              </a:solidFill>
            </a:endParaRPr>
          </a:p>
        </p:txBody>
      </p:sp>
      <p:sp>
        <p:nvSpPr>
          <p:cNvPr id="3" name="Pravá složená závorka 2"/>
          <p:cNvSpPr/>
          <p:nvPr/>
        </p:nvSpPr>
        <p:spPr>
          <a:xfrm>
            <a:off x="4860032" y="1700808"/>
            <a:ext cx="576064" cy="64807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8" name="Pravá složená závorka 7"/>
          <p:cNvSpPr/>
          <p:nvPr/>
        </p:nvSpPr>
        <p:spPr>
          <a:xfrm>
            <a:off x="6177330" y="3140968"/>
            <a:ext cx="576064" cy="302433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7584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a:t>Design – úvodní metafory …</a:t>
            </a:r>
          </a:p>
        </p:txBody>
      </p:sp>
      <p:sp>
        <p:nvSpPr>
          <p:cNvPr id="3" name="Zástupný symbol pro obsah 2"/>
          <p:cNvSpPr>
            <a:spLocks noGrp="1"/>
          </p:cNvSpPr>
          <p:nvPr>
            <p:ph idx="1"/>
          </p:nvPr>
        </p:nvSpPr>
        <p:spPr/>
        <p:txBody>
          <a:bodyPr>
            <a:normAutofit fontScale="85000" lnSpcReduction="10000"/>
          </a:bodyPr>
          <a:lstStyle/>
          <a:p>
            <a:r>
              <a:rPr lang="cs-CZ" noProof="0" dirty="0" err="1"/>
              <a:t>Wikipedia</a:t>
            </a:r>
            <a:r>
              <a:rPr lang="cs-CZ" noProof="0" dirty="0"/>
              <a:t>: Design = vytvoření plánu nebo úmluvy na výstavbu objektu nebo systému (architektonické plány, technické výkresy, obchodní procesy, schémata zapojení, grafický design, produktový design). Může označovat jak činnost návrháře, tak výsledný produkt jeho činnosti. Dobrý design obecně, zahrnuje několik věcí, a to tvar výrobku, bezpečnost, použitelnost, respektuje technické a technologické zásady.</a:t>
            </a:r>
          </a:p>
          <a:p>
            <a:r>
              <a:rPr lang="cs-CZ" dirty="0"/>
              <a:t>Designovat znamená „plánovat, zamýšlet, dělat něco se záměrem …“ (Oxford </a:t>
            </a:r>
            <a:r>
              <a:rPr lang="cs-CZ" dirty="0" err="1"/>
              <a:t>English</a:t>
            </a:r>
            <a:r>
              <a:rPr lang="cs-CZ" dirty="0"/>
              <a:t> </a:t>
            </a:r>
            <a:r>
              <a:rPr lang="cs-CZ" dirty="0" err="1"/>
              <a:t>Dictionary</a:t>
            </a:r>
            <a:r>
              <a:rPr lang="cs-CZ" dirty="0"/>
              <a:t> 1971: 244).</a:t>
            </a:r>
            <a:endParaRPr lang="cs-CZ" noProof="0" dirty="0"/>
          </a:p>
        </p:txBody>
      </p:sp>
    </p:spTree>
    <p:extLst>
      <p:ext uri="{BB962C8B-B14F-4D97-AF65-F5344CB8AC3E}">
        <p14:creationId xmlns:p14="http://schemas.microsoft.com/office/powerpoint/2010/main" val="85792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Policy</a:t>
            </a:r>
            <a:r>
              <a:rPr lang="cs-CZ" dirty="0"/>
              <a:t> design </a:t>
            </a:r>
            <a:endParaRPr lang="en-US" dirty="0"/>
          </a:p>
        </p:txBody>
      </p:sp>
      <p:sp>
        <p:nvSpPr>
          <p:cNvPr id="3" name="Zástupný symbol pro obsah 2"/>
          <p:cNvSpPr>
            <a:spLocks noGrp="1"/>
          </p:cNvSpPr>
          <p:nvPr>
            <p:ph idx="1"/>
          </p:nvPr>
        </p:nvSpPr>
        <p:spPr/>
        <p:txBody>
          <a:bodyPr>
            <a:normAutofit fontScale="92500" lnSpcReduction="20000"/>
          </a:bodyPr>
          <a:lstStyle/>
          <a:p>
            <a:r>
              <a:rPr lang="cs-CZ" sz="2400" dirty="0"/>
              <a:t>Design součástí jakéhokoli rozhodování jednotlivce nebo skupiny, když se zvažuje, jak se má postupovat (Alexander 2017: 94). </a:t>
            </a:r>
          </a:p>
          <a:p>
            <a:r>
              <a:rPr lang="cs-CZ" sz="2400" dirty="0"/>
              <a:t>„Proces vynalézání, vytváření a upravování postupů, kterými se mají zmírnit určité problémy“ (</a:t>
            </a:r>
            <a:r>
              <a:rPr lang="cs-CZ" sz="2400" dirty="0" err="1"/>
              <a:t>Dryzek</a:t>
            </a:r>
            <a:r>
              <a:rPr lang="cs-CZ" sz="2400" dirty="0"/>
              <a:t> 1983: 346)</a:t>
            </a:r>
          </a:p>
          <a:p>
            <a:r>
              <a:rPr lang="cs-CZ" sz="2400" dirty="0"/>
              <a:t>„[Všichni designéři] se chtějí vyhnout chybám pramenícím z neznalosti a spontánnosti. Chtějí myslet, před tím než jednají. Místo toho, aby bezprostředně a přímo manipulovali se svým okolím metodou „pokus a omyl“ do té doby, než toto okolí dostane požadovaný směr, designéři chtějí důkladně promyslet postup, jak se má postupovat, před tím, než se pustí do jeho provedení“ (</a:t>
            </a:r>
            <a:r>
              <a:rPr lang="cs-CZ" sz="2400" dirty="0" err="1"/>
              <a:t>Rittel</a:t>
            </a:r>
            <a:r>
              <a:rPr lang="cs-CZ" sz="2400" dirty="0"/>
              <a:t> 1988: 1). </a:t>
            </a:r>
          </a:p>
          <a:p>
            <a:endParaRPr lang="cs-CZ" sz="2400" dirty="0"/>
          </a:p>
          <a:p>
            <a:r>
              <a:rPr lang="en-US" sz="2400" dirty="0" err="1"/>
              <a:t>Veselý</a:t>
            </a:r>
            <a:r>
              <a:rPr lang="en-US" sz="2400" dirty="0"/>
              <a:t>, A. (2018). Design </a:t>
            </a:r>
            <a:r>
              <a:rPr lang="en-US" sz="2400" dirty="0" err="1"/>
              <a:t>veřejných</a:t>
            </a:r>
            <a:r>
              <a:rPr lang="en-US" sz="2400" dirty="0"/>
              <a:t> </a:t>
            </a:r>
            <a:r>
              <a:rPr lang="en-US" sz="2400" dirty="0" err="1"/>
              <a:t>politik</a:t>
            </a:r>
            <a:r>
              <a:rPr lang="en-US" sz="2400" dirty="0"/>
              <a:t>: </a:t>
            </a:r>
            <a:r>
              <a:rPr lang="en-US" sz="2400" dirty="0" err="1"/>
              <a:t>kritický</a:t>
            </a:r>
            <a:r>
              <a:rPr lang="en-US" sz="2400" dirty="0"/>
              <a:t> </a:t>
            </a:r>
            <a:r>
              <a:rPr lang="en-US" sz="2400" dirty="0" err="1"/>
              <a:t>přehled</a:t>
            </a:r>
            <a:r>
              <a:rPr lang="en-US" sz="2400" dirty="0"/>
              <a:t> </a:t>
            </a:r>
            <a:r>
              <a:rPr lang="en-US" sz="2400" dirty="0" err="1"/>
              <a:t>přístupů</a:t>
            </a:r>
            <a:r>
              <a:rPr lang="en-US" sz="2400" dirty="0"/>
              <a:t>. </a:t>
            </a:r>
            <a:r>
              <a:rPr lang="en-US" sz="2400" i="1" dirty="0" err="1"/>
              <a:t>Acta</a:t>
            </a:r>
            <a:r>
              <a:rPr lang="en-US" sz="2400" i="1" dirty="0"/>
              <a:t> </a:t>
            </a:r>
            <a:r>
              <a:rPr lang="en-US" sz="2400" i="1" dirty="0" err="1"/>
              <a:t>Politologica</a:t>
            </a:r>
            <a:r>
              <a:rPr lang="en-US" sz="2400" i="1" dirty="0"/>
              <a:t>, 10</a:t>
            </a:r>
            <a:r>
              <a:rPr lang="en-US" sz="2400" dirty="0"/>
              <a:t>(3), 125-140. </a:t>
            </a:r>
          </a:p>
        </p:txBody>
      </p:sp>
    </p:spTree>
    <p:extLst>
      <p:ext uri="{BB962C8B-B14F-4D97-AF65-F5344CB8AC3E}">
        <p14:creationId xmlns:p14="http://schemas.microsoft.com/office/powerpoint/2010/main" val="30947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err="1"/>
              <a:t>Policy</a:t>
            </a:r>
            <a:r>
              <a:rPr lang="cs-CZ" noProof="0" dirty="0"/>
              <a:t> design – úvodní metafory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032" y="4365104"/>
            <a:ext cx="325236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69565"/>
            <a:ext cx="369247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402620"/>
            <a:ext cx="3705572" cy="268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49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Snaha ovlivnit, usměrnit či designovat jednání lidí je všudypřítomná …</a:t>
            </a:r>
            <a:endParaRPr lang="en-US" dirty="0"/>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7974" y="1600200"/>
            <a:ext cx="3788052" cy="4525963"/>
          </a:xfrm>
        </p:spPr>
      </p:pic>
    </p:spTree>
    <p:extLst>
      <p:ext uri="{BB962C8B-B14F-4D97-AF65-F5344CB8AC3E}">
        <p14:creationId xmlns:p14="http://schemas.microsoft.com/office/powerpoint/2010/main" val="343411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620688"/>
            <a:ext cx="6034617" cy="4525963"/>
          </a:xfr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012" y="501317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96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C:\Users\TEMP.CESES-INTRA.000\AppData\Local\Microsoft\Windows\Temporary Internet Files\Content.Word\20191007_10192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114816137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364</Words>
  <Application>Microsoft Office PowerPoint</Application>
  <PresentationFormat>Předvádění na obrazovce (4:3)</PresentationFormat>
  <Paragraphs>36</Paragraphs>
  <Slides>11</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Arial</vt:lpstr>
      <vt:lpstr>Calibri</vt:lpstr>
      <vt:lpstr>Motiv systému Office</vt:lpstr>
      <vt:lpstr>Úvod do tvorby politiky  (policy design)</vt:lpstr>
      <vt:lpstr>Struktura prezentace</vt:lpstr>
      <vt:lpstr>Základní aktivity policy analysis</vt:lpstr>
      <vt:lpstr>Design – úvodní metafory …</vt:lpstr>
      <vt:lpstr>Policy design </vt:lpstr>
      <vt:lpstr>Policy design – úvodní metafory …</vt:lpstr>
      <vt:lpstr>Snaha ovlivnit, usměrnit či designovat jednání lidí je všudypřítomná …</vt:lpstr>
      <vt:lpstr>Prezentace aplikace PowerPoint</vt:lpstr>
      <vt:lpstr>Prezentace aplikace PowerPoint</vt:lpstr>
      <vt:lpstr>Pár příkladů, když se to dostatečně nerozmyslí …</vt:lpstr>
      <vt:lpstr>Pár příkladů, když se to dostatečně nerozmyslí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tvorby politiky  (policy design)</dc:title>
  <dc:creator>AV</dc:creator>
  <cp:lastModifiedBy>Arnošt Veselý</cp:lastModifiedBy>
  <cp:revision>85</cp:revision>
  <dcterms:created xsi:type="dcterms:W3CDTF">2017-10-27T11:59:29Z</dcterms:created>
  <dcterms:modified xsi:type="dcterms:W3CDTF">2020-09-28T07:28:31Z</dcterms:modified>
</cp:coreProperties>
</file>