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58" r:id="rId5"/>
    <p:sldId id="274" r:id="rId6"/>
    <p:sldId id="273" r:id="rId7"/>
    <p:sldId id="275" r:id="rId8"/>
    <p:sldId id="261" r:id="rId9"/>
    <p:sldId id="265" r:id="rId10"/>
    <p:sldId id="262" r:id="rId11"/>
    <p:sldId id="263" r:id="rId12"/>
    <p:sldId id="264" r:id="rId13"/>
    <p:sldId id="268" r:id="rId14"/>
    <p:sldId id="269" r:id="rId15"/>
    <p:sldId id="270" r:id="rId16"/>
    <p:sldId id="272" r:id="rId17"/>
    <p:sldId id="266" r:id="rId18"/>
    <p:sldId id="267" r:id="rId19"/>
    <p:sldId id="276" r:id="rId20"/>
    <p:sldId id="279" r:id="rId21"/>
    <p:sldId id="280" r:id="rId22"/>
    <p:sldId id="281" r:id="rId23"/>
    <p:sldId id="278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8" autoAdjust="0"/>
    <p:restoredTop sz="94660"/>
  </p:normalViewPr>
  <p:slideViewPr>
    <p:cSldViewPr>
      <p:cViewPr varScale="1">
        <p:scale>
          <a:sx n="82" d="100"/>
          <a:sy n="82" d="100"/>
        </p:scale>
        <p:origin x="31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DA9DCD8-982A-4896-A8F0-9F0A1FD9020B}" type="datetimeFigureOut">
              <a:rPr lang="cs-CZ" smtClean="0"/>
              <a:t>29.09.2020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DE58B98-53A9-42A8-ADA6-1F553F8287C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6864" cy="3024336"/>
          </a:xfrm>
        </p:spPr>
        <p:txBody>
          <a:bodyPr/>
          <a:lstStyle/>
          <a:p>
            <a:pPr algn="ctr"/>
            <a:r>
              <a:rPr lang="cs-CZ" sz="4800" b="1" dirty="0"/>
              <a:t>Denní aktivity pro člověka s demencí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Helena Michálková </a:t>
            </a:r>
          </a:p>
        </p:txBody>
      </p:sp>
    </p:spTree>
    <p:extLst>
      <p:ext uri="{BB962C8B-B14F-4D97-AF65-F5344CB8AC3E}">
        <p14:creationId xmlns:p14="http://schemas.microsoft.com/office/powerpoint/2010/main" val="167950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aktivizace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3068960"/>
            <a:ext cx="7125112" cy="311533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Přirozená orientace v ročních období –prostředí (jahody v lednu) </a:t>
            </a:r>
          </a:p>
          <a:p>
            <a:r>
              <a:rPr lang="cs-CZ" dirty="0"/>
              <a:t>Trénink dlouhodobé paměti </a:t>
            </a:r>
          </a:p>
          <a:p>
            <a:r>
              <a:rPr lang="cs-CZ" dirty="0"/>
              <a:t>Pozornost, obratnost  - podávání předmětů – míč </a:t>
            </a:r>
          </a:p>
          <a:p>
            <a:r>
              <a:rPr lang="cs-CZ" dirty="0"/>
              <a:t>Uvědomění si vlastních zdrojů – co dokážu </a:t>
            </a:r>
          </a:p>
          <a:p>
            <a:r>
              <a:rPr lang="cs-CZ" dirty="0"/>
              <a:t>Posílení soustředění – cílená činnost </a:t>
            </a:r>
          </a:p>
          <a:p>
            <a:r>
              <a:rPr lang="cs-CZ" dirty="0"/>
              <a:t>Pocítit rozhodování – vlastní volba </a:t>
            </a:r>
          </a:p>
          <a:p>
            <a:r>
              <a:rPr lang="cs-CZ" dirty="0"/>
              <a:t>Sociální kontakt – pečovatel či okolí </a:t>
            </a:r>
          </a:p>
          <a:p>
            <a:r>
              <a:rPr lang="cs-CZ" dirty="0"/>
              <a:t>Komunikace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6" descr="C:\Users\MichalkovaH\Desktop\SPRINTT\foto-slavíčková\IMG_20170927_0934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21717" r="32934" b="8794"/>
          <a:stretch/>
        </p:blipFill>
        <p:spPr bwMode="auto">
          <a:xfrm>
            <a:off x="6012160" y="102331"/>
            <a:ext cx="2952234" cy="247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ichalkovaH\Desktop\SPRINTT\foto-slavíčková\IMG_20170720_093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62" y="4293096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763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Setkání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917783"/>
          </a:xfrm>
        </p:spPr>
        <p:txBody>
          <a:bodyPr/>
          <a:lstStyle/>
          <a:p>
            <a:r>
              <a:rPr lang="cs-CZ" dirty="0"/>
              <a:t>Dotyk - kontakt – pozvání, důvěra, důležitost –úcta </a:t>
            </a:r>
          </a:p>
          <a:p>
            <a:r>
              <a:rPr lang="cs-CZ" dirty="0"/>
              <a:t>Emoční podpora – vědomě se zajímat o seniora </a:t>
            </a:r>
          </a:p>
          <a:p>
            <a:r>
              <a:rPr lang="cs-CZ" dirty="0"/>
              <a:t>Komunikace – verbální nonverbální </a:t>
            </a:r>
          </a:p>
          <a:p>
            <a:r>
              <a:rPr lang="cs-CZ" dirty="0"/>
              <a:t>Pozornost – oční kontakt </a:t>
            </a:r>
          </a:p>
        </p:txBody>
      </p:sp>
      <p:pic>
        <p:nvPicPr>
          <p:cNvPr id="4" name="Picture 12" descr="C:\Users\MichalkovaH\Desktop\SPRINTT\FOTO\FOTO 14.12\IMG_1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3259418" cy="2174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C:\Users\MichalkovaH\Desktop\SPRINTT\FOTO\FOTO 14.12\IMG_0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73" y="332656"/>
            <a:ext cx="3054249" cy="203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aoblený obdélník 5"/>
          <p:cNvSpPr/>
          <p:nvPr/>
        </p:nvSpPr>
        <p:spPr>
          <a:xfrm>
            <a:off x="7640" y="4077072"/>
            <a:ext cx="3744416" cy="1001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Prokázat, že osobu známe 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1115616" y="4941168"/>
            <a:ext cx="3744416" cy="1001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Já bych vás ráda pozvala 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2267744" y="5776544"/>
            <a:ext cx="3744416" cy="1001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Oční kontakt – sedíme </a:t>
            </a:r>
          </a:p>
        </p:txBody>
      </p:sp>
    </p:spTree>
    <p:extLst>
      <p:ext uri="{BB962C8B-B14F-4D97-AF65-F5344CB8AC3E}">
        <p14:creationId xmlns:p14="http://schemas.microsoft.com/office/powerpoint/2010/main" val="264951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20689"/>
            <a:ext cx="7125112" cy="6048672"/>
          </a:xfrm>
        </p:spPr>
        <p:txBody>
          <a:bodyPr>
            <a:normAutofit/>
          </a:bodyPr>
          <a:lstStyle/>
          <a:p>
            <a:r>
              <a:rPr lang="cs-CZ" dirty="0"/>
              <a:t>Orientace v čase – kalendář </a:t>
            </a:r>
          </a:p>
          <a:p>
            <a:r>
              <a:rPr lang="cs-CZ" dirty="0"/>
              <a:t>Nikdy ne otázky – není zkoušení </a:t>
            </a:r>
          </a:p>
          <a:p>
            <a:r>
              <a:rPr lang="cs-CZ" dirty="0"/>
              <a:t>Navzájem se představit – klienty navzájem </a:t>
            </a:r>
          </a:p>
          <a:p>
            <a:r>
              <a:rPr lang="cs-CZ" dirty="0"/>
              <a:t>Neopravuji neupozorňuji na chyby </a:t>
            </a:r>
          </a:p>
          <a:p>
            <a:r>
              <a:rPr lang="cs-CZ" dirty="0"/>
              <a:t>Skupina – podává si kámen – mluví ten co ho má </a:t>
            </a:r>
          </a:p>
          <a:p>
            <a:r>
              <a:rPr lang="cs-CZ" dirty="0"/>
              <a:t>Respekt k mluvčímu – vidím, že se bavíte </a:t>
            </a:r>
          </a:p>
          <a:p>
            <a:r>
              <a:rPr lang="cs-CZ" dirty="0"/>
              <a:t>Nespěchejte </a:t>
            </a:r>
          </a:p>
          <a:p>
            <a:r>
              <a:rPr lang="cs-CZ" dirty="0"/>
              <a:t>Pozorujte emoce – výraz, tón hlasu </a:t>
            </a:r>
          </a:p>
          <a:p>
            <a:r>
              <a:rPr lang="cs-CZ" dirty="0"/>
              <a:t>Přizpůsobte se </a:t>
            </a:r>
          </a:p>
          <a:p>
            <a:r>
              <a:rPr lang="cs-CZ" dirty="0"/>
              <a:t>Nehodnotím – poslouchám </a:t>
            </a:r>
          </a:p>
          <a:p>
            <a:r>
              <a:rPr lang="cs-CZ" dirty="0"/>
              <a:t>Ne novinky kiwi! (přirozená zvídavost                           u osob bez demence) ne Valentýn </a:t>
            </a:r>
          </a:p>
          <a:p>
            <a:r>
              <a:rPr lang="cs-CZ" dirty="0"/>
              <a:t>Ne PROČ? Ale co vás k tomu vede</a:t>
            </a:r>
          </a:p>
        </p:txBody>
      </p:sp>
      <p:pic>
        <p:nvPicPr>
          <p:cNvPr id="6146" name="Picture 2" descr="admin | MĚSTSKÁ SPRÁVA SOCIÁLNÍCH SLUŽEB BOSKOVICE, příspěvková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338" y="4005064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áří | 2018 | MĚSTSKÁ SPRÁVA SOCIÁLNÍCH SLUŽEB BOSKOVIC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53" y="222114"/>
            <a:ext cx="3084646" cy="231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25113" cy="924475"/>
          </a:xfrm>
        </p:spPr>
        <p:txBody>
          <a:bodyPr/>
          <a:lstStyle/>
          <a:p>
            <a:r>
              <a:rPr lang="cs-CZ" dirty="0"/>
              <a:t>Setkání </a:t>
            </a:r>
          </a:p>
        </p:txBody>
      </p:sp>
    </p:spTree>
    <p:extLst>
      <p:ext uri="{BB962C8B-B14F-4D97-AF65-F5344CB8AC3E}">
        <p14:creationId xmlns:p14="http://schemas.microsoft.com/office/powerpoint/2010/main" val="2482665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Prostředí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nejvíce vlastních věcí </a:t>
            </a:r>
          </a:p>
          <a:p>
            <a:r>
              <a:rPr lang="cs-CZ" dirty="0"/>
              <a:t>Spolupráce s rodinou </a:t>
            </a:r>
          </a:p>
          <a:p>
            <a:r>
              <a:rPr lang="cs-CZ" dirty="0"/>
              <a:t>Orientace v prostoru – označení (WC)</a:t>
            </a:r>
          </a:p>
          <a:p>
            <a:r>
              <a:rPr lang="cs-CZ" dirty="0"/>
              <a:t>Orientace v čas – zdravím dobré ráno, dobré odpoledne </a:t>
            </a:r>
          </a:p>
          <a:p>
            <a:r>
              <a:rPr lang="cs-CZ" dirty="0"/>
              <a:t>Kalendář – hodiny </a:t>
            </a:r>
          </a:p>
          <a:p>
            <a:r>
              <a:rPr lang="cs-CZ" dirty="0"/>
              <a:t>Fotografie </a:t>
            </a:r>
          </a:p>
          <a:p>
            <a:r>
              <a:rPr lang="cs-CZ" dirty="0"/>
              <a:t>Biografická místnost </a:t>
            </a:r>
          </a:p>
          <a:p>
            <a:r>
              <a:rPr lang="cs-CZ" dirty="0"/>
              <a:t>Označení pokojů - piktogram</a:t>
            </a:r>
          </a:p>
        </p:txBody>
      </p:sp>
      <p:pic>
        <p:nvPicPr>
          <p:cNvPr id="1026" name="Picture 2" descr="Smyslová aktivizace | www.dsdacice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YSLOVÁ AKTIVIZACE ® SMYSLOVÁ AKTIVIZACE 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15288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725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074726" cy="449020"/>
          </a:xfrm>
        </p:spPr>
        <p:txBody>
          <a:bodyPr/>
          <a:lstStyle/>
          <a:p>
            <a:r>
              <a:rPr lang="cs-CZ" sz="2800" dirty="0"/>
              <a:t>SMYSLOVÁ AKTIVIZACE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12816"/>
            <a:ext cx="6984776" cy="583264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PŘIVÍTÁNÍ – poprosit o spolupráci – hodnocení na konci – nezkoušíme se, ale bavíme se – cílem zážitek</a:t>
            </a:r>
          </a:p>
          <a:p>
            <a:r>
              <a:rPr lang="cs-CZ" dirty="0"/>
              <a:t>PODÁNÍ RUKY obejít a představit se – potřást rukama všem</a:t>
            </a:r>
          </a:p>
          <a:p>
            <a:r>
              <a:rPr lang="cs-CZ" dirty="0"/>
              <a:t>ORIENTACE V ČASE jaký je den, datum, rok a období</a:t>
            </a:r>
          </a:p>
          <a:p>
            <a:r>
              <a:rPr lang="cs-CZ" dirty="0"/>
              <a:t>TAŠKA HRAČKY – nekoukat popsat obsah vybrat si jen něco a poslat další – nemusejí se bát - není živé neporaní se – vždy hovoří ten s taškou</a:t>
            </a:r>
          </a:p>
          <a:p>
            <a:pPr lvl="1"/>
            <a:r>
              <a:rPr lang="cs-CZ" dirty="0"/>
              <a:t>co cítíte – vyberte něco a popište</a:t>
            </a:r>
          </a:p>
          <a:p>
            <a:pPr lvl="1"/>
            <a:r>
              <a:rPr lang="cs-CZ" dirty="0"/>
              <a:t>předejte dál a další co cítíte vyberte něco dalšího</a:t>
            </a:r>
          </a:p>
          <a:p>
            <a:pPr lvl="1"/>
            <a:r>
              <a:rPr lang="cs-CZ" dirty="0"/>
              <a:t>pak otevřeme prohlédneme</a:t>
            </a:r>
          </a:p>
          <a:p>
            <a:pPr lvl="1"/>
            <a:r>
              <a:rPr lang="cs-CZ" dirty="0"/>
              <a:t>jaké byly vaše hračky, když jste byli malý</a:t>
            </a:r>
          </a:p>
          <a:p>
            <a:pPr lvl="1"/>
            <a:r>
              <a:rPr lang="cs-CZ" dirty="0"/>
              <a:t>jaké hračky jste kupovali vaším dětem</a:t>
            </a:r>
          </a:p>
          <a:p>
            <a:pPr lvl="1"/>
            <a:r>
              <a:rPr lang="cs-CZ" dirty="0"/>
              <a:t>nové – efekt zvukový</a:t>
            </a:r>
          </a:p>
          <a:p>
            <a:r>
              <a:rPr lang="cs-CZ" dirty="0"/>
              <a:t>BONBÓN zavřou oči, loupání bonboniéry – pak poslepu nabídnu bonbón – ohmatají – přivoň – můžeš ochutnat  kdy přišli na to, že je to sladkost?</a:t>
            </a:r>
          </a:p>
          <a:p>
            <a:r>
              <a:rPr lang="cs-CZ" dirty="0"/>
              <a:t>ZPÍVÁNÍ –Andulko Šafářová</a:t>
            </a:r>
          </a:p>
          <a:p>
            <a:r>
              <a:rPr lang="cs-CZ" dirty="0"/>
              <a:t>OPAKOVÁNÍ co jsme dnes dělali – podávání medvídka</a:t>
            </a:r>
          </a:p>
          <a:p>
            <a:r>
              <a:rPr lang="cs-CZ" dirty="0"/>
              <a:t>ROZLOUČENÍ – hodnotí zážitek, co líbilo, co nelíbilo                     – překvapilo</a:t>
            </a:r>
          </a:p>
          <a:p>
            <a:endParaRPr lang="cs-CZ" dirty="0"/>
          </a:p>
        </p:txBody>
      </p:sp>
      <p:pic>
        <p:nvPicPr>
          <p:cNvPr id="4" name="Picture 6" descr="Macintosh HD:Users:helenamichalkova:Desktop:smyslová aktivizace:Smyslová aktivizace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125800"/>
            <a:ext cx="2395860" cy="1842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Macintosh HD:Users:helenamichalkova:Desktop:smyslová aktivizace:Smyslová aktivizace5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520950"/>
            <a:ext cx="2385695" cy="181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Macintosh HD:Users:helenamichalkova:Desktop:smyslová aktivizace:Smyslová aktivizace6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983" y="5139908"/>
            <a:ext cx="2282825" cy="168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28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1" y="404664"/>
            <a:ext cx="7056783" cy="626469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sz="2000" dirty="0"/>
              <a:t>PŘIVÍTÁNÍ </a:t>
            </a:r>
            <a:r>
              <a:rPr lang="cs-CZ" dirty="0"/>
              <a:t>– nezkoušíme se, ale bavíme se – cílem zážitek </a:t>
            </a:r>
          </a:p>
          <a:p>
            <a:pPr lvl="0"/>
            <a:r>
              <a:rPr lang="cs-CZ" sz="2000" dirty="0"/>
              <a:t>PODÁNÍ RUKY</a:t>
            </a:r>
            <a:r>
              <a:rPr lang="cs-CZ" dirty="0"/>
              <a:t> obejít a představit se – potřást rukama všem </a:t>
            </a:r>
          </a:p>
          <a:p>
            <a:pPr lvl="0"/>
            <a:r>
              <a:rPr lang="cs-CZ" sz="2000" dirty="0"/>
              <a:t>ORIENTACE V ČASE </a:t>
            </a:r>
            <a:r>
              <a:rPr lang="cs-CZ" dirty="0"/>
              <a:t>jaký je den, datum, rok a období </a:t>
            </a:r>
          </a:p>
          <a:p>
            <a:pPr lvl="0"/>
            <a:r>
              <a:rPr lang="cs-CZ" sz="2000" dirty="0"/>
              <a:t>TAŠKA KUCHYNĚ </a:t>
            </a:r>
            <a:r>
              <a:rPr lang="cs-CZ" dirty="0"/>
              <a:t>– nekoukat popsat obsah vybrat si jen něco a poslat další – nemusejí se bát  - není živé neporaní se – vždy hovoří ten s taškou </a:t>
            </a:r>
          </a:p>
          <a:p>
            <a:pPr lvl="1"/>
            <a:r>
              <a:rPr lang="cs-CZ" dirty="0"/>
              <a:t>co cítíte – vyberte něco a popište</a:t>
            </a:r>
          </a:p>
          <a:p>
            <a:pPr lvl="1"/>
            <a:r>
              <a:rPr lang="cs-CZ" dirty="0"/>
              <a:t>předejte dál a další co cítíte vyberte něco dalšího </a:t>
            </a:r>
          </a:p>
          <a:p>
            <a:pPr lvl="1"/>
            <a:r>
              <a:rPr lang="cs-CZ" dirty="0"/>
              <a:t>pak otevřeme prohlédneme</a:t>
            </a:r>
          </a:p>
          <a:p>
            <a:pPr lvl="1"/>
            <a:r>
              <a:rPr lang="cs-CZ" dirty="0"/>
              <a:t>co Vás překvapilo, co bylo těžké poznat</a:t>
            </a:r>
          </a:p>
          <a:p>
            <a:pPr lvl="1"/>
            <a:r>
              <a:rPr lang="cs-CZ" dirty="0"/>
              <a:t>co používají, co neznají  </a:t>
            </a:r>
          </a:p>
          <a:p>
            <a:pPr lvl="1"/>
            <a:r>
              <a:rPr lang="cs-CZ" dirty="0"/>
              <a:t>nové – silikonová forma na bábovku </a:t>
            </a:r>
            <a:r>
              <a:rPr lang="cs-CZ" dirty="0">
                <a:sym typeface="Wingdings"/>
              </a:rPr>
              <a:t></a:t>
            </a:r>
            <a:endParaRPr lang="cs-CZ" dirty="0"/>
          </a:p>
          <a:p>
            <a:pPr lvl="0"/>
            <a:r>
              <a:rPr lang="cs-CZ" sz="2000" dirty="0"/>
              <a:t>SÁČKY</a:t>
            </a:r>
            <a:r>
              <a:rPr lang="cs-CZ" dirty="0"/>
              <a:t> ohmatají sáček, hádají co tam je?  Podívají se dovnitř zda se trefili </a:t>
            </a:r>
            <a:r>
              <a:rPr lang="cs-CZ" dirty="0">
                <a:sym typeface="Wingdings"/>
              </a:rPr>
              <a:t></a:t>
            </a:r>
            <a:r>
              <a:rPr lang="cs-CZ" dirty="0"/>
              <a:t> (fazole, hrách, rýže, oříšky, kaštany, kostky cukru, zrnková káva, cibulové slupky, skořápky, malé fazolky) </a:t>
            </a:r>
          </a:p>
          <a:p>
            <a:pPr lvl="0"/>
            <a:r>
              <a:rPr lang="cs-CZ" sz="2000" dirty="0"/>
              <a:t>AROMATERAPIE </a:t>
            </a:r>
            <a:r>
              <a:rPr lang="cs-CZ" dirty="0"/>
              <a:t>– očichávají tři sáčky (eukalyptus, citrus, máta) zkouší zda uhodnou, na konci obdrží dáreček sáček levandule –</a:t>
            </a:r>
          </a:p>
          <a:p>
            <a:pPr lvl="0"/>
            <a:r>
              <a:rPr lang="cs-CZ" sz="2000" dirty="0"/>
              <a:t>NASLOUCHÁNÍ </a:t>
            </a:r>
            <a:r>
              <a:rPr lang="cs-CZ" dirty="0"/>
              <a:t>– lahvičky – sůl, hladká mouka, olej, voda, čočka, pohanka – hádají co slyší </a:t>
            </a:r>
          </a:p>
          <a:p>
            <a:pPr lvl="0"/>
            <a:r>
              <a:rPr lang="cs-CZ" sz="2000" dirty="0"/>
              <a:t>OPAKOVÁNÍ </a:t>
            </a:r>
            <a:r>
              <a:rPr lang="cs-CZ" dirty="0"/>
              <a:t>co jsme dnes dělali – podávání medvídka </a:t>
            </a:r>
          </a:p>
          <a:p>
            <a:pPr lvl="0"/>
            <a:r>
              <a:rPr lang="cs-CZ" sz="2000" dirty="0"/>
              <a:t>ROZLOUČENÍ – </a:t>
            </a:r>
            <a:r>
              <a:rPr lang="cs-CZ" dirty="0"/>
              <a:t>hodnotí zážitek, co líbilo, co nelíbilo – překvapilo </a:t>
            </a:r>
          </a:p>
          <a:p>
            <a:endParaRPr lang="cs-CZ" dirty="0"/>
          </a:p>
        </p:txBody>
      </p:sp>
      <p:pic>
        <p:nvPicPr>
          <p:cNvPr id="4" name="Picture 22" descr="Macintosh HD:Users:helenamichalkova:Desktop:Smyslovka:IMG_1137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368" y="2001312"/>
            <a:ext cx="2326640" cy="1925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9" descr="Macintosh HD:Users:helenamichalkova:Desktop:Smyslovka:IMG_1088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143" y="5031194"/>
            <a:ext cx="2084705" cy="181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2" descr="Macintosh HD:Users:helenamichalkova:Desktop:Smyslovka:IMG_1089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462" y="116632"/>
            <a:ext cx="206640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263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16293"/>
            <a:ext cx="7125113" cy="924475"/>
          </a:xfrm>
        </p:spPr>
        <p:txBody>
          <a:bodyPr/>
          <a:lstStyle/>
          <a:p>
            <a:r>
              <a:rPr lang="cs-CZ" b="1" dirty="0"/>
              <a:t>Praxe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16632"/>
            <a:ext cx="7667011" cy="430200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Roční období -příroda</a:t>
            </a:r>
          </a:p>
          <a:p>
            <a:pPr lvl="1"/>
            <a:r>
              <a:rPr lang="cs-CZ" dirty="0"/>
              <a:t>Masopust </a:t>
            </a:r>
          </a:p>
          <a:p>
            <a:pPr lvl="1"/>
            <a:r>
              <a:rPr lang="cs-CZ" dirty="0"/>
              <a:t>Velikonoce </a:t>
            </a:r>
          </a:p>
          <a:p>
            <a:pPr lvl="1"/>
            <a:r>
              <a:rPr lang="cs-CZ" dirty="0"/>
              <a:t>Ovoce </a:t>
            </a:r>
          </a:p>
          <a:p>
            <a:pPr lvl="1"/>
            <a:r>
              <a:rPr lang="cs-CZ" dirty="0"/>
              <a:t>Jablíčka</a:t>
            </a:r>
          </a:p>
          <a:p>
            <a:pPr lvl="1"/>
            <a:r>
              <a:rPr lang="cs-CZ" dirty="0"/>
              <a:t>Dožínky</a:t>
            </a:r>
          </a:p>
          <a:p>
            <a:pPr lvl="1"/>
            <a:r>
              <a:rPr lang="cs-CZ" dirty="0"/>
              <a:t>Dušičky</a:t>
            </a:r>
          </a:p>
          <a:p>
            <a:pPr lvl="1"/>
            <a:r>
              <a:rPr lang="cs-CZ" dirty="0"/>
              <a:t>Vánoce</a:t>
            </a:r>
          </a:p>
          <a:p>
            <a:r>
              <a:rPr lang="cs-CZ" dirty="0"/>
              <a:t>Vaření – potraviny </a:t>
            </a:r>
          </a:p>
          <a:p>
            <a:r>
              <a:rPr lang="cs-CZ" dirty="0"/>
              <a:t>Trénink paměti </a:t>
            </a:r>
          </a:p>
          <a:p>
            <a:r>
              <a:rPr lang="cs-CZ" dirty="0"/>
              <a:t>Zahrada </a:t>
            </a:r>
          </a:p>
          <a:p>
            <a:r>
              <a:rPr lang="cs-CZ" dirty="0"/>
              <a:t>Domácí práce </a:t>
            </a:r>
          </a:p>
          <a:p>
            <a:r>
              <a:rPr lang="cs-CZ" dirty="0"/>
              <a:t>Všechny smysly </a:t>
            </a:r>
          </a:p>
          <a:p>
            <a:endParaRPr lang="cs-CZ" dirty="0"/>
          </a:p>
        </p:txBody>
      </p:sp>
      <p:pic>
        <p:nvPicPr>
          <p:cNvPr id="4" name="Picture 1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916927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6" descr="ADATA CH94:HONZÍK:Fotografie:IMG_3960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491880" y="490185"/>
            <a:ext cx="2016224" cy="229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Macintosh HD:Users:helenamichalkova:Desktop:SEPPIA:SENIOŘI:FOTO SENIOŘI:Kytky:6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0564" y="2562225"/>
            <a:ext cx="259651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Macintosh HD:Users:helenamichalkova:Desktop:SEPPIA:SENIOŘI:FOTO SENIOŘI:Advent - Senioři:Výběr:IMG_0118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0564" y="4653136"/>
            <a:ext cx="2563371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942" y="4941168"/>
            <a:ext cx="2569210" cy="172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kytičky...04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3519304" y="2984356"/>
            <a:ext cx="2503805" cy="16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5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66329"/>
            <a:ext cx="7125113" cy="924475"/>
          </a:xfrm>
        </p:spPr>
        <p:txBody>
          <a:bodyPr/>
          <a:lstStyle/>
          <a:p>
            <a:r>
              <a:rPr lang="cs-CZ" b="1" dirty="0" err="1"/>
              <a:t>Snoezelen</a:t>
            </a:r>
            <a:r>
              <a:rPr lang="cs-CZ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https://static.maxim-zdr.cz/files/photos/1600-1200/9/9b644436089f244a7f6441faeca021775cb0a9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206714" cy="28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maxim-zdr.cz/files/images/dd%20hlucin%20-0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330715" cy="28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atic.maxim-zdr.cz/files/images/FJA_2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69" y="3632424"/>
            <a:ext cx="4292743" cy="29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maxim-zdr.cz/files/images/robinsonk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6"/>
          <a:stretch/>
        </p:blipFill>
        <p:spPr bwMode="auto">
          <a:xfrm>
            <a:off x="174427" y="4149080"/>
            <a:ext cx="4308768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463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5960" y="160337"/>
            <a:ext cx="7125113" cy="924475"/>
          </a:xfrm>
        </p:spPr>
        <p:txBody>
          <a:bodyPr/>
          <a:lstStyle/>
          <a:p>
            <a:r>
              <a:rPr lang="cs-CZ" b="1" dirty="0" err="1"/>
              <a:t>Snoezelen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1" y="1124744"/>
            <a:ext cx="5400600" cy="5571539"/>
          </a:xfrm>
        </p:spPr>
        <p:txBody>
          <a:bodyPr>
            <a:normAutofit/>
          </a:bodyPr>
          <a:lstStyle/>
          <a:p>
            <a:r>
              <a:rPr lang="cs-CZ" dirty="0"/>
              <a:t>Název </a:t>
            </a:r>
            <a:r>
              <a:rPr lang="cs-CZ" dirty="0" err="1"/>
              <a:t>Snoezelen</a:t>
            </a:r>
            <a:r>
              <a:rPr lang="cs-CZ" dirty="0"/>
              <a:t> vznikl ze spojení dvou slov </a:t>
            </a:r>
            <a:r>
              <a:rPr lang="cs-CZ" dirty="0" err="1"/>
              <a:t>snuffen</a:t>
            </a:r>
            <a:r>
              <a:rPr lang="cs-CZ" dirty="0"/>
              <a:t> – čichati (hledat nebo zkoumat) </a:t>
            </a:r>
            <a:r>
              <a:rPr lang="cs-CZ" dirty="0" err="1"/>
              <a:t>doezelen</a:t>
            </a:r>
            <a:r>
              <a:rPr lang="cs-CZ" dirty="0"/>
              <a:t> – dřímati (k relaxaci)</a:t>
            </a:r>
          </a:p>
          <a:p>
            <a:r>
              <a:rPr lang="cs-CZ" dirty="0"/>
              <a:t>Aktivity vhodné pro osoby s mentálním postižením </a:t>
            </a:r>
          </a:p>
          <a:p>
            <a:r>
              <a:rPr lang="cs-CZ" dirty="0"/>
              <a:t>Přiměřená aktivita, využití času pro postižené osoby – nové zkušenosti </a:t>
            </a:r>
          </a:p>
          <a:p>
            <a:r>
              <a:rPr lang="cs-CZ" dirty="0" err="1"/>
              <a:t>Multisenzorická</a:t>
            </a:r>
            <a:r>
              <a:rPr lang="cs-CZ" dirty="0"/>
              <a:t> místnost</a:t>
            </a:r>
          </a:p>
          <a:p>
            <a:r>
              <a:rPr lang="cs-CZ" dirty="0"/>
              <a:t>Metoda stimulace vnímání</a:t>
            </a:r>
          </a:p>
          <a:p>
            <a:r>
              <a:rPr lang="cs-CZ" dirty="0"/>
              <a:t>Pro metodu </a:t>
            </a:r>
            <a:r>
              <a:rPr lang="cs-CZ" dirty="0" err="1"/>
              <a:t>snoezelen</a:t>
            </a:r>
            <a:r>
              <a:rPr lang="cs-CZ" dirty="0"/>
              <a:t>, navázání kontaktu, pro bazální stimulaci, pro navázání komunikace, pro relaxaci, masáže, aromaterapii, muzikoterapii, pro regulaci chování, agresivity, autoagresivity, pro včasnou intervenci, ale i náplň volného času. Vše závisí na kreativitě, zkušenostech a vybavení.</a:t>
            </a:r>
          </a:p>
          <a:p>
            <a:endParaRPr lang="cs-CZ" dirty="0"/>
          </a:p>
        </p:txBody>
      </p:sp>
      <p:sp>
        <p:nvSpPr>
          <p:cNvPr id="4" name="AutoShape 2" descr="Víte co je snoezelen? • Styl / inStory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Snoezelen u nás ve škole – ZŠ logopedická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Snoezelen u nás ve škole – ZŠ logopedická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4" name="Picture 8" descr="Snoezelen - Domov Sulick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3012450" cy="44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023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Bazální stimulace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7"/>
            <a:ext cx="7811027" cy="3888431"/>
          </a:xfrm>
        </p:spPr>
        <p:txBody>
          <a:bodyPr/>
          <a:lstStyle/>
          <a:p>
            <a:r>
              <a:rPr lang="cs-CZ" dirty="0"/>
              <a:t>Bazální stimulace je koncept, který zprostředkovává podněty všude tam, kde se jedinec s těžkým postižením, případně v kómatu, není schopen sám postarat o dostatečný přísun přiměřených podnětů.</a:t>
            </a:r>
          </a:p>
          <a:p>
            <a:r>
              <a:rPr lang="cs-CZ" dirty="0"/>
              <a:t>Za základní princip bazální stimulace se považuje zjištění, že pomocí těla můžeme jedince uvést do reality, zprostředkováním zkušeností a vjemů. Prof. A. Fröhlich</a:t>
            </a:r>
          </a:p>
        </p:txBody>
      </p:sp>
      <p:pic>
        <p:nvPicPr>
          <p:cNvPr id="3074" name="Picture 2" descr="Bazální stimulace | www.dsdacice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45638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stějovský deník | Bazální stimulace pomáhá těžce nemocným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74" y="4837659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T Bazálních pomůcek pro seniory | MAXIM-ZDR.CZ®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29149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OMPENZAČNÍ POMŮCKY PRO BAZÁLNÍ STIMULACI V OŠETŘOVATELSKÉ PÉČI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801655"/>
            <a:ext cx="275814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9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Obsah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09443" y="2204864"/>
            <a:ext cx="4282637" cy="4248472"/>
          </a:xfrm>
        </p:spPr>
        <p:txBody>
          <a:bodyPr/>
          <a:lstStyle/>
          <a:p>
            <a:r>
              <a:rPr lang="cs-CZ" dirty="0"/>
              <a:t>Demence</a:t>
            </a:r>
          </a:p>
          <a:p>
            <a:r>
              <a:rPr lang="cs-CZ" dirty="0"/>
              <a:t>Kognitivní funkce </a:t>
            </a:r>
          </a:p>
          <a:p>
            <a:r>
              <a:rPr lang="cs-CZ" dirty="0"/>
              <a:t>Komunikace s pacientem s demencí </a:t>
            </a:r>
          </a:p>
          <a:p>
            <a:r>
              <a:rPr lang="cs-CZ" dirty="0"/>
              <a:t>Představení smyslové aktivizace, </a:t>
            </a:r>
            <a:r>
              <a:rPr lang="cs-CZ" dirty="0" err="1"/>
              <a:t>snoezelen</a:t>
            </a:r>
            <a:r>
              <a:rPr lang="cs-CZ" dirty="0"/>
              <a:t> </a:t>
            </a:r>
          </a:p>
          <a:p>
            <a:r>
              <a:rPr lang="cs-CZ" dirty="0"/>
              <a:t>Příklady aktivizace seniorů </a:t>
            </a:r>
          </a:p>
          <a:p>
            <a:r>
              <a:rPr lang="cs-CZ" dirty="0"/>
              <a:t>Pohybová aktivita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9" descr="C:\Users\MichalkovaH\Desktop\SPRINTT\FOTO\FOTO 27.3\IMG_9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69" y="620688"/>
            <a:ext cx="38864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C:\Users\MichalkovaH\Desktop\SPRINTT\FOTO\FOTO 14.12\IMG_09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26" y="3698128"/>
            <a:ext cx="3914831" cy="2611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19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3"/>
          <p:cNvSpPr>
            <a:spLocks noGrp="1" noChangeArrowheads="1"/>
          </p:cNvSpPr>
          <p:nvPr>
            <p:ph type="ctrTitle"/>
          </p:nvPr>
        </p:nvSpPr>
        <p:spPr>
          <a:xfrm>
            <a:off x="395288" y="188913"/>
            <a:ext cx="7391400" cy="863823"/>
          </a:xfrm>
        </p:spPr>
        <p:txBody>
          <a:bodyPr/>
          <a:lstStyle/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Křehkost </a:t>
            </a:r>
          </a:p>
        </p:txBody>
      </p:sp>
      <p:sp>
        <p:nvSpPr>
          <p:cNvPr id="9218" name="Subtit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216025"/>
            <a:ext cx="4827587" cy="3436938"/>
          </a:xfrm>
        </p:spPr>
        <p:txBody>
          <a:bodyPr/>
          <a:lstStyle/>
          <a:p>
            <a:pPr>
              <a:buFont typeface="Times" charset="0"/>
              <a:buNone/>
            </a:pPr>
            <a:r>
              <a:rPr lang="cs-CZ" altLang="cs-CZ" sz="2100">
                <a:latin typeface="Arial" pitchFamily="34" charset="0"/>
                <a:cs typeface="Arial" pitchFamily="34" charset="0"/>
              </a:rPr>
              <a:t>Fyzická křehkost spojená s úbytkem svalové hmoty </a:t>
            </a:r>
            <a:r>
              <a:rPr lang="cs-CZ" altLang="cs-CZ" sz="2100" b="1" i="1">
                <a:latin typeface="Arial" pitchFamily="34" charset="0"/>
                <a:cs typeface="Arial" pitchFamily="34" charset="0"/>
              </a:rPr>
              <a:t>sarkopenií</a:t>
            </a:r>
            <a:r>
              <a:rPr lang="cs-CZ" altLang="cs-CZ" sz="2100">
                <a:latin typeface="Arial" pitchFamily="34" charset="0"/>
                <a:cs typeface="Arial" pitchFamily="34" charset="0"/>
              </a:rPr>
              <a:t> je jednou z významných příčin snižující se fyzické zdatnosti starších osob s negativními zdravotními individuálními i celospolečenskými dopady, jako jsou pády, sociální izolace, snížená kvalita života, závislost a institucionalizace. </a:t>
            </a:r>
            <a:endParaRPr lang="en-US" altLang="cs-CZ" sz="2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Down Arrow Callout 5"/>
          <p:cNvSpPr>
            <a:spLocks noChangeArrowheads="1"/>
          </p:cNvSpPr>
          <p:nvPr/>
        </p:nvSpPr>
        <p:spPr bwMode="auto">
          <a:xfrm>
            <a:off x="5222875" y="1216025"/>
            <a:ext cx="3813175" cy="1276350"/>
          </a:xfrm>
          <a:prstGeom prst="downArrowCallout">
            <a:avLst>
              <a:gd name="adj1" fmla="val 24991"/>
              <a:gd name="adj2" fmla="val 24991"/>
              <a:gd name="adj3" fmla="val 25000"/>
              <a:gd name="adj4" fmla="val 64977"/>
            </a:avLst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lr>
                <a:srgbClr val="00415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dirty="0"/>
              <a:t>Úbytek svalové hmoty a síly</a:t>
            </a:r>
          </a:p>
        </p:txBody>
      </p:sp>
      <p:sp>
        <p:nvSpPr>
          <p:cNvPr id="10246" name="Down Arrow Callout 6"/>
          <p:cNvSpPr>
            <a:spLocks noChangeArrowheads="1"/>
          </p:cNvSpPr>
          <p:nvPr/>
        </p:nvSpPr>
        <p:spPr bwMode="auto">
          <a:xfrm>
            <a:off x="5437188" y="2519363"/>
            <a:ext cx="3598862" cy="1008062"/>
          </a:xfrm>
          <a:prstGeom prst="downArrowCallout">
            <a:avLst>
              <a:gd name="adj1" fmla="val 24991"/>
              <a:gd name="adj2" fmla="val 24991"/>
              <a:gd name="adj3" fmla="val 25000"/>
              <a:gd name="adj4" fmla="val 64977"/>
            </a:avLst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lr>
                <a:srgbClr val="00415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dirty="0"/>
              <a:t>Snížená mobilita</a:t>
            </a:r>
          </a:p>
        </p:txBody>
      </p:sp>
      <p:sp>
        <p:nvSpPr>
          <p:cNvPr id="10247" name="Down Arrow Callout 7"/>
          <p:cNvSpPr>
            <a:spLocks noChangeArrowheads="1"/>
          </p:cNvSpPr>
          <p:nvPr/>
        </p:nvSpPr>
        <p:spPr bwMode="auto">
          <a:xfrm>
            <a:off x="5989638" y="3600450"/>
            <a:ext cx="3024187" cy="100806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lr>
                <a:srgbClr val="00415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dirty="0"/>
              <a:t>Omezení funkčnosti </a:t>
            </a:r>
          </a:p>
        </p:txBody>
      </p:sp>
      <p:sp>
        <p:nvSpPr>
          <p:cNvPr id="10248" name="Down Arrow Callout 8"/>
          <p:cNvSpPr>
            <a:spLocks noChangeArrowheads="1"/>
          </p:cNvSpPr>
          <p:nvPr/>
        </p:nvSpPr>
        <p:spPr bwMode="auto">
          <a:xfrm>
            <a:off x="6588125" y="4724400"/>
            <a:ext cx="2087563" cy="1008063"/>
          </a:xfrm>
          <a:prstGeom prst="downArrowCallout">
            <a:avLst>
              <a:gd name="adj1" fmla="val 24985"/>
              <a:gd name="adj2" fmla="val 24994"/>
              <a:gd name="adj3" fmla="val 25000"/>
              <a:gd name="adj4" fmla="val 64977"/>
            </a:avLst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lr>
                <a:srgbClr val="00415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/>
              <a:t>Invalidita </a:t>
            </a:r>
          </a:p>
        </p:txBody>
      </p:sp>
      <p:sp>
        <p:nvSpPr>
          <p:cNvPr id="10249" name="Rounded Rectangle 10"/>
          <p:cNvSpPr>
            <a:spLocks noChangeArrowheads="1"/>
          </p:cNvSpPr>
          <p:nvPr/>
        </p:nvSpPr>
        <p:spPr bwMode="auto">
          <a:xfrm>
            <a:off x="5222875" y="5848350"/>
            <a:ext cx="3813175" cy="792163"/>
          </a:xfrm>
          <a:prstGeom prst="roundRect">
            <a:avLst>
              <a:gd name="adj" fmla="val 16667"/>
            </a:avLst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lr>
                <a:srgbClr val="00415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cs-CZ" altLang="cs-CZ" dirty="0"/>
              <a:t>Pečovatelské domy 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 bwMode="auto">
          <a:xfrm>
            <a:off x="447675" y="4033838"/>
            <a:ext cx="4484688" cy="26066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151"/>
              </a:buClr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  <a:r>
              <a:rPr lang="cs-CZ" altLang="cs-CZ" sz="1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Fyzická zdatnost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↓ Fyzická výkonnost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↑ Funkční deficity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↓ Adaptabilita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↓ Odolnost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cs-CZ" altLang="cs-CZ" sz="14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altLang="cs-CZ" sz="14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Dysabilita</a:t>
            </a:r>
            <a:endParaRPr lang="cs-CZ" altLang="cs-CZ" sz="1400" b="1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↓ Soběstačnost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↓ Kvalita života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cs-CZ" altLang="cs-CZ" sz="1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Potřeba zdravotní péče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↑ Institucionalizace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↑ Mortalita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defRPr/>
            </a:pPr>
            <a:endParaRPr lang="cs-CZ" altLang="cs-CZ" sz="27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67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7391400" cy="1143000"/>
          </a:xfrm>
        </p:spPr>
        <p:txBody>
          <a:bodyPr/>
          <a:lstStyle/>
          <a:p>
            <a:r>
              <a:rPr lang="en-US" altLang="cs-CZ">
                <a:latin typeface="Arial" pitchFamily="34" charset="0"/>
                <a:cs typeface="Arial" pitchFamily="34" charset="0"/>
              </a:rPr>
              <a:t>Sarkopenie</a:t>
            </a:r>
          </a:p>
        </p:txBody>
      </p:sp>
      <p:sp>
        <p:nvSpPr>
          <p:cNvPr id="10242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412875"/>
            <a:ext cx="6624637" cy="4149725"/>
          </a:xfrm>
        </p:spPr>
        <p:txBody>
          <a:bodyPr/>
          <a:lstStyle/>
          <a:p>
            <a:pPr marL="342900" indent="-342900">
              <a:lnSpc>
                <a:spcPct val="80000"/>
              </a:lnSpc>
              <a:buFont typeface="Times" charset="0"/>
              <a:buNone/>
            </a:pPr>
            <a:r>
              <a:rPr lang="cs-CZ" altLang="cs-CZ" sz="2400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Ztráta svalové hmoty, síly a funkce </a:t>
            </a:r>
          </a:p>
          <a:p>
            <a:pPr marL="342900" indent="-342900">
              <a:lnSpc>
                <a:spcPct val="80000"/>
              </a:lnSpc>
              <a:buFont typeface="Times" charset="0"/>
              <a:buNone/>
            </a:pPr>
            <a:endParaRPr lang="cs-CZ" altLang="cs-CZ" sz="2400" b="1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Sarkopenie postihuje až 30 % ve věku nad 65 let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Ztráta síly se s věkem zrychluje 75-80 let o 50 %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Jedna z hlavních příčin stařecké křehkosti 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Sarkopenie je způsobena fyzickou inaktivitou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Sarkopenie jako příčina invalidity je vratná 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Včasná intervence může pozitivně ovlivnit 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§"/>
            </a:pPr>
            <a:r>
              <a:rPr lang="cs-CZ" altLang="cs-CZ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Pravidelné cvičení a přísun proteinu ve výživě </a:t>
            </a:r>
          </a:p>
          <a:p>
            <a:pPr marL="342900" indent="-342900">
              <a:lnSpc>
                <a:spcPct val="80000"/>
              </a:lnSpc>
              <a:buFont typeface="Times" charset="0"/>
              <a:buNone/>
            </a:pPr>
            <a:r>
              <a:rPr lang="cs-CZ" altLang="cs-CZ" sz="1600">
                <a:latin typeface="Arial" pitchFamily="34" charset="0"/>
                <a:cs typeface="Arial" pitchFamily="34" charset="0"/>
              </a:rPr>
              <a:t>	</a:t>
            </a:r>
            <a:br>
              <a:rPr lang="cs-CZ" altLang="cs-CZ" sz="1600">
                <a:latin typeface="Arial" pitchFamily="34" charset="0"/>
                <a:cs typeface="Arial" pitchFamily="34" charset="0"/>
              </a:rPr>
            </a:br>
            <a:r>
              <a:rPr lang="cs-CZ" altLang="cs-CZ">
                <a:latin typeface="Arial" pitchFamily="34" charset="0"/>
                <a:cs typeface="Arial" pitchFamily="34" charset="0"/>
              </a:rPr>
              <a:t>	</a:t>
            </a:r>
            <a:endParaRPr lang="en-US" alt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869950" y="6054725"/>
            <a:ext cx="6845300" cy="614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415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cs-CZ" sz="1400">
              <a:solidFill>
                <a:srgbClr val="00446A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cs-CZ" sz="1400">
              <a:solidFill>
                <a:srgbClr val="00446A"/>
              </a:solidFill>
            </a:endParaRPr>
          </a:p>
        </p:txBody>
      </p:sp>
      <p:sp>
        <p:nvSpPr>
          <p:cNvPr id="11269" name="Rounded Rectangle 3"/>
          <p:cNvSpPr>
            <a:spLocks noChangeArrowheads="1"/>
          </p:cNvSpPr>
          <p:nvPr/>
        </p:nvSpPr>
        <p:spPr bwMode="auto">
          <a:xfrm>
            <a:off x="869950" y="5084763"/>
            <a:ext cx="7129463" cy="7207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rgbClr val="00415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000" dirty="0"/>
              <a:t>Faktory podílející se na vzniku </a:t>
            </a:r>
            <a:r>
              <a:rPr lang="cs-CZ" altLang="cs-CZ" sz="2000" dirty="0" err="1"/>
              <a:t>sarkopenie</a:t>
            </a:r>
            <a:r>
              <a:rPr lang="cs-CZ" altLang="cs-CZ" sz="2000" dirty="0"/>
              <a:t>:</a:t>
            </a:r>
          </a:p>
          <a:p>
            <a:pPr lvl="1" algn="ctr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000" dirty="0"/>
              <a:t>Nedostatečný přísun proteinů, nedostatek vitamínu D  </a:t>
            </a:r>
          </a:p>
        </p:txBody>
      </p:sp>
      <p:sp>
        <p:nvSpPr>
          <p:cNvPr id="10245" name="AutoShape 7" descr="Výsledek obrázku pro senior berle omezený pohy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415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/>
          </a:p>
        </p:txBody>
      </p:sp>
      <p:pic>
        <p:nvPicPr>
          <p:cNvPr id="10246" name="Picture 9" descr="Sarkopenie: Ursachen und Behandl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1" t="-2393" r="19403" b="2393"/>
          <a:stretch>
            <a:fillRect/>
          </a:stretch>
        </p:blipFill>
        <p:spPr bwMode="auto">
          <a:xfrm>
            <a:off x="6732588" y="1196975"/>
            <a:ext cx="2239962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ovéPole 1"/>
          <p:cNvSpPr txBox="1">
            <a:spLocks noChangeArrowheads="1"/>
          </p:cNvSpPr>
          <p:nvPr/>
        </p:nvSpPr>
        <p:spPr bwMode="auto">
          <a:xfrm>
            <a:off x="984250" y="6299200"/>
            <a:ext cx="6845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415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400"/>
              <a:t>Topinková E. , Geriatrie pro praxi, Galén, Praha 2010</a:t>
            </a:r>
            <a:r>
              <a:rPr lang="cs-CZ" altLang="cs-CZ" sz="1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297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cs-CZ">
              <a:latin typeface="Arial" pitchFamily="34" charset="0"/>
            </a:endParaRPr>
          </a:p>
        </p:txBody>
      </p:sp>
      <p:sp>
        <p:nvSpPr>
          <p:cNvPr id="11266" name="Subtitle 10"/>
          <p:cNvSpPr>
            <a:spLocks noGrp="1" noChangeArrowheads="1"/>
          </p:cNvSpPr>
          <p:nvPr>
            <p:ph type="subTitle" idx="1"/>
          </p:nvPr>
        </p:nvSpPr>
        <p:spPr>
          <a:xfrm>
            <a:off x="679450" y="5057775"/>
            <a:ext cx="5222875" cy="1412875"/>
          </a:xfrm>
        </p:spPr>
        <p:txBody>
          <a:bodyPr/>
          <a:lstStyle/>
          <a:p>
            <a:pPr>
              <a:buFont typeface="Times" charset="0"/>
              <a:buNone/>
            </a:pPr>
            <a:endParaRPr lang="en-US" altLang="cs-CZ">
              <a:latin typeface="Arial" pitchFamily="34" charset="0"/>
            </a:endParaRPr>
          </a:p>
        </p:txBody>
      </p:sp>
      <p:sp>
        <p:nvSpPr>
          <p:cNvPr id="2" name="Down Arrow Callout 1"/>
          <p:cNvSpPr>
            <a:spLocks noChangeArrowheads="1"/>
          </p:cNvSpPr>
          <p:nvPr/>
        </p:nvSpPr>
        <p:spPr bwMode="auto">
          <a:xfrm>
            <a:off x="539750" y="403225"/>
            <a:ext cx="6407150" cy="936625"/>
          </a:xfrm>
          <a:prstGeom prst="downArrowCallout">
            <a:avLst>
              <a:gd name="adj1" fmla="val 24956"/>
              <a:gd name="adj2" fmla="val 24987"/>
              <a:gd name="adj3" fmla="val 25000"/>
              <a:gd name="adj4" fmla="val 6497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cs-CZ" altLang="cs-CZ" b="1" dirty="0" err="1"/>
              <a:t>Sarkopenie</a:t>
            </a:r>
            <a:r>
              <a:rPr lang="cs-CZ" altLang="cs-CZ" b="1" dirty="0"/>
              <a:t> má závažný dopad </a:t>
            </a:r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468313" y="1557338"/>
            <a:ext cx="3382962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cs-CZ" altLang="cs-CZ" b="1" dirty="0"/>
              <a:t>Kvalitu života seniora 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3995738" y="1557338"/>
            <a:ext cx="3384550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cs-CZ" altLang="cs-CZ" b="1" dirty="0"/>
              <a:t>Na zdravotnictví 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249238" y="2319338"/>
            <a:ext cx="8208962" cy="10810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cs-CZ" altLang="cs-CZ" b="1" dirty="0"/>
              <a:t>Identifikace seniorů ohrožených křehkostí je zásadní pro plánování preventivních programů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573088" y="3554413"/>
            <a:ext cx="5435600" cy="1143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cs-CZ" altLang="cs-CZ" b="1" dirty="0"/>
              <a:t>Potřeba senzitivní specifické metody pro diagnostiku </a:t>
            </a:r>
          </a:p>
        </p:txBody>
      </p:sp>
      <p:pic>
        <p:nvPicPr>
          <p:cNvPr id="11272" name="Obrázek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7" t="5130" r="20224"/>
          <a:stretch>
            <a:fillRect/>
          </a:stretch>
        </p:blipFill>
        <p:spPr bwMode="auto">
          <a:xfrm>
            <a:off x="6343650" y="3429000"/>
            <a:ext cx="26416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5"/>
          <p:cNvSpPr>
            <a:spLocks noChangeArrowheads="1"/>
          </p:cNvSpPr>
          <p:nvPr/>
        </p:nvSpPr>
        <p:spPr bwMode="auto">
          <a:xfrm>
            <a:off x="573088" y="4849813"/>
            <a:ext cx="5583237" cy="17478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1800" dirty="0"/>
              <a:t>Dotazníky </a:t>
            </a:r>
            <a:r>
              <a:rPr lang="cs-CZ" altLang="cs-CZ" sz="2000" dirty="0"/>
              <a:t>-  SARC-F, ADL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/>
              <a:t>Antropometické</a:t>
            </a:r>
            <a:r>
              <a:rPr lang="cs-CZ" altLang="cs-CZ" sz="2000" dirty="0"/>
              <a:t> metody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DXA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Dynamometr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Testy zdatnosti  SPPB, test chůze 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cs-CZ" altLang="cs-CZ" b="1" dirty="0"/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868609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C:\Users\MichalkovaH\Desktop\SPRINTT\FOTOO\IMG_5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7945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75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Demence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244" y="2348880"/>
            <a:ext cx="8535244" cy="4320479"/>
          </a:xfrm>
        </p:spPr>
        <p:txBody>
          <a:bodyPr>
            <a:normAutofit fontScale="92500" lnSpcReduction="10000"/>
          </a:bodyPr>
          <a:lstStyle/>
          <a:p>
            <a:r>
              <a:rPr lang="cs-CZ" b="1" i="1" dirty="0"/>
              <a:t>Demence</a:t>
            </a:r>
            <a:r>
              <a:rPr lang="cs-CZ" dirty="0"/>
              <a:t> je globální porucha intelektu, paměti a osobnosti, která výrazně narušuje běžné denní aktivity</a:t>
            </a:r>
          </a:p>
          <a:p>
            <a:r>
              <a:rPr lang="cs-CZ" dirty="0"/>
              <a:t>Druhy demence – degenerativní Alzheimerova choroba, vaskulární, smíšená, multifaktoriální CMP, </a:t>
            </a:r>
            <a:r>
              <a:rPr lang="cs-CZ" dirty="0" err="1"/>
              <a:t>parkinson</a:t>
            </a:r>
            <a:r>
              <a:rPr lang="cs-CZ" dirty="0"/>
              <a:t>  </a:t>
            </a:r>
          </a:p>
          <a:p>
            <a:r>
              <a:rPr lang="cs-CZ" dirty="0"/>
              <a:t>Rizikové faktory – vysoký věk, ženské pohlaví, nízká duševní i fyzická aktivita </a:t>
            </a:r>
          </a:p>
          <a:p>
            <a:r>
              <a:rPr lang="cs-CZ" dirty="0"/>
              <a:t>Chybná diagnostika – deprese, delirium, maladaptace, farmakoterapie, hluchota</a:t>
            </a:r>
          </a:p>
          <a:p>
            <a:r>
              <a:rPr lang="cs-CZ" dirty="0"/>
              <a:t>Fáze demence – Česká </a:t>
            </a:r>
            <a:r>
              <a:rPr lang="cs-CZ" dirty="0" err="1"/>
              <a:t>alzheimerovská</a:t>
            </a:r>
            <a:r>
              <a:rPr lang="cs-CZ" dirty="0"/>
              <a:t> společnost </a:t>
            </a:r>
          </a:p>
          <a:p>
            <a:pPr lvl="1"/>
            <a:r>
              <a:rPr lang="cs-CZ" dirty="0"/>
              <a:t>1. stadium – mírná demence – poruchy paměti – zachovaná soběstačnost </a:t>
            </a:r>
          </a:p>
          <a:p>
            <a:pPr lvl="1"/>
            <a:r>
              <a:rPr lang="cs-CZ" dirty="0"/>
              <a:t>2. stadium – pokročilá – rozvinutá demence – terénní služby, denní centra</a:t>
            </a:r>
          </a:p>
          <a:p>
            <a:pPr lvl="1"/>
            <a:r>
              <a:rPr lang="cs-CZ" dirty="0"/>
              <a:t>3. stadium – těžká demence s poruchami chování – individuální asistence </a:t>
            </a:r>
          </a:p>
          <a:p>
            <a:pPr lvl="1"/>
            <a:r>
              <a:rPr lang="cs-CZ" dirty="0"/>
              <a:t>4. stadium – terminální péče – imobilizační syndrom 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3919" t="27876" r="63500" b="34750"/>
          <a:stretch/>
        </p:blipFill>
        <p:spPr bwMode="auto">
          <a:xfrm>
            <a:off x="7092280" y="116632"/>
            <a:ext cx="1941716" cy="208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Domov Matky Vojtěchy Pracha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6823"/>
            <a:ext cx="2592288" cy="21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17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Kognitivní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9443" y="2204864"/>
            <a:ext cx="7125112" cy="4248472"/>
          </a:xfrm>
        </p:spPr>
        <p:txBody>
          <a:bodyPr/>
          <a:lstStyle/>
          <a:p>
            <a:r>
              <a:rPr lang="cs-CZ" b="1" dirty="0"/>
              <a:t>Kognitivní </a:t>
            </a:r>
            <a:r>
              <a:rPr lang="cs-CZ" dirty="0"/>
              <a:t>- </a:t>
            </a:r>
            <a:r>
              <a:rPr lang="cs-CZ" b="1" dirty="0"/>
              <a:t>poznávací</a:t>
            </a:r>
            <a:r>
              <a:rPr lang="cs-CZ" dirty="0"/>
              <a:t> funkce jsou jednou z hlavních oblastí lidské psychiky</a:t>
            </a:r>
          </a:p>
          <a:p>
            <a:r>
              <a:rPr lang="cs-CZ" dirty="0"/>
              <a:t>Prostřednictvím kognitivních funkcí člověk vnímá svět kolem sebe, jedná, reaguje, zvládá různé úkoly</a:t>
            </a:r>
          </a:p>
          <a:p>
            <a:r>
              <a:rPr lang="cs-CZ" dirty="0"/>
              <a:t>Myšlenkové procesy dávají člověku možnost učení, zapamatování, přizpůsobování se neustále se měnícím podmínkám okolního prostředí </a:t>
            </a:r>
          </a:p>
          <a:p>
            <a:r>
              <a:rPr lang="cs-CZ" dirty="0"/>
              <a:t>Zahrnují paměť,  koncentraci, pozornost, řečové funkce, rychlost myšlení, schopnost pochopení informací,  schopnost posuzování a řešení problémů, plánování, organizování</a:t>
            </a:r>
          </a:p>
        </p:txBody>
      </p:sp>
      <p:pic>
        <p:nvPicPr>
          <p:cNvPr id="4" name="Picture 5" descr="C:\Users\MichalkovaH\Desktop\SPRINTT\FOTO\FOTO 14.12\IMG_1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32" y="260648"/>
            <a:ext cx="3553504" cy="2370187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38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138622" cy="1195535"/>
          </a:xfrm>
        </p:spPr>
        <p:txBody>
          <a:bodyPr/>
          <a:lstStyle/>
          <a:p>
            <a:pPr algn="ctr"/>
            <a:r>
              <a:rPr lang="cs-CZ" dirty="0"/>
              <a:t>Příznaky a projevy demence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371472"/>
            <a:ext cx="8568952" cy="4297887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zapomnětlivost - může být celková nebo jen částečná (člověk si nepamatuje nové informace) </a:t>
            </a:r>
          </a:p>
          <a:p>
            <a:r>
              <a:rPr lang="cs-CZ" dirty="0"/>
              <a:t>ztráta soudnosti a schopnosti logického myšlení </a:t>
            </a:r>
          </a:p>
          <a:p>
            <a:r>
              <a:rPr lang="cs-CZ" dirty="0"/>
              <a:t>porucha prostorové představivosti a orientace (jedinec bloudí i v místech, která dobře znal) </a:t>
            </a:r>
          </a:p>
          <a:p>
            <a:r>
              <a:rPr lang="cs-CZ" dirty="0"/>
              <a:t>porucha krátkodobé paměti, nepamatuje si, kde se momentálně nachází, je dezorientován místem</a:t>
            </a:r>
          </a:p>
          <a:p>
            <a:r>
              <a:rPr lang="cs-CZ" dirty="0"/>
              <a:t>neschopnost vykonávat složitější úkony ( kuchařka zapomene vařit i ta nejjednodušší jídla) </a:t>
            </a:r>
          </a:p>
          <a:p>
            <a:r>
              <a:rPr lang="cs-CZ" dirty="0"/>
              <a:t>dochází ke snížení intelektové výkonnosti – člověk není schopen i těch nejjednodušších logických úvah </a:t>
            </a:r>
          </a:p>
          <a:p>
            <a:r>
              <a:rPr lang="cs-CZ" dirty="0"/>
              <a:t>poruchy emotivity-reakce jsou nepřiměřené situaci a může se objevit deprese, mánie apod. </a:t>
            </a:r>
          </a:p>
          <a:p>
            <a:r>
              <a:rPr lang="cs-CZ" dirty="0"/>
              <a:t>poruchy chování se projevují jako agrese různého stupně, neklid, neobvyklé chování apod. </a:t>
            </a:r>
          </a:p>
          <a:p>
            <a:r>
              <a:rPr lang="cs-CZ" dirty="0"/>
              <a:t>poruchy spánku</a:t>
            </a:r>
          </a:p>
        </p:txBody>
      </p:sp>
      <p:pic>
        <p:nvPicPr>
          <p:cNvPr id="12290" name="Picture 2" descr="Can Alzheimer's disease be prevented? | MDLi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4" y="-17884"/>
            <a:ext cx="3384376" cy="225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90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1"/>
            <a:ext cx="8568952" cy="648072"/>
          </a:xfrm>
        </p:spPr>
        <p:txBody>
          <a:bodyPr/>
          <a:lstStyle/>
          <a:p>
            <a:r>
              <a:rPr lang="pl-PL" sz="2400" b="1" dirty="0"/>
              <a:t>Jak komunikovat s nemocným s demencí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7200800" cy="530120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naslouchat -</a:t>
            </a:r>
            <a:r>
              <a:rPr lang="cs-CZ" dirty="0"/>
              <a:t> </a:t>
            </a:r>
            <a:r>
              <a:rPr lang="cs-CZ" b="1" dirty="0"/>
              <a:t>respekt a úcta k tomu druhému </a:t>
            </a:r>
            <a:r>
              <a:rPr lang="cs-CZ" dirty="0"/>
              <a:t>- empatie </a:t>
            </a:r>
          </a:p>
          <a:p>
            <a:r>
              <a:rPr lang="cs-CZ" dirty="0"/>
              <a:t>vidět nemocného seniora jako </a:t>
            </a:r>
            <a:r>
              <a:rPr lang="cs-CZ" b="1" dirty="0"/>
              <a:t>dospělého člověka s celou jeho historií</a:t>
            </a:r>
          </a:p>
          <a:p>
            <a:r>
              <a:rPr lang="cs-CZ" b="1" dirty="0"/>
              <a:t>znát životní příběh nemocného</a:t>
            </a:r>
          </a:p>
          <a:p>
            <a:r>
              <a:rPr lang="cs-CZ" b="1" dirty="0"/>
              <a:t>omezte rušivé a rozptylující vlivy prostředí</a:t>
            </a:r>
            <a:endParaRPr lang="cs-CZ" dirty="0"/>
          </a:p>
          <a:p>
            <a:r>
              <a:rPr lang="cs-CZ" b="1" dirty="0"/>
              <a:t>správné oslovení</a:t>
            </a:r>
            <a:r>
              <a:rPr lang="cs-CZ" dirty="0"/>
              <a:t>,  u osoby s demencí </a:t>
            </a:r>
            <a:r>
              <a:rPr lang="cs-CZ" b="1" dirty="0"/>
              <a:t>oslovení křestním jménem</a:t>
            </a:r>
            <a:endParaRPr lang="cs-CZ" dirty="0"/>
          </a:p>
          <a:p>
            <a:r>
              <a:rPr lang="cs-CZ" dirty="0"/>
              <a:t>zahájit konverzaci </a:t>
            </a:r>
            <a:r>
              <a:rPr lang="cs-CZ" b="1" dirty="0"/>
              <a:t>jemným dotekem  na ruce</a:t>
            </a:r>
          </a:p>
          <a:p>
            <a:r>
              <a:rPr lang="cs-CZ" dirty="0"/>
              <a:t>při komunikaci </a:t>
            </a:r>
            <a:r>
              <a:rPr lang="cs-CZ" b="1" dirty="0"/>
              <a:t>zůstávejte v zorném poli -</a:t>
            </a:r>
            <a:r>
              <a:rPr lang="cs-CZ" dirty="0"/>
              <a:t>  </a:t>
            </a:r>
            <a:r>
              <a:rPr lang="cs-CZ" b="1" dirty="0"/>
              <a:t>dívejte do očí, usmívejte se</a:t>
            </a:r>
          </a:p>
          <a:p>
            <a:r>
              <a:rPr lang="cs-CZ" dirty="0"/>
              <a:t>mluvte </a:t>
            </a:r>
            <a:r>
              <a:rPr lang="cs-CZ" b="1" dirty="0"/>
              <a:t>srozumitelně, pomalu a v krátkých větách</a:t>
            </a:r>
            <a:endParaRPr lang="cs-CZ" dirty="0"/>
          </a:p>
          <a:p>
            <a:r>
              <a:rPr lang="cs-CZ" dirty="0"/>
              <a:t>v hovoru se </a:t>
            </a:r>
            <a:r>
              <a:rPr lang="cs-CZ" b="1" dirty="0"/>
              <a:t>vyhýbejte odborným výrazům</a:t>
            </a:r>
            <a:r>
              <a:rPr lang="cs-CZ" dirty="0"/>
              <a:t>, ale také ironii </a:t>
            </a:r>
          </a:p>
          <a:p>
            <a:r>
              <a:rPr lang="cs-CZ" dirty="0"/>
              <a:t>používejte </a:t>
            </a:r>
            <a:r>
              <a:rPr lang="cs-CZ" b="1" dirty="0"/>
              <a:t>přímá pojmenování -</a:t>
            </a:r>
            <a:r>
              <a:rPr lang="cs-CZ" dirty="0"/>
              <a:t>  předměty, osoby, části těla, o nichž hovoříte, ukazujte</a:t>
            </a:r>
          </a:p>
          <a:p>
            <a:r>
              <a:rPr lang="cs-CZ" dirty="0"/>
              <a:t>pokud váš blízký něco nesprávně pochopil, </a:t>
            </a:r>
            <a:r>
              <a:rPr lang="cs-CZ" b="1" dirty="0"/>
              <a:t>použijte jinou formulaci</a:t>
            </a:r>
            <a:r>
              <a:rPr lang="cs-CZ" dirty="0"/>
              <a:t> – neopakujte stejná slova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1547664" y="726326"/>
            <a:ext cx="518457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Naslouchejte a komunikujte srdcem</a:t>
            </a:r>
          </a:p>
          <a:p>
            <a:pPr algn="ctr"/>
            <a:endParaRPr lang="cs-CZ" sz="1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cs-CZ" sz="1600" i="1" dirty="0">
                <a:solidFill>
                  <a:schemeClr val="accent2">
                    <a:lumMod val="50000"/>
                  </a:schemeClr>
                </a:solidFill>
              </a:rPr>
              <a:t>Jana </a:t>
            </a:r>
            <a:r>
              <a:rPr lang="cs-CZ" sz="1600" i="1" dirty="0" err="1">
                <a:solidFill>
                  <a:schemeClr val="accent2">
                    <a:lumMod val="50000"/>
                  </a:schemeClr>
                </a:solidFill>
              </a:rPr>
              <a:t>Prajznerová</a:t>
            </a:r>
            <a:endParaRPr lang="cs-CZ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11" descr="C:\Users\MichalkovaH\Desktop\SPRINTT\FOTO\FOTO 14.12\IMG_1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398" y="4386808"/>
            <a:ext cx="2590992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 descr="C:\Users\MichalkovaH\Desktop\SPRINTT\FOTO\FOTO 14.12\IMG_1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78" y="2204864"/>
            <a:ext cx="2311432" cy="1541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86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9" y="1412777"/>
            <a:ext cx="6768752" cy="444602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průběžně ověřujte, zda informacím správně porozuměl </a:t>
            </a:r>
          </a:p>
          <a:p>
            <a:r>
              <a:rPr lang="cs-CZ" dirty="0"/>
              <a:t>vždy </a:t>
            </a:r>
            <a:r>
              <a:rPr lang="cs-CZ" b="1" dirty="0"/>
              <a:t>vysvětlujte, co se děje, co děláte</a:t>
            </a:r>
            <a:r>
              <a:rPr lang="cs-CZ" dirty="0"/>
              <a:t> a co bude následovat  např. při svlékání před koupáním</a:t>
            </a:r>
          </a:p>
          <a:p>
            <a:r>
              <a:rPr lang="cs-CZ" dirty="0"/>
              <a:t>případné </a:t>
            </a:r>
            <a:r>
              <a:rPr lang="cs-CZ" b="1" dirty="0"/>
              <a:t>pokyny dávejte postupně</a:t>
            </a:r>
            <a:endParaRPr lang="cs-CZ" dirty="0"/>
          </a:p>
          <a:p>
            <a:r>
              <a:rPr lang="cs-CZ" dirty="0"/>
              <a:t>omezovat prudké pohyby, ať jej nevystrašíte</a:t>
            </a:r>
          </a:p>
          <a:p>
            <a:r>
              <a:rPr lang="cs-CZ" dirty="0"/>
              <a:t>pro zklidnění </a:t>
            </a:r>
            <a:r>
              <a:rPr lang="cs-CZ" b="1" dirty="0"/>
              <a:t>používejte dotek -</a:t>
            </a:r>
            <a:r>
              <a:rPr lang="cs-CZ" dirty="0"/>
              <a:t> pohlazení hřbetem ruky po tváři působí velmi mateřským a uklidňujícím dojmem</a:t>
            </a:r>
          </a:p>
          <a:p>
            <a:r>
              <a:rPr lang="cs-CZ" b="1" dirty="0"/>
              <a:t>neklaďte otázky typu: „Proč…?”</a:t>
            </a:r>
            <a:r>
              <a:rPr lang="cs-CZ" dirty="0"/>
              <a:t> Kam jsi to dal?“, „Co jsi s tím udělal?“ </a:t>
            </a:r>
          </a:p>
          <a:p>
            <a:r>
              <a:rPr lang="cs-CZ" dirty="0"/>
              <a:t>Nepoužívejte věty typu: „Zapomněl jsi, já jsem ti to už říkala.“ Jsou zbytečné, jen člověka znejišťují a ponižují</a:t>
            </a:r>
          </a:p>
          <a:p>
            <a:r>
              <a:rPr lang="cs-CZ" b="1" dirty="0"/>
              <a:t>nevyvracejte člověku jeho realitu</a:t>
            </a:r>
            <a:r>
              <a:rPr lang="cs-CZ" dirty="0"/>
              <a:t>, pravděpodobně ho to rozruší a nebude vám důvěřovat </a:t>
            </a:r>
          </a:p>
          <a:p>
            <a:r>
              <a:rPr lang="cs-CZ" dirty="0"/>
              <a:t>Snažte se pochopit chování nemocného a </a:t>
            </a:r>
            <a:r>
              <a:rPr lang="cs-CZ" b="1" dirty="0"/>
              <a:t>věřte jeho světu. Vše, co říká, tak skutečně myslí</a:t>
            </a:r>
            <a:r>
              <a:rPr lang="cs-CZ" dirty="0"/>
              <a:t>.</a:t>
            </a:r>
          </a:p>
          <a:p>
            <a:r>
              <a:rPr lang="cs-CZ" dirty="0"/>
              <a:t>Naučte se citlivě vést nesmyslné hovory.</a:t>
            </a:r>
          </a:p>
          <a:p>
            <a:r>
              <a:rPr lang="cs-CZ" dirty="0"/>
              <a:t>I když už váš blízký možná nerozumí slovům, </a:t>
            </a:r>
            <a:r>
              <a:rPr lang="cs-CZ" b="1" dirty="0"/>
              <a:t>vnímá tón vašeho hlasu</a:t>
            </a:r>
            <a:r>
              <a:rPr lang="cs-CZ" dirty="0"/>
              <a:t>. Cítí vaše emoce za slovy. Laskavost je vždy vhodnou formou komunikace. </a:t>
            </a:r>
          </a:p>
          <a:p>
            <a:endParaRPr lang="cs-CZ" dirty="0"/>
          </a:p>
        </p:txBody>
      </p:sp>
      <p:pic>
        <p:nvPicPr>
          <p:cNvPr id="4" name="Picture 2" descr="https://peceosverodice.cz/wp-content/uploads/2018/03/hardcoverjacket_300x400-1-225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417" y="2412328"/>
            <a:ext cx="178219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95536" y="188641"/>
            <a:ext cx="85689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b="1"/>
              <a:t>Jak komunikovat s nemocným s demencí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4554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Koncepty a modely péče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Psychobiografický</a:t>
            </a:r>
            <a:r>
              <a:rPr lang="cs-CZ" dirty="0"/>
              <a:t> model péče </a:t>
            </a:r>
          </a:p>
          <a:p>
            <a:r>
              <a:rPr lang="cs-CZ" dirty="0"/>
              <a:t>Smyslová aktivizace</a:t>
            </a:r>
          </a:p>
          <a:p>
            <a:r>
              <a:rPr lang="cs-CZ" dirty="0"/>
              <a:t>Kinestetická mobilizace </a:t>
            </a:r>
          </a:p>
          <a:p>
            <a:r>
              <a:rPr lang="cs-CZ" dirty="0" err="1"/>
              <a:t>Snoezelen</a:t>
            </a:r>
            <a:endParaRPr lang="cs-CZ" dirty="0"/>
          </a:p>
          <a:p>
            <a:r>
              <a:rPr lang="cs-CZ" dirty="0"/>
              <a:t>Bazální stimulace </a:t>
            </a:r>
          </a:p>
          <a:p>
            <a:r>
              <a:rPr lang="cs-CZ" dirty="0"/>
              <a:t>Validace </a:t>
            </a:r>
          </a:p>
          <a:p>
            <a:r>
              <a:rPr lang="cs-CZ" dirty="0"/>
              <a:t>Reminiscence 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9448" t="25963" r="58895" b="35841"/>
          <a:stretch/>
        </p:blipFill>
        <p:spPr bwMode="auto">
          <a:xfrm>
            <a:off x="5148064" y="2348880"/>
            <a:ext cx="3458210" cy="3540760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Smyslová aktivizace - Posts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91" y="332656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07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25232"/>
            <a:ext cx="7125113" cy="924475"/>
          </a:xfrm>
        </p:spPr>
        <p:txBody>
          <a:bodyPr/>
          <a:lstStyle/>
          <a:p>
            <a:r>
              <a:rPr lang="cs-CZ" dirty="0"/>
              <a:t>Smyslová aktivizace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7966" y="1844824"/>
            <a:ext cx="7125112" cy="3133807"/>
          </a:xfrm>
        </p:spPr>
        <p:txBody>
          <a:bodyPr/>
          <a:lstStyle/>
          <a:p>
            <a:r>
              <a:rPr lang="cs-CZ" dirty="0" err="1"/>
              <a:t>Lore</a:t>
            </a:r>
            <a:r>
              <a:rPr lang="cs-CZ" dirty="0"/>
              <a:t> </a:t>
            </a:r>
            <a:r>
              <a:rPr lang="cs-CZ" dirty="0" err="1"/>
              <a:t>Wehner</a:t>
            </a:r>
            <a:r>
              <a:rPr lang="cs-CZ" dirty="0"/>
              <a:t> (Rakousko)</a:t>
            </a:r>
          </a:p>
          <a:p>
            <a:r>
              <a:rPr lang="cs-CZ" dirty="0"/>
              <a:t>Celiství koncept péče pro geriatrické pacienty </a:t>
            </a:r>
          </a:p>
          <a:p>
            <a:r>
              <a:rPr lang="cs-CZ" dirty="0"/>
              <a:t>Aktivace – uvést do pohybu </a:t>
            </a:r>
          </a:p>
          <a:p>
            <a:r>
              <a:rPr lang="cs-CZ" dirty="0"/>
              <a:t>Smyslová aktivizace – pozitivní aktivizace za pomocí motorické, kognitivní, verbální činnosti   </a:t>
            </a:r>
          </a:p>
          <a:p>
            <a:r>
              <a:rPr lang="cs-CZ" dirty="0"/>
              <a:t>Smysluplný důstojný život – udržení mentálních schopností </a:t>
            </a:r>
          </a:p>
          <a:p>
            <a:endParaRPr lang="cs-CZ" dirty="0"/>
          </a:p>
        </p:txBody>
      </p:sp>
      <p:pic>
        <p:nvPicPr>
          <p:cNvPr id="7170" name="Picture 2" descr="Smyslová aktivizace | Domov pro seniory Tovačov, p.o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82" y="4653136"/>
            <a:ext cx="3383732" cy="190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myslová aktivizace v péči o seniory a klienty s demencí - Portaro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19" y="3784140"/>
            <a:ext cx="1963743" cy="277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 5"/>
          <p:cNvSpPr/>
          <p:nvPr/>
        </p:nvSpPr>
        <p:spPr>
          <a:xfrm>
            <a:off x="4716016" y="260648"/>
            <a:ext cx="4320480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Principem celistvého konceptu smyslové aktivizace je vnímat člověka jako celek, který zahrnuje oblast biologickou, psychickou a duchovní.</a:t>
            </a:r>
          </a:p>
        </p:txBody>
      </p:sp>
    </p:spTree>
    <p:extLst>
      <p:ext uri="{BB962C8B-B14F-4D97-AF65-F5344CB8AC3E}">
        <p14:creationId xmlns:p14="http://schemas.microsoft.com/office/powerpoint/2010/main" val="3758423208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Jaro</Template>
  <TotalTime>290</TotalTime>
  <Words>1103</Words>
  <Application>Microsoft Office PowerPoint</Application>
  <PresentationFormat>Předvádění na obrazovce (4:3)</PresentationFormat>
  <Paragraphs>215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Courier New</vt:lpstr>
      <vt:lpstr>Times</vt:lpstr>
      <vt:lpstr>Verdana</vt:lpstr>
      <vt:lpstr>Wingdings</vt:lpstr>
      <vt:lpstr>Wingdings 2</vt:lpstr>
      <vt:lpstr>Spring</vt:lpstr>
      <vt:lpstr>Denní aktivity pro člověka s demencí </vt:lpstr>
      <vt:lpstr>Obsah </vt:lpstr>
      <vt:lpstr>Demence </vt:lpstr>
      <vt:lpstr>Kognitivní funkce</vt:lpstr>
      <vt:lpstr>Příznaky a projevy demence</vt:lpstr>
      <vt:lpstr>Jak komunikovat s nemocným s demencí</vt:lpstr>
      <vt:lpstr>Prezentace aplikace PowerPoint</vt:lpstr>
      <vt:lpstr>Koncepty a modely péče </vt:lpstr>
      <vt:lpstr>Smyslová aktivizace </vt:lpstr>
      <vt:lpstr>Cíle aktivizace </vt:lpstr>
      <vt:lpstr>Setkání </vt:lpstr>
      <vt:lpstr>Setkání </vt:lpstr>
      <vt:lpstr>Prostředí </vt:lpstr>
      <vt:lpstr>SMYSLOVÁ AKTIVIZACE</vt:lpstr>
      <vt:lpstr>Prezentace aplikace PowerPoint</vt:lpstr>
      <vt:lpstr>Praxe </vt:lpstr>
      <vt:lpstr>Snoezelen </vt:lpstr>
      <vt:lpstr>Snoezelen</vt:lpstr>
      <vt:lpstr>Bazální stimulace</vt:lpstr>
      <vt:lpstr>Křehkost </vt:lpstr>
      <vt:lpstr>Sarkopenie</vt:lpstr>
      <vt:lpstr>Prezentace aplikace PowerPoint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Komunikace s pacientem s demencí</dc:title>
  <dc:creator>Hela</dc:creator>
  <cp:lastModifiedBy>Michálková Helena, Mgr. Ph.D.</cp:lastModifiedBy>
  <cp:revision>29</cp:revision>
  <dcterms:created xsi:type="dcterms:W3CDTF">2020-07-15T22:11:48Z</dcterms:created>
  <dcterms:modified xsi:type="dcterms:W3CDTF">2020-09-29T08:41:37Z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etDate">
    <vt:lpwstr>2020-09-29T08:41:14Z</vt:lpwstr>
  </property>
  <property fmtid="{D5CDD505-2E9C-101B-9397-08002B2CF9AE}" pid="4" name="MSIP_Label_2063cd7f-2d21-486a-9f29-9c1683fdd175_Method">
    <vt:lpwstr>Standard</vt:lpwstr>
  </property>
  <property fmtid="{D5CDD505-2E9C-101B-9397-08002B2CF9AE}" pid="5" name="MSIP_Label_2063cd7f-2d21-486a-9f29-9c1683fdd175_Name">
    <vt:lpwstr>2063cd7f-2d21-486a-9f29-9c1683fdd175</vt:lpwstr>
  </property>
  <property fmtid="{D5CDD505-2E9C-101B-9397-08002B2CF9AE}" pid="6" name="MSIP_Label_2063cd7f-2d21-486a-9f29-9c1683fdd175_SiteId">
    <vt:lpwstr>0f277086-d4e0-4971-bc1a-bbc5df0eb246</vt:lpwstr>
  </property>
  <property fmtid="{D5CDD505-2E9C-101B-9397-08002B2CF9AE}" pid="7" name="MSIP_Label_2063cd7f-2d21-486a-9f29-9c1683fdd175_ActionId">
    <vt:lpwstr>0a9a349a-cc2c-4a3e-bb96-0ba8d837f79e</vt:lpwstr>
  </property>
  <property fmtid="{D5CDD505-2E9C-101B-9397-08002B2CF9AE}" pid="8" name="MSIP_Label_2063cd7f-2d21-486a-9f29-9c1683fdd175_ContentBits">
    <vt:lpwstr>0</vt:lpwstr>
  </property>
</Properties>
</file>