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57" r:id="rId5"/>
    <p:sldId id="260" r:id="rId6"/>
    <p:sldId id="264" r:id="rId7"/>
    <p:sldId id="261" r:id="rId8"/>
    <p:sldId id="262" r:id="rId9"/>
    <p:sldId id="263" r:id="rId1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BF1A0-5370-1585-2A1C-B1D85B30BCA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A1BDE56-A4EF-FE74-D982-455E17038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C35D329-97A4-9610-1ED2-EE7A195707E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0D278F61-7569-9C6D-AC01-E21F58E7E1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03799B-2C4C-7297-D73C-43A01CCB911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729961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1CB5-A53D-D4B3-2E7E-B6CB98613B9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CC49B5C-4ADC-C7A5-919A-BCF2983BED4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2252F5-FE4C-338C-23FC-BB8D2CABE833}"/>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AF6C5DDD-C6FA-A099-D334-E6F2D37B3EA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4FC92E-3786-0783-EB34-B6B672D9C569}"/>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2048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500B31F-7EDE-C0D2-4301-051648AB9B6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28C47C0-22AE-5964-5390-13F8EC78733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629286-A3D5-F5F1-D2DC-F3AF17AC110C}"/>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3AF9CCA6-42B2-C5DF-D6DF-3782541470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729057-CFD4-2CBF-BCD7-1F350D3B464E}"/>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71451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7489-E959-D1CF-5229-D9E1C1BB292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4D7B77F-82D1-E6AF-9282-57449ACC8D3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5C7A1C-ADF4-2077-19BC-A675B0F038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873E5E78-97F4-9410-4871-3E8BD9E591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EA9619C-84D0-E194-F21D-3BE6A3C6D14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342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194AD-1809-8DC6-7441-53E41C6EC7D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C621BEB-DCBB-8BAD-DF73-406E2E0B5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DE58722-73B6-06C8-4EDE-CF7ADFFB9B6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7734DEDC-8DF9-1CF1-71DF-46263D2564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D7B14B-331C-596E-5558-653D96061F6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305455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399D9-1729-85B3-F300-FD9ABD7A5CA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F22B9A1-9764-5389-6CC2-F1322D6AF15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6A5B099-BBB7-1D94-8FCF-85B37A7544E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FF0055-EF89-003C-82C0-4F257F10DBB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BA8350FF-964C-A1FD-8097-6358400F6D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731285-BDD2-77F3-BF32-B386BB226AE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053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943D4E-6823-9F15-1389-E68D6CBE72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FFE0889-CFE3-C06D-3320-C9E6A3B79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67904C0-03DE-DC41-3453-F41B7EF21DB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A633F0E-974F-06F0-1BC5-DADC748D6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AF52639-A4DE-9402-A65F-8F70F592ED6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C0BB2FC-1184-EC7A-B41B-D74A54DB0D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8" name="Zástupný symbol pro zápatí 7">
            <a:extLst>
              <a:ext uri="{FF2B5EF4-FFF2-40B4-BE49-F238E27FC236}">
                <a16:creationId xmlns:a16="http://schemas.microsoft.com/office/drawing/2014/main" id="{FD4CC24E-E81D-D570-CB61-196E43FAEE1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0CA3DF1-2A35-D5E1-685E-6599E81EF3F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18174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59C63F-E937-0AB3-0B98-DD34E27ED22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815E6AC-99FE-C9A6-754C-038EE2CB899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4" name="Zástupný symbol pro zápatí 3">
            <a:extLst>
              <a:ext uri="{FF2B5EF4-FFF2-40B4-BE49-F238E27FC236}">
                <a16:creationId xmlns:a16="http://schemas.microsoft.com/office/drawing/2014/main" id="{A5057E81-0725-8B6E-2E91-5A7BF020563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2C5FACE-8CF5-DB7F-99AA-875B6880F4C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843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DFE7096-E804-9538-ABE1-717A310D96A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3" name="Zástupný symbol pro zápatí 2">
            <a:extLst>
              <a:ext uri="{FF2B5EF4-FFF2-40B4-BE49-F238E27FC236}">
                <a16:creationId xmlns:a16="http://schemas.microsoft.com/office/drawing/2014/main" id="{BE73BE1C-23B1-0AE5-0DED-7F2768FE2D8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08B06CF-08C9-9C08-862B-BF980213FAC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116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08ADF-BFD8-6C15-A461-33B8CDDD01A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3EF605A-9761-CB20-5739-B9D427DD39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DE1E7BA-BB91-B564-86F8-6DD8D9730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960E3C9-A3F7-E83A-D1C8-B5A8D567FE5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D64329C8-929C-163E-7E73-153B8390726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8CEBA96-2DF7-5802-543E-CE54195C397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07443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74FC6-351E-611B-48E7-6EAF6E50A5C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AB2A488-7808-A1EB-D250-95731E028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DCA7A1E-5238-82BE-C8E6-E3491A6DC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60F7AD9-0EFA-CF6D-4039-B5439A24A83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686F463D-7C56-5DB0-B0BA-085D778FF49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3FAB7B8-EA72-4B38-0851-96E46FA6384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9923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DAF97CC-A07B-D095-948C-306006848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5670753-451D-B581-44E2-4F109BD4A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BD0841-19C9-D655-96D6-C62B498F5D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FB7CFC9D-A958-BD1E-1440-0086A2FDF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0F4E34-1017-F696-1859-964CACEFA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9AA9A-6A0F-4ABF-92B7-C8DE36222905}" type="slidenum">
              <a:rPr lang="cs-CZ" smtClean="0"/>
              <a:t>‹#›</a:t>
            </a:fld>
            <a:endParaRPr lang="cs-CZ"/>
          </a:p>
        </p:txBody>
      </p:sp>
    </p:spTree>
    <p:extLst>
      <p:ext uri="{BB962C8B-B14F-4D97-AF65-F5344CB8AC3E}">
        <p14:creationId xmlns:p14="http://schemas.microsoft.com/office/powerpoint/2010/main" val="4121017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media" Target="../media/media2.mp3"/><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5" Type="http://schemas.openxmlformats.org/officeDocument/2006/relationships/slideLayout" Target="../slideLayouts/slideLayout7.xml"/><Relationship Id="rId4" Type="http://schemas.openxmlformats.org/officeDocument/2006/relationships/audio" Target="../media/media2.mp3"/></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94917-E666-1935-F261-61569ACD0C4A}"/>
              </a:ext>
            </a:extLst>
          </p:cNvPr>
          <p:cNvSpPr>
            <a:spLocks noGrp="1"/>
          </p:cNvSpPr>
          <p:nvPr>
            <p:ph type="ctrTitle"/>
          </p:nvPr>
        </p:nvSpPr>
        <p:spPr>
          <a:xfrm>
            <a:off x="1474123" y="573723"/>
            <a:ext cx="9144000" cy="2387600"/>
          </a:xfrm>
        </p:spPr>
        <p:txBody>
          <a:bodyPr/>
          <a:lstStyle/>
          <a:p>
            <a:r>
              <a:rPr lang="cs-CZ" dirty="0"/>
              <a:t>JC IV</a:t>
            </a:r>
          </a:p>
        </p:txBody>
      </p:sp>
      <p:sp>
        <p:nvSpPr>
          <p:cNvPr id="3" name="Podnadpis 2">
            <a:extLst>
              <a:ext uri="{FF2B5EF4-FFF2-40B4-BE49-F238E27FC236}">
                <a16:creationId xmlns:a16="http://schemas.microsoft.com/office/drawing/2014/main" id="{CA107634-696E-4D7A-6906-495A4FBB3BBD}"/>
              </a:ext>
            </a:extLst>
          </p:cNvPr>
          <p:cNvSpPr>
            <a:spLocks noGrp="1"/>
          </p:cNvSpPr>
          <p:nvPr>
            <p:ph type="subTitle" idx="1"/>
          </p:nvPr>
        </p:nvSpPr>
        <p:spPr>
          <a:xfrm>
            <a:off x="1524000" y="3068797"/>
            <a:ext cx="9144000" cy="1655762"/>
          </a:xfrm>
        </p:spPr>
        <p:txBody>
          <a:bodyPr>
            <a:normAutofit/>
          </a:bodyPr>
          <a:lstStyle/>
          <a:p>
            <a:r>
              <a:rPr lang="ru-RU" sz="3600" dirty="0"/>
              <a:t>Любовь</a:t>
            </a:r>
            <a:endParaRPr lang="cs-CZ" sz="3600" dirty="0"/>
          </a:p>
        </p:txBody>
      </p:sp>
    </p:spTree>
    <p:extLst>
      <p:ext uri="{BB962C8B-B14F-4D97-AF65-F5344CB8AC3E}">
        <p14:creationId xmlns:p14="http://schemas.microsoft.com/office/powerpoint/2010/main" val="321856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300A76C-1FF9-F54B-9890-46FA4DA5308D}"/>
              </a:ext>
            </a:extLst>
          </p:cNvPr>
          <p:cNvPicPr>
            <a:picLocks noChangeAspect="1"/>
          </p:cNvPicPr>
          <p:nvPr/>
        </p:nvPicPr>
        <p:blipFill>
          <a:blip r:embed="rId2"/>
          <a:stretch>
            <a:fillRect/>
          </a:stretch>
        </p:blipFill>
        <p:spPr>
          <a:xfrm>
            <a:off x="0" y="1"/>
            <a:ext cx="3657600" cy="3651504"/>
          </a:xfrm>
          <a:prstGeom prst="rect">
            <a:avLst/>
          </a:prstGeom>
        </p:spPr>
      </p:pic>
      <p:pic>
        <p:nvPicPr>
          <p:cNvPr id="3" name="Obrázek 2">
            <a:extLst>
              <a:ext uri="{FF2B5EF4-FFF2-40B4-BE49-F238E27FC236}">
                <a16:creationId xmlns:a16="http://schemas.microsoft.com/office/drawing/2014/main" id="{95ADD2AB-C472-BDB9-85E6-2C785438F2AC}"/>
              </a:ext>
            </a:extLst>
          </p:cNvPr>
          <p:cNvPicPr>
            <a:picLocks noChangeAspect="1"/>
          </p:cNvPicPr>
          <p:nvPr/>
        </p:nvPicPr>
        <p:blipFill>
          <a:blip r:embed="rId3"/>
          <a:stretch>
            <a:fillRect/>
          </a:stretch>
        </p:blipFill>
        <p:spPr>
          <a:xfrm>
            <a:off x="8695113" y="0"/>
            <a:ext cx="3496887" cy="3496887"/>
          </a:xfrm>
          <a:prstGeom prst="rect">
            <a:avLst/>
          </a:prstGeom>
        </p:spPr>
      </p:pic>
      <p:pic>
        <p:nvPicPr>
          <p:cNvPr id="4" name="Obrázek 3">
            <a:extLst>
              <a:ext uri="{FF2B5EF4-FFF2-40B4-BE49-F238E27FC236}">
                <a16:creationId xmlns:a16="http://schemas.microsoft.com/office/drawing/2014/main" id="{F1C9161D-E9AD-EFD8-009D-3C7E37228269}"/>
              </a:ext>
            </a:extLst>
          </p:cNvPr>
          <p:cNvPicPr>
            <a:picLocks noChangeAspect="1"/>
          </p:cNvPicPr>
          <p:nvPr/>
        </p:nvPicPr>
        <p:blipFill>
          <a:blip r:embed="rId4"/>
          <a:stretch>
            <a:fillRect/>
          </a:stretch>
        </p:blipFill>
        <p:spPr>
          <a:xfrm>
            <a:off x="3773718" y="0"/>
            <a:ext cx="3857625" cy="6858000"/>
          </a:xfrm>
          <a:prstGeom prst="rect">
            <a:avLst/>
          </a:prstGeom>
        </p:spPr>
      </p:pic>
      <p:pic>
        <p:nvPicPr>
          <p:cNvPr id="5" name="Obrázek 4">
            <a:extLst>
              <a:ext uri="{FF2B5EF4-FFF2-40B4-BE49-F238E27FC236}">
                <a16:creationId xmlns:a16="http://schemas.microsoft.com/office/drawing/2014/main" id="{28036CA6-173B-0F0E-E3EC-9E5786D5FBCA}"/>
              </a:ext>
            </a:extLst>
          </p:cNvPr>
          <p:cNvPicPr>
            <a:picLocks noChangeAspect="1"/>
          </p:cNvPicPr>
          <p:nvPr/>
        </p:nvPicPr>
        <p:blipFill>
          <a:blip r:embed="rId5"/>
          <a:stretch>
            <a:fillRect/>
          </a:stretch>
        </p:blipFill>
        <p:spPr>
          <a:xfrm>
            <a:off x="10165897" y="3214254"/>
            <a:ext cx="2053466" cy="3643745"/>
          </a:xfrm>
          <a:prstGeom prst="rect">
            <a:avLst/>
          </a:prstGeom>
        </p:spPr>
      </p:pic>
      <p:pic>
        <p:nvPicPr>
          <p:cNvPr id="7" name="Obrázek 6">
            <a:extLst>
              <a:ext uri="{FF2B5EF4-FFF2-40B4-BE49-F238E27FC236}">
                <a16:creationId xmlns:a16="http://schemas.microsoft.com/office/drawing/2014/main" id="{039BF070-296F-0A68-C497-1C2B050841B5}"/>
              </a:ext>
            </a:extLst>
          </p:cNvPr>
          <p:cNvPicPr>
            <a:picLocks noChangeAspect="1"/>
          </p:cNvPicPr>
          <p:nvPr/>
        </p:nvPicPr>
        <p:blipFill>
          <a:blip r:embed="rId6"/>
          <a:stretch>
            <a:fillRect/>
          </a:stretch>
        </p:blipFill>
        <p:spPr>
          <a:xfrm>
            <a:off x="3524250" y="0"/>
            <a:ext cx="5143500" cy="6858000"/>
          </a:xfrm>
          <a:prstGeom prst="rect">
            <a:avLst/>
          </a:prstGeom>
        </p:spPr>
      </p:pic>
      <p:pic>
        <p:nvPicPr>
          <p:cNvPr id="9" name="Obrázek 8">
            <a:extLst>
              <a:ext uri="{FF2B5EF4-FFF2-40B4-BE49-F238E27FC236}">
                <a16:creationId xmlns:a16="http://schemas.microsoft.com/office/drawing/2014/main" id="{582C97C2-6410-2576-7A99-227BA13B6AE1}"/>
              </a:ext>
            </a:extLst>
          </p:cNvPr>
          <p:cNvPicPr>
            <a:picLocks noChangeAspect="1"/>
          </p:cNvPicPr>
          <p:nvPr/>
        </p:nvPicPr>
        <p:blipFill>
          <a:blip r:embed="rId7"/>
          <a:srcRect b="11394"/>
          <a:stretch>
            <a:fillRect/>
          </a:stretch>
        </p:blipFill>
        <p:spPr>
          <a:xfrm>
            <a:off x="0" y="3685818"/>
            <a:ext cx="1967345" cy="3172182"/>
          </a:xfrm>
          <a:prstGeom prst="rect">
            <a:avLst/>
          </a:prstGeom>
        </p:spPr>
      </p:pic>
      <p:pic>
        <p:nvPicPr>
          <p:cNvPr id="10" name="Obrázek 9">
            <a:extLst>
              <a:ext uri="{FF2B5EF4-FFF2-40B4-BE49-F238E27FC236}">
                <a16:creationId xmlns:a16="http://schemas.microsoft.com/office/drawing/2014/main" id="{A43421BD-31A8-555F-A38A-F04565D82663}"/>
              </a:ext>
            </a:extLst>
          </p:cNvPr>
          <p:cNvPicPr>
            <a:picLocks noChangeAspect="1"/>
          </p:cNvPicPr>
          <p:nvPr/>
        </p:nvPicPr>
        <p:blipFill>
          <a:blip r:embed="rId8"/>
          <a:stretch>
            <a:fillRect/>
          </a:stretch>
        </p:blipFill>
        <p:spPr>
          <a:xfrm>
            <a:off x="8617786" y="3049384"/>
            <a:ext cx="1548111" cy="1986742"/>
          </a:xfrm>
          <a:prstGeom prst="rect">
            <a:avLst/>
          </a:prstGeom>
        </p:spPr>
      </p:pic>
      <p:pic>
        <p:nvPicPr>
          <p:cNvPr id="11" name="Obrázek 10">
            <a:extLst>
              <a:ext uri="{FF2B5EF4-FFF2-40B4-BE49-F238E27FC236}">
                <a16:creationId xmlns:a16="http://schemas.microsoft.com/office/drawing/2014/main" id="{BAFE4519-0D59-5271-6637-9194135812E8}"/>
              </a:ext>
            </a:extLst>
          </p:cNvPr>
          <p:cNvPicPr>
            <a:picLocks noChangeAspect="1"/>
          </p:cNvPicPr>
          <p:nvPr/>
        </p:nvPicPr>
        <p:blipFill>
          <a:blip r:embed="rId9"/>
          <a:srcRect l="-1877" t="71839" r="-103" b="-1"/>
          <a:stretch>
            <a:fillRect/>
          </a:stretch>
        </p:blipFill>
        <p:spPr>
          <a:xfrm>
            <a:off x="7021483" y="4926676"/>
            <a:ext cx="3496887" cy="1931323"/>
          </a:xfrm>
          <a:prstGeom prst="rect">
            <a:avLst/>
          </a:prstGeom>
        </p:spPr>
      </p:pic>
      <p:pic>
        <p:nvPicPr>
          <p:cNvPr id="12" name="Obrázek 11">
            <a:extLst>
              <a:ext uri="{FF2B5EF4-FFF2-40B4-BE49-F238E27FC236}">
                <a16:creationId xmlns:a16="http://schemas.microsoft.com/office/drawing/2014/main" id="{C551A59E-1859-10A3-C31A-CF3F3E184989}"/>
              </a:ext>
            </a:extLst>
          </p:cNvPr>
          <p:cNvPicPr>
            <a:picLocks noChangeAspect="1"/>
          </p:cNvPicPr>
          <p:nvPr/>
        </p:nvPicPr>
        <p:blipFill>
          <a:blip r:embed="rId10"/>
          <a:stretch>
            <a:fillRect/>
          </a:stretch>
        </p:blipFill>
        <p:spPr>
          <a:xfrm>
            <a:off x="1884315" y="4425238"/>
            <a:ext cx="2432761" cy="2432761"/>
          </a:xfrm>
          <a:prstGeom prst="rect">
            <a:avLst/>
          </a:prstGeom>
        </p:spPr>
      </p:pic>
    </p:spTree>
    <p:extLst>
      <p:ext uri="{BB962C8B-B14F-4D97-AF65-F5344CB8AC3E}">
        <p14:creationId xmlns:p14="http://schemas.microsoft.com/office/powerpoint/2010/main" val="2524733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70A0C9-5DC8-D4B6-A423-5D8EA149E8C5}"/>
              </a:ext>
            </a:extLst>
          </p:cNvPr>
          <p:cNvSpPr>
            <a:spLocks noChangeArrowheads="1"/>
          </p:cNvSpPr>
          <p:nvPr/>
        </p:nvSpPr>
        <p:spPr bwMode="auto">
          <a:xfrm>
            <a:off x="200023" y="264082"/>
            <a:ext cx="11066493" cy="6036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tabLst/>
            </a:pPr>
            <a:r>
              <a:rPr kumimoji="0" lang="ru-RU" sz="2000" b="1" i="0" u="none" strike="noStrike" cap="none" normalizeH="0" baseline="0" noProof="0" dirty="0">
                <a:ln>
                  <a:noFill/>
                </a:ln>
                <a:solidFill>
                  <a:schemeClr val="tx1"/>
                </a:solidFill>
                <a:effectLst/>
                <a:latin typeface="Arial" panose="020B0604020202020204" pitchFamily="34" charset="0"/>
              </a:rPr>
              <a:t>Темы для дискуссии:</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Является ли любовь выбором или эмоциональной необходимостью?</a:t>
            </a:r>
          </a:p>
          <a:p>
            <a:pPr marL="457200" indent="-457200" eaLnBrk="0" fontAlgn="base" hangingPunct="0">
              <a:lnSpc>
                <a:spcPct val="150000"/>
              </a:lnSpc>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Может ли настоящая любовь существовать без страсти,</a:t>
            </a:r>
            <a:r>
              <a:rPr lang="ru-RU" sz="2000" dirty="0">
                <a:latin typeface="Arial" panose="020B0604020202020204" pitchFamily="34" charset="0"/>
              </a:rPr>
              <a:t> без физического влечения?</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Стоит ли доверять первому впечатлению о человеке?</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Любовь без взаимности – это трагедия или опыт?</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Может ли любовь пережить серьёзные различия в ценностях?</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Должна ли любовь</a:t>
            </a:r>
            <a:r>
              <a:rPr kumimoji="0" lang="cs-CZ" sz="2000" b="0" i="0" u="none" strike="noStrike" cap="none" normalizeH="0" baseline="0" noProof="0" dirty="0">
                <a:ln>
                  <a:noFill/>
                </a:ln>
                <a:solidFill>
                  <a:schemeClr val="tx1"/>
                </a:solidFill>
                <a:effectLst/>
                <a:latin typeface="Arial" panose="020B0604020202020204" pitchFamily="34" charset="0"/>
              </a:rPr>
              <a:t> </a:t>
            </a:r>
            <a:r>
              <a:rPr kumimoji="0" lang="ru-RU" sz="2000" b="0" i="0" u="none" strike="noStrike" cap="none" normalizeH="0" baseline="0" noProof="0" dirty="0">
                <a:ln>
                  <a:noFill/>
                </a:ln>
                <a:solidFill>
                  <a:schemeClr val="tx1"/>
                </a:solidFill>
                <a:effectLst/>
                <a:latin typeface="Arial" panose="020B0604020202020204" pitchFamily="34" charset="0"/>
              </a:rPr>
              <a:t>между партнерами быть вечной?</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Влияют ли социальные сети и сайты знакомств на восприятие любви?</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Является ли ревность признаком любви или контроля?</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Может ли любовь быть полностью рациональной?</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Стоит ли жертвовать собой ради любви?</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Можно ли сказать, что один из видов любви (любовь к детям / родителям / друзьям / партнеру) важнее и сильнее остальных?</a:t>
            </a:r>
          </a:p>
        </p:txBody>
      </p:sp>
    </p:spTree>
    <p:extLst>
      <p:ext uri="{BB962C8B-B14F-4D97-AF65-F5344CB8AC3E}">
        <p14:creationId xmlns:p14="http://schemas.microsoft.com/office/powerpoint/2010/main" val="67470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3353DDD-7927-49D8-AE41-601298B373BC}"/>
              </a:ext>
            </a:extLst>
          </p:cNvPr>
          <p:cNvPicPr>
            <a:picLocks noChangeAspect="1"/>
          </p:cNvPicPr>
          <p:nvPr/>
        </p:nvPicPr>
        <p:blipFill>
          <a:blip r:embed="rId2"/>
          <a:srcRect l="9212" t="15112" r="4858" b="43702"/>
          <a:stretch>
            <a:fillRect/>
          </a:stretch>
        </p:blipFill>
        <p:spPr>
          <a:xfrm>
            <a:off x="199505" y="173277"/>
            <a:ext cx="9424961" cy="6404862"/>
          </a:xfrm>
          <a:prstGeom prst="rect">
            <a:avLst/>
          </a:prstGeom>
        </p:spPr>
      </p:pic>
    </p:spTree>
    <p:extLst>
      <p:ext uri="{BB962C8B-B14F-4D97-AF65-F5344CB8AC3E}">
        <p14:creationId xmlns:p14="http://schemas.microsoft.com/office/powerpoint/2010/main" val="1673820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5A05789-80A1-A7AC-7764-7CACFDCA3661}"/>
              </a:ext>
            </a:extLst>
          </p:cNvPr>
          <p:cNvPicPr>
            <a:picLocks noChangeAspect="1"/>
          </p:cNvPicPr>
          <p:nvPr/>
        </p:nvPicPr>
        <p:blipFill>
          <a:blip r:embed="rId2"/>
          <a:srcRect l="9098" t="55838" r="5087" b="7071"/>
          <a:stretch>
            <a:fillRect/>
          </a:stretch>
        </p:blipFill>
        <p:spPr>
          <a:xfrm>
            <a:off x="77584" y="116377"/>
            <a:ext cx="9315798" cy="5708881"/>
          </a:xfrm>
          <a:prstGeom prst="rect">
            <a:avLst/>
          </a:prstGeom>
        </p:spPr>
      </p:pic>
    </p:spTree>
    <p:extLst>
      <p:ext uri="{BB962C8B-B14F-4D97-AF65-F5344CB8AC3E}">
        <p14:creationId xmlns:p14="http://schemas.microsoft.com/office/powerpoint/2010/main" val="2010568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E46E89E-5414-3A6A-C91A-C3C6C4622144}"/>
              </a:ext>
            </a:extLst>
          </p:cNvPr>
          <p:cNvPicPr>
            <a:picLocks noChangeAspect="1"/>
          </p:cNvPicPr>
          <p:nvPr/>
        </p:nvPicPr>
        <p:blipFill>
          <a:blip r:embed="rId2"/>
          <a:stretch>
            <a:fillRect/>
          </a:stretch>
        </p:blipFill>
        <p:spPr>
          <a:xfrm>
            <a:off x="0" y="0"/>
            <a:ext cx="6858000" cy="6858000"/>
          </a:xfrm>
          <a:prstGeom prst="rect">
            <a:avLst/>
          </a:prstGeom>
        </p:spPr>
      </p:pic>
      <p:sp>
        <p:nvSpPr>
          <p:cNvPr id="3" name="TextovéPole 2">
            <a:extLst>
              <a:ext uri="{FF2B5EF4-FFF2-40B4-BE49-F238E27FC236}">
                <a16:creationId xmlns:a16="http://schemas.microsoft.com/office/drawing/2014/main" id="{D69EC17F-2F0F-44C1-BADA-B29784EE80CC}"/>
              </a:ext>
            </a:extLst>
          </p:cNvPr>
          <p:cNvSpPr txBox="1"/>
          <p:nvPr/>
        </p:nvSpPr>
        <p:spPr>
          <a:xfrm>
            <a:off x="7187737" y="775855"/>
            <a:ext cx="4743797" cy="1446550"/>
          </a:xfrm>
          <a:prstGeom prst="rect">
            <a:avLst/>
          </a:prstGeom>
          <a:noFill/>
        </p:spPr>
        <p:txBody>
          <a:bodyPr wrap="square" rtlCol="0">
            <a:spAutoFit/>
          </a:bodyPr>
          <a:lstStyle/>
          <a:p>
            <a:pPr marL="285750" indent="-285750">
              <a:buFont typeface="Arial" panose="020B0604020202020204" pitchFamily="34" charset="0"/>
              <a:buChar char="•"/>
            </a:pPr>
            <a:r>
              <a:rPr lang="ru-RU" sz="2200" b="1" dirty="0"/>
              <a:t>С чем Вы согласны?</a:t>
            </a:r>
          </a:p>
          <a:p>
            <a:pPr marL="285750" indent="-285750">
              <a:buFont typeface="Arial" panose="020B0604020202020204" pitchFamily="34" charset="0"/>
              <a:buChar char="•"/>
            </a:pPr>
            <a:r>
              <a:rPr lang="ru-RU" sz="2200" b="1" dirty="0"/>
              <a:t>Что из этого для Вас важно / не важно? Почему?</a:t>
            </a:r>
          </a:p>
          <a:p>
            <a:pPr marL="285750" indent="-285750">
              <a:buFont typeface="Arial" panose="020B0604020202020204" pitchFamily="34" charset="0"/>
              <a:buChar char="•"/>
            </a:pPr>
            <a:r>
              <a:rPr lang="ru-RU" sz="2200" b="1" dirty="0"/>
              <a:t>Что бы Вы дополнили?</a:t>
            </a:r>
            <a:endParaRPr lang="cs-CZ" sz="2200" b="1" dirty="0"/>
          </a:p>
        </p:txBody>
      </p:sp>
    </p:spTree>
    <p:extLst>
      <p:ext uri="{BB962C8B-B14F-4D97-AF65-F5344CB8AC3E}">
        <p14:creationId xmlns:p14="http://schemas.microsoft.com/office/powerpoint/2010/main" val="1891128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321_Svidanie_cherez_prilozhenie">
            <a:hlinkClick r:id="" action="ppaction://media"/>
            <a:extLst>
              <a:ext uri="{FF2B5EF4-FFF2-40B4-BE49-F238E27FC236}">
                <a16:creationId xmlns:a16="http://schemas.microsoft.com/office/drawing/2014/main" id="{98B991E6-680D-5347-7F0F-80B052F1579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43043" y="1898707"/>
            <a:ext cx="661612" cy="661612"/>
          </a:xfrm>
          <a:prstGeom prst="rect">
            <a:avLst/>
          </a:prstGeom>
        </p:spPr>
      </p:pic>
      <p:sp>
        <p:nvSpPr>
          <p:cNvPr id="3" name="TextovéPole 1">
            <a:extLst>
              <a:ext uri="{FF2B5EF4-FFF2-40B4-BE49-F238E27FC236}">
                <a16:creationId xmlns:a16="http://schemas.microsoft.com/office/drawing/2014/main" id="{A09ED6A5-E98B-04DA-297E-68C66A6B7169}"/>
              </a:ext>
            </a:extLst>
          </p:cNvPr>
          <p:cNvSpPr txBox="1"/>
          <p:nvPr/>
        </p:nvSpPr>
        <p:spPr>
          <a:xfrm>
            <a:off x="530282" y="376324"/>
            <a:ext cx="2674620" cy="552450"/>
          </a:xfrm>
          <a:prstGeom prst="rect">
            <a:avLst/>
          </a:prstGeom>
          <a:noFill/>
        </p:spPr>
        <p:txBody>
          <a:bodyPr wrap="square" rtlCol="0">
            <a:spAutoFit/>
          </a:bodyPr>
          <a:lstStyle/>
          <a:p>
            <a:pPr>
              <a:lnSpc>
                <a:spcPct val="115000"/>
              </a:lnSpc>
              <a:spcAft>
                <a:spcPts val="800"/>
              </a:spcAft>
              <a:buNone/>
            </a:pPr>
            <a:r>
              <a:rPr lang="ru-RU" sz="2000" b="1" kern="1200">
                <a:solidFill>
                  <a:srgbClr val="000000"/>
                </a:solidFill>
                <a:effectLst/>
                <a:latin typeface="Aptos" panose="020B0004020202020204" pitchFamily="34" charset="0"/>
                <a:ea typeface="Aptos" panose="020B0004020202020204" pitchFamily="34" charset="0"/>
                <a:cs typeface="Times New Roman" panose="02020603050405020304" pitchFamily="18" charset="0"/>
              </a:rPr>
              <a:t>АУДИРОВАНИЕ</a:t>
            </a:r>
            <a:endParaRPr lang="cs-CZ"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ovéPole 3">
            <a:extLst>
              <a:ext uri="{FF2B5EF4-FFF2-40B4-BE49-F238E27FC236}">
                <a16:creationId xmlns:a16="http://schemas.microsoft.com/office/drawing/2014/main" id="{9AAB9398-1442-94DA-D2B6-F7D4BCDE8554}"/>
              </a:ext>
            </a:extLst>
          </p:cNvPr>
          <p:cNvSpPr txBox="1"/>
          <p:nvPr/>
        </p:nvSpPr>
        <p:spPr>
          <a:xfrm>
            <a:off x="598516" y="1097280"/>
            <a:ext cx="9448800" cy="707886"/>
          </a:xfrm>
          <a:prstGeom prst="rect">
            <a:avLst/>
          </a:prstGeom>
          <a:noFill/>
        </p:spPr>
        <p:txBody>
          <a:bodyPr wrap="square" rtlCol="0">
            <a:spAutoFit/>
          </a:bodyPr>
          <a:lstStyle/>
          <a:p>
            <a:r>
              <a:rPr lang="ru-RU" sz="2000" b="1" dirty="0"/>
              <a:t>1. Перескажите диалог. Каково Ваше мнение и опыт с приложением для знакомств? </a:t>
            </a:r>
            <a:endParaRPr lang="cs-CZ" sz="2000" b="1" dirty="0"/>
          </a:p>
        </p:txBody>
      </p:sp>
      <p:pic>
        <p:nvPicPr>
          <p:cNvPr id="5" name="378_Vyrazhenia_otnoshenia">
            <a:hlinkClick r:id="" action="ppaction://media"/>
            <a:extLst>
              <a:ext uri="{FF2B5EF4-FFF2-40B4-BE49-F238E27FC236}">
                <a16:creationId xmlns:a16="http://schemas.microsoft.com/office/drawing/2014/main" id="{B24E0955-6C0B-51AA-C627-60339DD4C78C}"/>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2035550" y="3494752"/>
            <a:ext cx="661612" cy="661612"/>
          </a:xfrm>
          <a:prstGeom prst="rect">
            <a:avLst/>
          </a:prstGeom>
        </p:spPr>
      </p:pic>
      <p:sp>
        <p:nvSpPr>
          <p:cNvPr id="6" name="TextovéPole 5">
            <a:extLst>
              <a:ext uri="{FF2B5EF4-FFF2-40B4-BE49-F238E27FC236}">
                <a16:creationId xmlns:a16="http://schemas.microsoft.com/office/drawing/2014/main" id="{9B6559A5-5FB3-5C1F-D6D9-81DF7D5288BD}"/>
              </a:ext>
            </a:extLst>
          </p:cNvPr>
          <p:cNvSpPr txBox="1"/>
          <p:nvPr/>
        </p:nvSpPr>
        <p:spPr>
          <a:xfrm>
            <a:off x="670560" y="2793076"/>
            <a:ext cx="9304712" cy="400110"/>
          </a:xfrm>
          <a:prstGeom prst="rect">
            <a:avLst/>
          </a:prstGeom>
          <a:noFill/>
        </p:spPr>
        <p:txBody>
          <a:bodyPr wrap="square" rtlCol="0">
            <a:spAutoFit/>
          </a:bodyPr>
          <a:lstStyle/>
          <a:p>
            <a:r>
              <a:rPr lang="ru-RU" sz="2000" b="1" dirty="0"/>
              <a:t>2. Какие 7 выражений о любви и нелюбви прозвучали?</a:t>
            </a:r>
            <a:endParaRPr lang="cs-CZ" sz="2000" b="1" dirty="0"/>
          </a:p>
        </p:txBody>
      </p:sp>
    </p:spTree>
    <p:extLst>
      <p:ext uri="{BB962C8B-B14F-4D97-AF65-F5344CB8AC3E}">
        <p14:creationId xmlns:p14="http://schemas.microsoft.com/office/powerpoint/2010/main" val="2698901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641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3552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B152D849-9A0B-EDF6-AF49-4D187EEB9CC2}"/>
              </a:ext>
            </a:extLst>
          </p:cNvPr>
          <p:cNvSpPr txBox="1"/>
          <p:nvPr/>
        </p:nvSpPr>
        <p:spPr>
          <a:xfrm>
            <a:off x="1790007" y="1490008"/>
            <a:ext cx="8379230" cy="1938992"/>
          </a:xfrm>
          <a:prstGeom prst="rect">
            <a:avLst/>
          </a:prstGeom>
          <a:noFill/>
        </p:spPr>
        <p:txBody>
          <a:bodyPr wrap="square" rtlCol="0">
            <a:spAutoFit/>
          </a:bodyPr>
          <a:lstStyle/>
          <a:p>
            <a:r>
              <a:rPr lang="ru-RU" sz="2400" b="1" dirty="0"/>
              <a:t>Темы для эссе (письменное домашнее задание)</a:t>
            </a:r>
          </a:p>
          <a:p>
            <a:endParaRPr lang="ru-RU" sz="2400" b="1" dirty="0"/>
          </a:p>
          <a:p>
            <a:pPr marL="457200" indent="-457200">
              <a:buFont typeface="+mj-lt"/>
              <a:buAutoNum type="arabicPeriod"/>
            </a:pPr>
            <a:r>
              <a:rPr lang="ru-RU" sz="2400" dirty="0"/>
              <a:t>Влияние культуры на представления о любви</a:t>
            </a:r>
          </a:p>
          <a:p>
            <a:pPr marL="457200" indent="-457200">
              <a:buFont typeface="+mj-lt"/>
              <a:buAutoNum type="arabicPeriod"/>
            </a:pPr>
            <a:r>
              <a:rPr lang="ru-RU" sz="2400" dirty="0"/>
              <a:t>Любовь и личностное развитие человека</a:t>
            </a:r>
          </a:p>
          <a:p>
            <a:pPr marL="457200" indent="-457200">
              <a:buFont typeface="+mj-lt"/>
              <a:buAutoNum type="arabicPeriod"/>
            </a:pPr>
            <a:r>
              <a:rPr lang="ru-RU" sz="2400" dirty="0"/>
              <a:t>Роль доверия и честности в романтических отношениях</a:t>
            </a:r>
            <a:endParaRPr lang="cs-CZ" sz="2400" dirty="0"/>
          </a:p>
        </p:txBody>
      </p:sp>
    </p:spTree>
    <p:extLst>
      <p:ext uri="{BB962C8B-B14F-4D97-AF65-F5344CB8AC3E}">
        <p14:creationId xmlns:p14="http://schemas.microsoft.com/office/powerpoint/2010/main" val="3440875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CABC1071-45E8-0881-AB6C-D68EB92BDE77}"/>
              </a:ext>
            </a:extLst>
          </p:cNvPr>
          <p:cNvSpPr txBox="1"/>
          <p:nvPr/>
        </p:nvSpPr>
        <p:spPr>
          <a:xfrm>
            <a:off x="299258" y="227215"/>
            <a:ext cx="11377353" cy="5940088"/>
          </a:xfrm>
          <a:prstGeom prst="rect">
            <a:avLst/>
          </a:prstGeom>
          <a:noFill/>
        </p:spPr>
        <p:txBody>
          <a:bodyPr wrap="square" rtlCol="0">
            <a:spAutoFit/>
          </a:bodyPr>
          <a:lstStyle/>
          <a:p>
            <a:r>
              <a:rPr lang="ru-RU" sz="2000" b="1" dirty="0"/>
              <a:t>Лексический минимум по теме: Любовь</a:t>
            </a:r>
          </a:p>
          <a:p>
            <a:endParaRPr lang="ru-RU" sz="2000" b="1" dirty="0"/>
          </a:p>
          <a:p>
            <a:r>
              <a:rPr lang="ru-RU" sz="2000" b="1" dirty="0"/>
              <a:t>Понятия: </a:t>
            </a:r>
            <a:r>
              <a:rPr lang="ru-RU" sz="2000" dirty="0"/>
              <a:t>любовь, влюблённость, страсть, привязанность, симпатия, романтические отношения, партнёр, партнёрша, супруг, супруга, брак, роман, ухаживание, чувства, эмоции, доверие, верность, ревность, преданность, забота, близость, интимность, отношения, разлука, расставание, страдание, удовольствие, совместная жизнь, привязанность, сердечные дела, совместные планы, эмоциональная связь, гармония, компромисс</a:t>
            </a:r>
          </a:p>
          <a:p>
            <a:endParaRPr lang="ru-RU" sz="2000" dirty="0"/>
          </a:p>
          <a:p>
            <a:r>
              <a:rPr lang="ru-RU" sz="2000" b="1" dirty="0"/>
              <a:t>Качества: </a:t>
            </a:r>
            <a:r>
              <a:rPr lang="ru-RU" sz="2000" dirty="0"/>
              <a:t>любовный, влюблённый, романтический, страстный, эмоциональный, чувственный, доверительный, верный, преданный, заботливый, нежный, искренний, искушённый, страдающий, ревнивый, счастливый, несчастный, длительный, крепкий, гармоничный, поверхностный, односторонний, взаимный, искренний, эмоционально зрелый, романтичный, интимный, чувственный, эмоционально насыщенный</a:t>
            </a:r>
          </a:p>
          <a:p>
            <a:endParaRPr lang="ru-RU" sz="2000" dirty="0"/>
          </a:p>
          <a:p>
            <a:r>
              <a:rPr lang="ru-RU" sz="2000" b="1" dirty="0"/>
              <a:t>Действия: </a:t>
            </a:r>
            <a:r>
              <a:rPr lang="ru-RU" sz="2000" dirty="0"/>
              <a:t>любить, влюбляться, влюбить в себя, испытывать чувства, заботиться, доверять, ревновать, привязываться, скучать, страдать, радоваться, прощать, сближаться, отдаляться, расставаться, прощать ошибки, укреплять отношения, поддерживать отношения, ухаживать, строить отношения, делиться эмоциями, проявлять нежность, выражать чувства, планировать совместное будущее, обижаться, примиряться, наслаждаться, любить всей душой, испытывать страсть, ценить партнёра</a:t>
            </a:r>
            <a:endParaRPr lang="cs-CZ" sz="2000" dirty="0"/>
          </a:p>
        </p:txBody>
      </p:sp>
    </p:spTree>
    <p:extLst>
      <p:ext uri="{BB962C8B-B14F-4D97-AF65-F5344CB8AC3E}">
        <p14:creationId xmlns:p14="http://schemas.microsoft.com/office/powerpoint/2010/main" val="280832140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412</Words>
  <Application>Microsoft Office PowerPoint</Application>
  <PresentationFormat>Širokoúhlá obrazovka</PresentationFormat>
  <Paragraphs>32</Paragraphs>
  <Slides>9</Slides>
  <Notes>0</Notes>
  <HiddenSlides>0</HiddenSlides>
  <MMClips>2</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9</vt:i4>
      </vt:variant>
    </vt:vector>
  </HeadingPairs>
  <TitlesOfParts>
    <vt:vector size="14" baseType="lpstr">
      <vt:lpstr>Aptos</vt:lpstr>
      <vt:lpstr>Arial</vt:lpstr>
      <vt:lpstr>Calibri</vt:lpstr>
      <vt:lpstr>Calibri Light</vt:lpstr>
      <vt:lpstr>Motiv Office</vt:lpstr>
      <vt:lpstr>JC IV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14</cp:revision>
  <dcterms:created xsi:type="dcterms:W3CDTF">2026-02-04T12:29:06Z</dcterms:created>
  <dcterms:modified xsi:type="dcterms:W3CDTF">2026-02-11T10:04:56Z</dcterms:modified>
</cp:coreProperties>
</file>