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3" r:id="rId4"/>
    <p:sldId id="264" r:id="rId5"/>
    <p:sldId id="265" r:id="rId6"/>
    <p:sldId id="262" r:id="rId7"/>
    <p:sldId id="258" r:id="rId8"/>
    <p:sldId id="259" r:id="rId9"/>
    <p:sldId id="260" r:id="rId10"/>
    <p:sldId id="257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C0C46-F9C7-482B-809F-DE60B98E88B2}" type="datetimeFigureOut">
              <a:rPr lang="cs-CZ" smtClean="0"/>
              <a:t>21.3.2018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8E292-2ED7-4592-8005-1930C379E7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63473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C0C46-F9C7-482B-809F-DE60B98E88B2}" type="datetimeFigureOut">
              <a:rPr lang="cs-CZ" smtClean="0"/>
              <a:t>21.3.2018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8E292-2ED7-4592-8005-1930C379E7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78622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C0C46-F9C7-482B-809F-DE60B98E88B2}" type="datetimeFigureOut">
              <a:rPr lang="cs-CZ" smtClean="0"/>
              <a:t>21.3.2018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8E292-2ED7-4592-8005-1930C379E7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83176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C0C46-F9C7-482B-809F-DE60B98E88B2}" type="datetimeFigureOut">
              <a:rPr lang="cs-CZ" smtClean="0"/>
              <a:t>21.3.2018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8E292-2ED7-4592-8005-1930C379E7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01160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C0C46-F9C7-482B-809F-DE60B98E88B2}" type="datetimeFigureOut">
              <a:rPr lang="cs-CZ" smtClean="0"/>
              <a:t>21.3.2018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8E292-2ED7-4592-8005-1930C379E7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75157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C0C46-F9C7-482B-809F-DE60B98E88B2}" type="datetimeFigureOut">
              <a:rPr lang="cs-CZ" smtClean="0"/>
              <a:t>21.3.2018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8E292-2ED7-4592-8005-1930C379E7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20113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C0C46-F9C7-482B-809F-DE60B98E88B2}" type="datetimeFigureOut">
              <a:rPr lang="cs-CZ" smtClean="0"/>
              <a:t>21.3.2018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8E292-2ED7-4592-8005-1930C379E7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513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C0C46-F9C7-482B-809F-DE60B98E88B2}" type="datetimeFigureOut">
              <a:rPr lang="cs-CZ" smtClean="0"/>
              <a:t>21.3.2018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8E292-2ED7-4592-8005-1930C379E7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91042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C0C46-F9C7-482B-809F-DE60B98E88B2}" type="datetimeFigureOut">
              <a:rPr lang="cs-CZ" smtClean="0"/>
              <a:t>21.3.2018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8E292-2ED7-4592-8005-1930C379E7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25468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C0C46-F9C7-482B-809F-DE60B98E88B2}" type="datetimeFigureOut">
              <a:rPr lang="cs-CZ" smtClean="0"/>
              <a:t>21.3.2018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8E292-2ED7-4592-8005-1930C379E7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20043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BC0C46-F9C7-482B-809F-DE60B98E88B2}" type="datetimeFigureOut">
              <a:rPr lang="cs-CZ" smtClean="0"/>
              <a:t>21.3.2018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8E292-2ED7-4592-8005-1930C379E7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49246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BC0C46-F9C7-482B-809F-DE60B98E88B2}" type="datetimeFigureOut">
              <a:rPr lang="cs-CZ" smtClean="0"/>
              <a:t>21.3.2018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8E292-2ED7-4592-8005-1930C379E70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78009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ac.cz/userfiles/File/nase_prace_vystupy/Analyza_socialne_vyloucenych_lokalit_GAC.pdf" TargetMode="External"/><Relationship Id="rId2" Type="http://schemas.openxmlformats.org/officeDocument/2006/relationships/hyperlink" Target="http://portal.mpsv.cz/sz/stat/nz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iograf.org/clanek.html?clanek=v6301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Citační etika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8191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Identifikace zdroje, resp. pravidla citace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Kniha:</a:t>
            </a:r>
          </a:p>
          <a:p>
            <a:pPr marL="0" indent="0">
              <a:buNone/>
            </a:pPr>
            <a:r>
              <a:rPr lang="cs-CZ" dirty="0" smtClean="0"/>
              <a:t>ALLPORT, </a:t>
            </a:r>
            <a:r>
              <a:rPr lang="cs-CZ" dirty="0" err="1" smtClean="0"/>
              <a:t>Gordon</a:t>
            </a:r>
            <a:r>
              <a:rPr lang="cs-CZ" dirty="0" smtClean="0"/>
              <a:t> </a:t>
            </a:r>
            <a:r>
              <a:rPr lang="cs-CZ" dirty="0" err="1" smtClean="0"/>
              <a:t>Willard</a:t>
            </a:r>
            <a:r>
              <a:rPr lang="cs-CZ" dirty="0" smtClean="0"/>
              <a:t>.</a:t>
            </a:r>
            <a:r>
              <a:rPr lang="cs-CZ" i="1" dirty="0" smtClean="0"/>
              <a:t> </a:t>
            </a:r>
            <a:r>
              <a:rPr lang="cs-CZ" b="1" i="1" dirty="0" smtClean="0">
                <a:solidFill>
                  <a:srgbClr val="FF0000"/>
                </a:solidFill>
              </a:rPr>
              <a:t>O povaze předsudků</a:t>
            </a:r>
            <a:r>
              <a:rPr lang="cs-CZ" dirty="0" smtClean="0"/>
              <a:t>. Praha: Prostor, 2004, </a:t>
            </a:r>
            <a:r>
              <a:rPr lang="cs-CZ" dirty="0" smtClean="0">
                <a:solidFill>
                  <a:schemeClr val="bg1">
                    <a:lumMod val="75000"/>
                  </a:schemeClr>
                </a:solidFill>
              </a:rPr>
              <a:t>574 s. </a:t>
            </a:r>
          </a:p>
          <a:p>
            <a:r>
              <a:rPr lang="cs-CZ" dirty="0">
                <a:solidFill>
                  <a:srgbClr val="FF0000"/>
                </a:solidFill>
              </a:rPr>
              <a:t>STRAUSS, Claudia a Naomi QUINN</a:t>
            </a:r>
            <a:r>
              <a:rPr lang="cs-CZ" dirty="0"/>
              <a:t>. 2001. </a:t>
            </a:r>
            <a:r>
              <a:rPr lang="cs-CZ" i="1" dirty="0"/>
              <a:t>A </a:t>
            </a:r>
            <a:r>
              <a:rPr lang="cs-CZ" i="1" dirty="0" err="1"/>
              <a:t>Cognitive</a:t>
            </a:r>
            <a:r>
              <a:rPr lang="cs-CZ" i="1" dirty="0"/>
              <a:t> </a:t>
            </a:r>
            <a:r>
              <a:rPr lang="cs-CZ" i="1" dirty="0" err="1"/>
              <a:t>Theory</a:t>
            </a:r>
            <a:r>
              <a:rPr lang="cs-CZ" i="1" dirty="0"/>
              <a:t> </a:t>
            </a:r>
            <a:r>
              <a:rPr lang="cs-CZ" i="1" dirty="0" err="1"/>
              <a:t>of</a:t>
            </a:r>
            <a:r>
              <a:rPr lang="cs-CZ" i="1" dirty="0"/>
              <a:t> </a:t>
            </a:r>
            <a:r>
              <a:rPr lang="cs-CZ" i="1" dirty="0" err="1" smtClean="0"/>
              <a:t>Cultural</a:t>
            </a:r>
            <a:r>
              <a:rPr lang="cs-CZ" i="1" dirty="0" smtClean="0"/>
              <a:t> </a:t>
            </a:r>
            <a:r>
              <a:rPr lang="en-US" i="1" dirty="0" smtClean="0"/>
              <a:t>Meaning</a:t>
            </a:r>
            <a:r>
              <a:rPr lang="en-US" dirty="0"/>
              <a:t>. New York: Cambridge University Press.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Sborník:</a:t>
            </a:r>
          </a:p>
          <a:p>
            <a:r>
              <a:rPr lang="cs-CZ" dirty="0" smtClean="0"/>
              <a:t>D‘ANDRADE, </a:t>
            </a:r>
            <a:r>
              <a:rPr lang="en-US" dirty="0" smtClean="0"/>
              <a:t>Roy </a:t>
            </a:r>
            <a:r>
              <a:rPr lang="en-US" dirty="0"/>
              <a:t>G. a Claudia STRAUSS (</a:t>
            </a:r>
            <a:r>
              <a:rPr lang="en-US" b="1" dirty="0" err="1">
                <a:solidFill>
                  <a:srgbClr val="FF0000"/>
                </a:solidFill>
              </a:rPr>
              <a:t>eds</a:t>
            </a:r>
            <a:r>
              <a:rPr lang="en-US" dirty="0"/>
              <a:t>). </a:t>
            </a:r>
            <a:r>
              <a:rPr lang="en-US" b="1" i="1" dirty="0">
                <a:solidFill>
                  <a:srgbClr val="FF0000"/>
                </a:solidFill>
              </a:rPr>
              <a:t>Human Motives and Cultural </a:t>
            </a:r>
            <a:r>
              <a:rPr lang="en-US" b="1" i="1" dirty="0" smtClean="0">
                <a:solidFill>
                  <a:srgbClr val="FF0000"/>
                </a:solidFill>
              </a:rPr>
              <a:t>Models</a:t>
            </a:r>
            <a:r>
              <a:rPr lang="en-US" dirty="0" smtClean="0"/>
              <a:t>.</a:t>
            </a:r>
            <a:r>
              <a:rPr lang="cs-CZ" dirty="0" smtClean="0"/>
              <a:t> Cambridge</a:t>
            </a:r>
            <a:r>
              <a:rPr lang="cs-CZ" dirty="0"/>
              <a:t>: Cambridge University </a:t>
            </a:r>
            <a:r>
              <a:rPr lang="cs-CZ" dirty="0" err="1"/>
              <a:t>Press</a:t>
            </a:r>
            <a:r>
              <a:rPr lang="cs-CZ" dirty="0"/>
              <a:t>.</a:t>
            </a: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93391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Články statě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Článek v časopise:</a:t>
            </a:r>
          </a:p>
          <a:p>
            <a:pPr marL="0" indent="0">
              <a:buNone/>
            </a:pPr>
            <a:r>
              <a:rPr lang="cs-CZ" dirty="0"/>
              <a:t>DOUBEK, David a Markéta LEVÍNSKÁ. 2016. Příběh jednoho </a:t>
            </a:r>
            <a:r>
              <a:rPr lang="cs-CZ" dirty="0" smtClean="0"/>
              <a:t>neuskutečněného projektu</a:t>
            </a:r>
            <a:r>
              <a:rPr lang="cs-CZ" dirty="0"/>
              <a:t>: Pokus o vícehlasou narativní rekonstrukci </a:t>
            </a:r>
            <a:r>
              <a:rPr lang="cs-CZ" dirty="0" smtClean="0"/>
              <a:t>politického konfliktu</a:t>
            </a:r>
            <a:r>
              <a:rPr lang="cs-CZ" dirty="0"/>
              <a:t>. </a:t>
            </a:r>
            <a:r>
              <a:rPr lang="cs-CZ" b="1" i="1" dirty="0">
                <a:solidFill>
                  <a:srgbClr val="FF0000"/>
                </a:solidFill>
              </a:rPr>
              <a:t>Biograf : časopis pro biografickou a reflexivní </a:t>
            </a:r>
            <a:r>
              <a:rPr lang="cs-CZ" b="1" i="1" dirty="0" smtClean="0">
                <a:solidFill>
                  <a:srgbClr val="FF0000"/>
                </a:solidFill>
              </a:rPr>
              <a:t>sociologii </a:t>
            </a:r>
            <a:r>
              <a:rPr lang="cs-CZ" b="1" dirty="0" smtClean="0">
                <a:solidFill>
                  <a:srgbClr val="FF0000"/>
                </a:solidFill>
              </a:rPr>
              <a:t>(63–64</a:t>
            </a:r>
            <a:r>
              <a:rPr lang="cs-CZ" b="1" dirty="0">
                <a:solidFill>
                  <a:srgbClr val="FF0000"/>
                </a:solidFill>
              </a:rPr>
              <a:t>)</a:t>
            </a:r>
            <a:r>
              <a:rPr lang="cs-CZ" dirty="0"/>
              <a:t>, </a:t>
            </a:r>
            <a:r>
              <a:rPr lang="cs-CZ" b="1" dirty="0">
                <a:solidFill>
                  <a:srgbClr val="FF0000"/>
                </a:solidFill>
              </a:rPr>
              <a:t>s. 3–44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r>
              <a:rPr lang="cs-CZ" dirty="0" smtClean="0"/>
              <a:t>DOUBEK, David a Markéta LEVÍNSKÁ. Příběh jednoho neuskutečněného projektu: Pokus o vícehlasou narativní rekonstrukci politického konfliktu. </a:t>
            </a:r>
            <a:r>
              <a:rPr lang="cs-CZ" b="1" i="1" dirty="0" smtClean="0">
                <a:solidFill>
                  <a:srgbClr val="FF0000"/>
                </a:solidFill>
              </a:rPr>
              <a:t>Biograf : časopis pro biografickou a reflexivní sociologii. </a:t>
            </a:r>
            <a:r>
              <a:rPr lang="cs-CZ" dirty="0" smtClean="0"/>
              <a:t>2016 </a:t>
            </a:r>
            <a:r>
              <a:rPr lang="cs-CZ" b="1" dirty="0" smtClean="0">
                <a:solidFill>
                  <a:srgbClr val="FF0000"/>
                </a:solidFill>
              </a:rPr>
              <a:t>(63–64)</a:t>
            </a:r>
            <a:r>
              <a:rPr lang="cs-CZ" dirty="0" smtClean="0"/>
              <a:t>, </a:t>
            </a:r>
            <a:r>
              <a:rPr lang="cs-CZ" b="1" dirty="0" smtClean="0">
                <a:solidFill>
                  <a:srgbClr val="FF0000"/>
                </a:solidFill>
              </a:rPr>
              <a:t>s. 3–44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Text ve sborníku:</a:t>
            </a:r>
          </a:p>
          <a:p>
            <a:pPr marL="0" indent="-457200">
              <a:buNone/>
            </a:pPr>
            <a:r>
              <a:rPr lang="cs-CZ" dirty="0"/>
              <a:t>SANIGOVÁ, Eva. 2008. </a:t>
            </a:r>
            <a:r>
              <a:rPr lang="cs-CZ" dirty="0" err="1"/>
              <a:t>Etnometodologie</a:t>
            </a:r>
            <a:r>
              <a:rPr lang="cs-CZ" dirty="0"/>
              <a:t> Harolda </a:t>
            </a:r>
            <a:r>
              <a:rPr lang="cs-CZ" dirty="0" err="1"/>
              <a:t>Garfinkela</a:t>
            </a:r>
            <a:r>
              <a:rPr lang="cs-CZ" dirty="0"/>
              <a:t>. </a:t>
            </a:r>
            <a:r>
              <a:rPr lang="cs-CZ" b="1" dirty="0">
                <a:solidFill>
                  <a:srgbClr val="FF0000"/>
                </a:solidFill>
              </a:rPr>
              <a:t>In </a:t>
            </a:r>
            <a:r>
              <a:rPr lang="cs-CZ" dirty="0" smtClean="0"/>
              <a:t>Jiří ŠUBRT </a:t>
            </a:r>
            <a:r>
              <a:rPr lang="cs-CZ" dirty="0"/>
              <a:t>(</a:t>
            </a:r>
            <a:r>
              <a:rPr lang="cs-CZ" dirty="0" err="1"/>
              <a:t>ed</a:t>
            </a:r>
            <a:r>
              <a:rPr lang="cs-CZ" dirty="0"/>
              <a:t>.). </a:t>
            </a:r>
            <a:r>
              <a:rPr lang="cs-CZ" i="1" dirty="0"/>
              <a:t>Soudobá sociologie II (Teorie sociálního jednání a </a:t>
            </a:r>
            <a:r>
              <a:rPr lang="cs-CZ" i="1" dirty="0" smtClean="0"/>
              <a:t>sociální </a:t>
            </a:r>
            <a:r>
              <a:rPr lang="pl-PL" i="1" dirty="0" smtClean="0"/>
              <a:t>struktury</a:t>
            </a:r>
            <a:r>
              <a:rPr lang="pl-PL" i="1" dirty="0"/>
              <a:t>). </a:t>
            </a:r>
            <a:r>
              <a:rPr lang="pl-PL" dirty="0"/>
              <a:t>Praha: Nakladatelství Karolinum, </a:t>
            </a:r>
            <a:r>
              <a:rPr lang="pl-PL" b="1" dirty="0">
                <a:solidFill>
                  <a:srgbClr val="FF0000"/>
                </a:solidFill>
              </a:rPr>
              <a:t>s. 62–75</a:t>
            </a:r>
            <a:r>
              <a:rPr lang="pl-PL" dirty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16552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Elektronické úložiště dokumentů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INTEGROVANÝ </a:t>
            </a:r>
            <a:r>
              <a:rPr lang="cs-CZ" dirty="0"/>
              <a:t>PORTÁL MPSV. 2017. </a:t>
            </a:r>
            <a:r>
              <a:rPr lang="cs-CZ" i="1" dirty="0"/>
              <a:t>Statistiky nezaměstnanosti z </a:t>
            </a:r>
            <a:r>
              <a:rPr lang="cs-CZ" i="1" dirty="0" smtClean="0"/>
              <a:t>územního </a:t>
            </a:r>
            <a:r>
              <a:rPr lang="pl-PL" i="1" dirty="0" smtClean="0"/>
              <a:t>hlediska </a:t>
            </a:r>
            <a:r>
              <a:rPr lang="pl-PL" dirty="0"/>
              <a:t>[online]. [cit. 2017-06-01]. Dostupné z: </a:t>
            </a:r>
            <a:r>
              <a:rPr lang="pl-PL" dirty="0">
                <a:hlinkClick r:id="rId2"/>
              </a:rPr>
              <a:t>http://</a:t>
            </a:r>
            <a:r>
              <a:rPr lang="pl-PL" dirty="0" smtClean="0">
                <a:hlinkClick r:id="rId2"/>
              </a:rPr>
              <a:t>portal.mpsv.</a:t>
            </a:r>
            <a:r>
              <a:rPr lang="cs-CZ" dirty="0" err="1" smtClean="0">
                <a:hlinkClick r:id="rId2"/>
              </a:rPr>
              <a:t>cz</a:t>
            </a:r>
            <a:r>
              <a:rPr lang="cs-CZ" dirty="0" smtClean="0">
                <a:hlinkClick r:id="rId2"/>
              </a:rPr>
              <a:t>/</a:t>
            </a:r>
            <a:r>
              <a:rPr lang="cs-CZ" dirty="0" err="1" smtClean="0">
                <a:hlinkClick r:id="rId2"/>
              </a:rPr>
              <a:t>sz</a:t>
            </a:r>
            <a:r>
              <a:rPr lang="cs-CZ" dirty="0" smtClean="0">
                <a:hlinkClick r:id="rId2"/>
              </a:rPr>
              <a:t>/</a:t>
            </a:r>
            <a:r>
              <a:rPr lang="cs-CZ" dirty="0" err="1" smtClean="0">
                <a:hlinkClick r:id="rId2"/>
              </a:rPr>
              <a:t>stat</a:t>
            </a:r>
            <a:r>
              <a:rPr lang="cs-CZ" dirty="0" smtClean="0">
                <a:hlinkClick r:id="rId2"/>
              </a:rPr>
              <a:t>/</a:t>
            </a:r>
            <a:r>
              <a:rPr lang="cs-CZ" dirty="0" err="1" smtClean="0">
                <a:hlinkClick r:id="rId2"/>
              </a:rPr>
              <a:t>nz</a:t>
            </a:r>
            <a:endParaRPr lang="cs-CZ" dirty="0" smtClean="0"/>
          </a:p>
          <a:p>
            <a:r>
              <a:rPr lang="cs-CZ" dirty="0"/>
              <a:t>GAC (</a:t>
            </a:r>
            <a:r>
              <a:rPr lang="cs-CZ" dirty="0" err="1"/>
              <a:t>Gabal</a:t>
            </a:r>
            <a:r>
              <a:rPr lang="cs-CZ" dirty="0"/>
              <a:t> </a:t>
            </a:r>
            <a:r>
              <a:rPr lang="cs-CZ" dirty="0" err="1"/>
              <a:t>Analysis</a:t>
            </a:r>
            <a:r>
              <a:rPr lang="cs-CZ" dirty="0"/>
              <a:t> &amp; </a:t>
            </a:r>
            <a:r>
              <a:rPr lang="cs-CZ" dirty="0" err="1"/>
              <a:t>Consulting</a:t>
            </a:r>
            <a:r>
              <a:rPr lang="cs-CZ" dirty="0"/>
              <a:t>). 2015. </a:t>
            </a:r>
            <a:r>
              <a:rPr lang="cs-CZ" i="1" dirty="0"/>
              <a:t>Analýza sociálně vyloučených </a:t>
            </a:r>
            <a:r>
              <a:rPr lang="cs-CZ" i="1" dirty="0" smtClean="0"/>
              <a:t>lokalit v </a:t>
            </a:r>
            <a:r>
              <a:rPr lang="cs-CZ" i="1" dirty="0"/>
              <a:t>ČR </a:t>
            </a:r>
            <a:r>
              <a:rPr lang="cs-CZ" dirty="0"/>
              <a:t>[online]. Praha: GAC, spol. s.r.o. [cit. 2017-06-14]. </a:t>
            </a:r>
            <a:r>
              <a:rPr lang="cs-CZ" dirty="0" smtClean="0"/>
              <a:t>Dostupné z: </a:t>
            </a:r>
            <a:r>
              <a:rPr lang="cs-CZ" dirty="0" smtClean="0">
                <a:hlinkClick r:id="rId3"/>
              </a:rPr>
              <a:t>http</a:t>
            </a:r>
            <a:r>
              <a:rPr lang="cs-CZ" dirty="0">
                <a:hlinkClick r:id="rId3"/>
              </a:rPr>
              <a:t>://</a:t>
            </a:r>
            <a:r>
              <a:rPr lang="cs-CZ" dirty="0" smtClean="0">
                <a:hlinkClick r:id="rId3"/>
              </a:rPr>
              <a:t>www.gac.cz/userfiles/File/nase_prace_vystupy/Analyza_socialne_vyloucenych_lokalit_GAC.pdf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12791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Nabídky citací – východisko pro požadovanou normu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 smtClean="0"/>
              <a:t>Biograf</a:t>
            </a:r>
          </a:p>
          <a:p>
            <a:pPr marL="0" indent="0">
              <a:buNone/>
            </a:pPr>
            <a:r>
              <a:rPr lang="cs-CZ" dirty="0"/>
              <a:t>DOUBEK, D. / LEVÍNSKÁ, M.. (2016): Příběh jednoho neuskutečněného projektu: Pokus o vícehlasou narativní rekonstrukci politického konfliktu. </a:t>
            </a:r>
            <a:r>
              <a:rPr lang="cs-CZ" i="1" dirty="0"/>
              <a:t>Biograf</a:t>
            </a:r>
            <a:r>
              <a:rPr lang="cs-CZ" dirty="0"/>
              <a:t>, (63-64): 118 odst. Dostupné na adrese </a:t>
            </a:r>
            <a:r>
              <a:rPr lang="cs-CZ" dirty="0">
                <a:hlinkClick r:id="rId2"/>
              </a:rPr>
              <a:t>http://www.biograf.org/clanek.html?clanek=v6301</a:t>
            </a:r>
            <a:r>
              <a:rPr lang="cs-CZ" dirty="0"/>
              <a:t> [naposledy navštíveno 21. 03. 18</a:t>
            </a:r>
            <a:r>
              <a:rPr lang="cs-CZ" dirty="0" smtClean="0"/>
              <a:t>]</a:t>
            </a:r>
          </a:p>
          <a:p>
            <a:pPr marL="0" indent="0">
              <a:buNone/>
            </a:pPr>
            <a:r>
              <a:rPr lang="cs-CZ" b="1" dirty="0" smtClean="0"/>
              <a:t>Citace PRO </a:t>
            </a:r>
            <a:r>
              <a:rPr lang="cs-CZ" dirty="0" smtClean="0"/>
              <a:t>(https://www.citacepro.com/dok/</a:t>
            </a:r>
            <a:r>
              <a:rPr lang="cs-CZ" dirty="0" err="1" smtClean="0"/>
              <a:t>oHRRZhKOGNRNOXDr?kontrola</a:t>
            </a:r>
            <a:r>
              <a:rPr lang="cs-CZ" dirty="0" smtClean="0"/>
              <a:t>=1)</a:t>
            </a:r>
          </a:p>
          <a:p>
            <a:pPr marL="0" indent="0">
              <a:buNone/>
            </a:pPr>
            <a:r>
              <a:rPr lang="cs-CZ" dirty="0"/>
              <a:t>ALLPORT, </a:t>
            </a:r>
            <a:r>
              <a:rPr lang="cs-CZ" dirty="0" err="1"/>
              <a:t>Gordon</a:t>
            </a:r>
            <a:r>
              <a:rPr lang="cs-CZ" dirty="0"/>
              <a:t> </a:t>
            </a:r>
            <a:r>
              <a:rPr lang="cs-CZ" dirty="0" err="1"/>
              <a:t>Willard</a:t>
            </a:r>
            <a:r>
              <a:rPr lang="cs-CZ" dirty="0"/>
              <a:t>. </a:t>
            </a:r>
            <a:r>
              <a:rPr lang="cs-CZ" i="1" dirty="0"/>
              <a:t>O povaze předsudků</a:t>
            </a:r>
            <a:r>
              <a:rPr lang="cs-CZ" dirty="0"/>
              <a:t>. Praha: Prostor, 2004. Obzor. ISBN 80-7260-125-3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r>
              <a:rPr lang="cs-CZ" b="1" dirty="0" err="1" smtClean="0"/>
              <a:t>Zotero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7581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Citační etika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Požadavek přiznávat zdroje</a:t>
            </a:r>
          </a:p>
          <a:p>
            <a:r>
              <a:rPr lang="cs-CZ" dirty="0" smtClean="0"/>
              <a:t>Zákaz opisovat bez odkazu na zdroj = Plagiát, plagiátor, plagiátorství</a:t>
            </a:r>
          </a:p>
          <a:p>
            <a:r>
              <a:rPr lang="cs-CZ" dirty="0" smtClean="0"/>
              <a:t>Odborná komunita trestá:</a:t>
            </a:r>
          </a:p>
          <a:p>
            <a:pPr marL="971550" lvl="1" indent="-514350">
              <a:buFont typeface="+mj-lt"/>
              <a:buAutoNum type="arabicPeriod"/>
            </a:pPr>
            <a:r>
              <a:rPr lang="cs-CZ" dirty="0" smtClean="0"/>
              <a:t>Na úrovni školy – neuznání splnění úkolu, důtky, vyloučení ze studia</a:t>
            </a:r>
          </a:p>
          <a:p>
            <a:pPr marL="971550" lvl="1" indent="-514350">
              <a:buFont typeface="+mj-lt"/>
              <a:buAutoNum type="arabicPeriod"/>
            </a:pPr>
            <a:r>
              <a:rPr lang="cs-CZ" dirty="0" smtClean="0"/>
              <a:t>Na úrovni vědy – ztráta kreditu – Kauza Budil </a:t>
            </a:r>
            <a:endParaRPr lang="cs-CZ" dirty="0"/>
          </a:p>
          <a:p>
            <a:r>
              <a:rPr lang="cs-CZ" dirty="0" smtClean="0"/>
              <a:t>Může se stát, že člověk nezná literaturu a dospěje k témuž. Co potom?</a:t>
            </a:r>
          </a:p>
          <a:p>
            <a:pPr lvl="1"/>
            <a:r>
              <a:rPr lang="cs-CZ" dirty="0" smtClean="0"/>
              <a:t>Prověření, zda opravdu neopsal – výzkumy mohou vést k témuž.</a:t>
            </a:r>
          </a:p>
          <a:p>
            <a:pPr lvl="1"/>
            <a:r>
              <a:rPr lang="cs-CZ" dirty="0" smtClean="0"/>
              <a:t>Ztráta kreditu – je třeba být orientován v oboru</a:t>
            </a:r>
          </a:p>
          <a:p>
            <a:pPr lvl="1"/>
            <a:r>
              <a:rPr lang="cs-CZ" dirty="0" smtClean="0"/>
              <a:t>Zavedený způsob uvažování? Špatné poznámky? Chyba vyučujícího?: </a:t>
            </a:r>
            <a:r>
              <a:rPr lang="cs-CZ" dirty="0" err="1" smtClean="0"/>
              <a:t>Burke</a:t>
            </a:r>
            <a:r>
              <a:rPr lang="cs-CZ" dirty="0" smtClean="0"/>
              <a:t> (1978) x </a:t>
            </a:r>
            <a:r>
              <a:rPr lang="cs-CZ" dirty="0" err="1" smtClean="0"/>
              <a:t>Cocchiara</a:t>
            </a:r>
            <a:r>
              <a:rPr lang="cs-CZ" dirty="0" smtClean="0"/>
              <a:t> (1952)</a:t>
            </a:r>
          </a:p>
          <a:p>
            <a:pPr marL="0" indent="0">
              <a:buNone/>
            </a:pPr>
            <a:r>
              <a:rPr lang="cs-CZ" dirty="0" smtClean="0"/>
              <a:t>= obecně sdílené odborné informace není třeba propojit se zdroji: </a:t>
            </a:r>
          </a:p>
          <a:p>
            <a:pPr marL="457200" lvl="1" indent="0">
              <a:buNone/>
            </a:pPr>
            <a:r>
              <a:rPr lang="cs-CZ" i="1" dirty="0" smtClean="0"/>
              <a:t>Romové jsou </a:t>
            </a:r>
            <a:r>
              <a:rPr lang="cs-CZ" i="1" dirty="0" err="1" smtClean="0"/>
              <a:t>marginalizovanou</a:t>
            </a:r>
            <a:r>
              <a:rPr lang="cs-CZ" i="1" dirty="0" smtClean="0"/>
              <a:t> skupinou v ČR.</a:t>
            </a:r>
          </a:p>
          <a:p>
            <a:pPr marL="457200" lvl="1" indent="0">
              <a:buNone/>
            </a:pPr>
            <a:r>
              <a:rPr lang="cs-CZ" i="1" dirty="0" smtClean="0"/>
              <a:t>Užívání drogy chápeme jako sociálně patologický jev.</a:t>
            </a:r>
          </a:p>
          <a:p>
            <a:pPr marL="457200" lvl="1" indent="0">
              <a:buNone/>
            </a:pPr>
            <a:r>
              <a:rPr lang="cs-CZ" i="1" dirty="0" smtClean="0"/>
              <a:t>Ženy jsou znevýhodňovány na trhu práce.</a:t>
            </a:r>
          </a:p>
          <a:p>
            <a:r>
              <a:rPr lang="cs-CZ" dirty="0" smtClean="0"/>
              <a:t>Je však třeba zvážit, co je ono obecně sdílené vědění</a:t>
            </a:r>
          </a:p>
          <a:p>
            <a:pPr lvl="1"/>
            <a:endParaRPr lang="cs-CZ" dirty="0"/>
          </a:p>
        </p:txBody>
      </p:sp>
      <p:pic>
        <p:nvPicPr>
          <p:cNvPr id="1028" name="Picture 4" descr="Přední strana obálk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91757" y="42068"/>
            <a:ext cx="1219200" cy="1971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Výsledek obrázku pro Burke Lidová kultur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62199" y="0"/>
            <a:ext cx="1429801" cy="20137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48179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Variabilita citační normy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30036"/>
            <a:ext cx="10515600" cy="5527963"/>
          </a:xfrm>
        </p:spPr>
        <p:txBody>
          <a:bodyPr>
            <a:normAutofit fontScale="55000" lnSpcReduction="20000"/>
          </a:bodyPr>
          <a:lstStyle/>
          <a:p>
            <a:r>
              <a:rPr lang="cs-CZ" dirty="0" smtClean="0"/>
              <a:t>Pravidel mnoho = různé normy</a:t>
            </a:r>
          </a:p>
          <a:p>
            <a:r>
              <a:rPr lang="cs-CZ" dirty="0" smtClean="0"/>
              <a:t>Základní zásada: </a:t>
            </a:r>
            <a:r>
              <a:rPr lang="cs-CZ" sz="4000" b="1" cap="small" dirty="0" smtClean="0">
                <a:solidFill>
                  <a:srgbClr val="FF0000"/>
                </a:solidFill>
              </a:rPr>
              <a:t>vždy jednotný systém </a:t>
            </a:r>
            <a:r>
              <a:rPr lang="cs-CZ" dirty="0" smtClean="0"/>
              <a:t>– nesmí se kombinovat</a:t>
            </a:r>
          </a:p>
          <a:p>
            <a:r>
              <a:rPr lang="cs-CZ" dirty="0" smtClean="0"/>
              <a:t>Vždy je řídící autorovo příjmení, byť lze vidět i na 1. místě křestní jméno</a:t>
            </a:r>
          </a:p>
          <a:p>
            <a:r>
              <a:rPr lang="cs-CZ" dirty="0" smtClean="0"/>
              <a:t>Rok vydání buď na 2. místě nebo na posledním před stránkami.</a:t>
            </a:r>
          </a:p>
          <a:p>
            <a:endParaRPr lang="cs-CZ" dirty="0" smtClean="0"/>
          </a:p>
          <a:p>
            <a:pPr marL="0" indent="0">
              <a:buNone/>
            </a:pPr>
            <a:r>
              <a:rPr lang="en-US" b="1" dirty="0" err="1">
                <a:solidFill>
                  <a:srgbClr val="0070C0"/>
                </a:solidFill>
              </a:rPr>
              <a:t>Citační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styl</a:t>
            </a:r>
            <a:r>
              <a:rPr lang="en-US" b="1" dirty="0">
                <a:solidFill>
                  <a:srgbClr val="0070C0"/>
                </a:solidFill>
              </a:rPr>
              <a:t> "Ethnic groups and boundaries : the social organization of culture difference"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70C0"/>
                </a:solidFill>
              </a:rPr>
              <a:t>APA</a:t>
            </a:r>
            <a:r>
              <a:rPr lang="en-US" dirty="0">
                <a:solidFill>
                  <a:srgbClr val="0070C0"/>
                </a:solidFill>
              </a:rPr>
              <a:t> (6. </a:t>
            </a:r>
            <a:r>
              <a:rPr lang="en-US" dirty="0" err="1">
                <a:solidFill>
                  <a:srgbClr val="0070C0"/>
                </a:solidFill>
              </a:rPr>
              <a:t>vyd</a:t>
            </a:r>
            <a:r>
              <a:rPr lang="en-US" dirty="0">
                <a:solidFill>
                  <a:srgbClr val="0070C0"/>
                </a:solidFill>
              </a:rPr>
              <a:t>.)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70C0"/>
                </a:solidFill>
              </a:rPr>
              <a:t>Barth, F., &amp; </a:t>
            </a:r>
            <a:r>
              <a:rPr lang="en-US" b="1" dirty="0" err="1">
                <a:solidFill>
                  <a:srgbClr val="0070C0"/>
                </a:solidFill>
              </a:rPr>
              <a:t>Universitetet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i</a:t>
            </a:r>
            <a:r>
              <a:rPr lang="en-US" b="1" dirty="0">
                <a:solidFill>
                  <a:srgbClr val="0070C0"/>
                </a:solidFill>
              </a:rPr>
              <a:t> Bergen. (1969). </a:t>
            </a:r>
            <a:r>
              <a:rPr lang="en-US" b="1" i="1" dirty="0">
                <a:solidFill>
                  <a:srgbClr val="0070C0"/>
                </a:solidFill>
              </a:rPr>
              <a:t>Ethnic groups and boundaries: The social organization of culture difference</a:t>
            </a:r>
            <a:r>
              <a:rPr lang="en-US" b="1" dirty="0">
                <a:solidFill>
                  <a:srgbClr val="0070C0"/>
                </a:solidFill>
              </a:rPr>
              <a:t>. Boston: Little, Brown and Co.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70C0"/>
                </a:solidFill>
              </a:rPr>
              <a:t>Chicago</a:t>
            </a:r>
            <a:r>
              <a:rPr lang="en-US" dirty="0">
                <a:solidFill>
                  <a:srgbClr val="0070C0"/>
                </a:solidFill>
              </a:rPr>
              <a:t> (</a:t>
            </a:r>
            <a:r>
              <a:rPr lang="en-US" dirty="0" err="1">
                <a:solidFill>
                  <a:srgbClr val="0070C0"/>
                </a:solidFill>
              </a:rPr>
              <a:t>Autor</a:t>
            </a:r>
            <a:r>
              <a:rPr lang="en-US" dirty="0">
                <a:solidFill>
                  <a:srgbClr val="0070C0"/>
                </a:solidFill>
              </a:rPr>
              <a:t>-datum, 15. </a:t>
            </a:r>
            <a:r>
              <a:rPr lang="en-US" dirty="0" err="1">
                <a:solidFill>
                  <a:srgbClr val="0070C0"/>
                </a:solidFill>
              </a:rPr>
              <a:t>vyd</a:t>
            </a:r>
            <a:r>
              <a:rPr lang="en-US" dirty="0">
                <a:solidFill>
                  <a:srgbClr val="0070C0"/>
                </a:solidFill>
              </a:rPr>
              <a:t>.)</a:t>
            </a:r>
          </a:p>
          <a:p>
            <a:pPr marL="0" indent="0">
              <a:buNone/>
            </a:pPr>
            <a:r>
              <a:rPr lang="en-US" dirty="0">
                <a:solidFill>
                  <a:srgbClr val="0070C0"/>
                </a:solidFill>
              </a:rPr>
              <a:t>Barth, Fredrik. 1969. </a:t>
            </a:r>
            <a:r>
              <a:rPr lang="en-US" i="1" dirty="0">
                <a:solidFill>
                  <a:srgbClr val="0070C0"/>
                </a:solidFill>
              </a:rPr>
              <a:t>Ethnic groups and boundaries: the social organization of culture difference</a:t>
            </a:r>
            <a:r>
              <a:rPr lang="en-US" dirty="0">
                <a:solidFill>
                  <a:srgbClr val="0070C0"/>
                </a:solidFill>
              </a:rPr>
              <a:t>. Boston: Little, Brown and Co.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70C0"/>
                </a:solidFill>
              </a:rPr>
              <a:t>Harvard</a:t>
            </a:r>
            <a:r>
              <a:rPr lang="en-US" dirty="0">
                <a:solidFill>
                  <a:srgbClr val="0070C0"/>
                </a:solidFill>
              </a:rPr>
              <a:t> (18. </a:t>
            </a:r>
            <a:r>
              <a:rPr lang="en-US" dirty="0" err="1">
                <a:solidFill>
                  <a:srgbClr val="0070C0"/>
                </a:solidFill>
              </a:rPr>
              <a:t>vyd</a:t>
            </a:r>
            <a:r>
              <a:rPr lang="en-US" dirty="0">
                <a:solidFill>
                  <a:srgbClr val="0070C0"/>
                </a:solidFill>
              </a:rPr>
              <a:t>.)</a:t>
            </a:r>
          </a:p>
          <a:p>
            <a:pPr marL="0" indent="0">
              <a:buNone/>
            </a:pPr>
            <a:r>
              <a:rPr lang="en-US" dirty="0">
                <a:solidFill>
                  <a:srgbClr val="0070C0"/>
                </a:solidFill>
              </a:rPr>
              <a:t>BARTH, F. (1969). </a:t>
            </a:r>
            <a:r>
              <a:rPr lang="en-US" i="1" dirty="0">
                <a:solidFill>
                  <a:srgbClr val="0070C0"/>
                </a:solidFill>
              </a:rPr>
              <a:t>Ethnic groups and boundaries: the social organization of culture difference</a:t>
            </a:r>
            <a:r>
              <a:rPr lang="en-US" dirty="0">
                <a:solidFill>
                  <a:srgbClr val="0070C0"/>
                </a:solidFill>
              </a:rPr>
              <a:t>. Boston, Little, Brown and Co.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70C0"/>
                </a:solidFill>
              </a:rPr>
              <a:t>MLA</a:t>
            </a:r>
            <a:r>
              <a:rPr lang="en-US" dirty="0">
                <a:solidFill>
                  <a:srgbClr val="0070C0"/>
                </a:solidFill>
              </a:rPr>
              <a:t> (7. </a:t>
            </a:r>
            <a:r>
              <a:rPr lang="en-US" dirty="0" err="1">
                <a:solidFill>
                  <a:srgbClr val="0070C0"/>
                </a:solidFill>
              </a:rPr>
              <a:t>vyd</a:t>
            </a:r>
            <a:r>
              <a:rPr lang="en-US" dirty="0">
                <a:solidFill>
                  <a:srgbClr val="0070C0"/>
                </a:solidFill>
              </a:rPr>
              <a:t>.)</a:t>
            </a:r>
          </a:p>
          <a:p>
            <a:pPr marL="0" indent="0">
              <a:buNone/>
            </a:pPr>
            <a:r>
              <a:rPr lang="en-US" dirty="0">
                <a:solidFill>
                  <a:srgbClr val="0070C0"/>
                </a:solidFill>
              </a:rPr>
              <a:t>Barth, Fredrik. </a:t>
            </a:r>
            <a:r>
              <a:rPr lang="en-US" i="1" dirty="0">
                <a:solidFill>
                  <a:srgbClr val="0070C0"/>
                </a:solidFill>
              </a:rPr>
              <a:t>Ethnic Groups and Boundaries: The Social Organization of Culture Difference</a:t>
            </a:r>
            <a:r>
              <a:rPr lang="en-US" dirty="0">
                <a:solidFill>
                  <a:srgbClr val="0070C0"/>
                </a:solidFill>
              </a:rPr>
              <a:t>. Boston: Little, Brown and Co, 1969. Print.</a:t>
            </a:r>
          </a:p>
          <a:p>
            <a:pPr marL="0" indent="0">
              <a:buNone/>
            </a:pPr>
            <a:r>
              <a:rPr lang="en-US" b="1" dirty="0" err="1">
                <a:solidFill>
                  <a:srgbClr val="0070C0"/>
                </a:solidFill>
              </a:rPr>
              <a:t>Turabian</a:t>
            </a:r>
            <a:r>
              <a:rPr lang="en-US" dirty="0">
                <a:solidFill>
                  <a:srgbClr val="0070C0"/>
                </a:solidFill>
              </a:rPr>
              <a:t> (6. </a:t>
            </a:r>
            <a:r>
              <a:rPr lang="en-US" dirty="0" err="1">
                <a:solidFill>
                  <a:srgbClr val="0070C0"/>
                </a:solidFill>
              </a:rPr>
              <a:t>vyd</a:t>
            </a:r>
            <a:r>
              <a:rPr lang="en-US" dirty="0">
                <a:solidFill>
                  <a:srgbClr val="0070C0"/>
                </a:solidFill>
              </a:rPr>
              <a:t>.)</a:t>
            </a:r>
          </a:p>
          <a:p>
            <a:pPr marL="0" indent="0">
              <a:buNone/>
            </a:pPr>
            <a:r>
              <a:rPr lang="en-US" dirty="0">
                <a:solidFill>
                  <a:srgbClr val="0070C0"/>
                </a:solidFill>
              </a:rPr>
              <a:t>Barth, Fredrik. </a:t>
            </a:r>
            <a:r>
              <a:rPr lang="en-US" i="1" dirty="0">
                <a:solidFill>
                  <a:srgbClr val="0070C0"/>
                </a:solidFill>
              </a:rPr>
              <a:t>Ethnic Groups and Boundaries: The Social Organization of Culture Difference</a:t>
            </a:r>
            <a:r>
              <a:rPr lang="en-US" dirty="0">
                <a:solidFill>
                  <a:srgbClr val="0070C0"/>
                </a:solidFill>
              </a:rPr>
              <a:t>. Boston: Little, Brown and Co, 1969.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879406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Vazba citační normy na odkazování v textu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cs-CZ" b="1" dirty="0" smtClean="0">
                <a:solidFill>
                  <a:srgbClr val="0070C0"/>
                </a:solidFill>
              </a:rPr>
              <a:t>Poznámka pod čarou nebo na konci textu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Všichni obyvatelé vyloučené lokality preferovali práci v rámci veřejně prospěšných prací před prací na černo</a:t>
            </a:r>
            <a:r>
              <a:rPr lang="cs-CZ" b="1" baseline="30000" dirty="0" smtClean="0">
                <a:solidFill>
                  <a:srgbClr val="FF0000"/>
                </a:solidFill>
              </a:rPr>
              <a:t>1</a:t>
            </a:r>
            <a:r>
              <a:rPr lang="cs-CZ" dirty="0" smtClean="0"/>
              <a:t>.</a:t>
            </a:r>
            <a:endParaRPr lang="cs-CZ" dirty="0"/>
          </a:p>
          <a:p>
            <a:r>
              <a:rPr lang="cs-CZ" dirty="0" smtClean="0"/>
              <a:t>	</a:t>
            </a:r>
            <a:r>
              <a:rPr lang="cs-CZ" b="1" baseline="30000" dirty="0" smtClean="0">
                <a:solidFill>
                  <a:srgbClr val="FF0000"/>
                </a:solidFill>
              </a:rPr>
              <a:t>1</a:t>
            </a:r>
            <a:r>
              <a:rPr lang="cs-CZ" baseline="30000" dirty="0" smtClean="0"/>
              <a:t> </a:t>
            </a:r>
            <a:r>
              <a:rPr lang="cs-CZ" dirty="0"/>
              <a:t>HAJSKÁ, Markéta a Ondřej PODUŠKA</a:t>
            </a:r>
            <a:r>
              <a:rPr lang="cs-CZ" dirty="0" smtClean="0"/>
              <a:t>. </a:t>
            </a:r>
            <a:r>
              <a:rPr lang="cs-CZ" dirty="0"/>
              <a:t>Práce na černo jako </a:t>
            </a:r>
            <a:r>
              <a:rPr lang="cs-CZ" dirty="0" smtClean="0"/>
              <a:t>forma adaptace </a:t>
            </a:r>
            <a:r>
              <a:rPr lang="cs-CZ" dirty="0"/>
              <a:t>na sociální vyloučení. In HIRT, Tomáš a Marek </a:t>
            </a:r>
            <a:r>
              <a:rPr lang="cs-CZ" dirty="0" smtClean="0"/>
              <a:t>JAKOUBEK (</a:t>
            </a:r>
            <a:r>
              <a:rPr lang="cs-CZ" dirty="0" err="1" smtClean="0"/>
              <a:t>eds</a:t>
            </a:r>
            <a:r>
              <a:rPr lang="cs-CZ" dirty="0"/>
              <a:t>.). </a:t>
            </a:r>
            <a:r>
              <a:rPr lang="cs-CZ" i="1" dirty="0"/>
              <a:t>Romové v osidlech sociálního vyloučení. </a:t>
            </a:r>
            <a:r>
              <a:rPr lang="cs-CZ" dirty="0"/>
              <a:t>Plzeň: Vydavatelství a </a:t>
            </a:r>
            <a:r>
              <a:rPr lang="cs-CZ" dirty="0" smtClean="0"/>
              <a:t>nakladatelství, Aleš </a:t>
            </a:r>
            <a:r>
              <a:rPr lang="cs-CZ" dirty="0"/>
              <a:t>Čeněk, s. r. o</a:t>
            </a:r>
            <a:r>
              <a:rPr lang="cs-CZ" dirty="0" smtClean="0"/>
              <a:t>.,</a:t>
            </a:r>
            <a:r>
              <a:rPr lang="cs-CZ" dirty="0" smtClean="0"/>
              <a:t> </a:t>
            </a:r>
            <a:r>
              <a:rPr lang="cs-CZ" b="1" dirty="0" smtClean="0">
                <a:solidFill>
                  <a:srgbClr val="FF0000"/>
                </a:solidFill>
              </a:rPr>
              <a:t>2006</a:t>
            </a:r>
            <a:r>
              <a:rPr lang="cs-CZ" dirty="0" smtClean="0"/>
              <a:t>, s. 136 -155.</a:t>
            </a:r>
            <a:endParaRPr lang="cs-CZ" dirty="0"/>
          </a:p>
          <a:p>
            <a:r>
              <a:rPr lang="cs-CZ" dirty="0" smtClean="0"/>
              <a:t>Poznámky:</a:t>
            </a:r>
          </a:p>
          <a:p>
            <a:r>
              <a:rPr lang="cs-CZ" b="1" dirty="0" smtClean="0">
                <a:solidFill>
                  <a:srgbClr val="FF0000"/>
                </a:solidFill>
              </a:rPr>
              <a:t>1.</a:t>
            </a:r>
            <a:r>
              <a:rPr lang="cs-CZ" baseline="30000" dirty="0" smtClean="0"/>
              <a:t> </a:t>
            </a:r>
            <a:r>
              <a:rPr lang="cs-CZ" dirty="0" smtClean="0"/>
              <a:t>HAJSKÁ, Markéta a Ondřej PODUŠKA. Práce na černo jako forma adaptace na sociální vyloučení. In HIRT, Tomáš a Marek JAKOUBEK (</a:t>
            </a:r>
            <a:r>
              <a:rPr lang="cs-CZ" dirty="0" err="1" smtClean="0"/>
              <a:t>eds</a:t>
            </a:r>
            <a:r>
              <a:rPr lang="cs-CZ" dirty="0" smtClean="0"/>
              <a:t>.). </a:t>
            </a:r>
            <a:r>
              <a:rPr lang="cs-CZ" i="1" dirty="0" smtClean="0"/>
              <a:t>Romové v osidlech sociálního vyloučení. </a:t>
            </a:r>
            <a:r>
              <a:rPr lang="cs-CZ" dirty="0" smtClean="0"/>
              <a:t>Plzeň: Vydavatelství a nakladatelství, Aleš Čeněk, s. r. o., </a:t>
            </a:r>
            <a:r>
              <a:rPr lang="cs-CZ" b="1" dirty="0" smtClean="0">
                <a:solidFill>
                  <a:srgbClr val="FF0000"/>
                </a:solidFill>
              </a:rPr>
              <a:t>2006</a:t>
            </a:r>
            <a:r>
              <a:rPr lang="cs-CZ" dirty="0" smtClean="0"/>
              <a:t>, s. 136 -155.</a:t>
            </a:r>
          </a:p>
          <a:p>
            <a:pPr marL="0" indent="0">
              <a:buNone/>
            </a:pPr>
            <a:r>
              <a:rPr lang="cs-CZ" b="1" dirty="0" smtClean="0">
                <a:solidFill>
                  <a:srgbClr val="0070C0"/>
                </a:solidFill>
              </a:rPr>
              <a:t>Přímo v textu</a:t>
            </a:r>
          </a:p>
          <a:p>
            <a:pPr marL="0" indent="0">
              <a:buNone/>
            </a:pPr>
            <a:r>
              <a:rPr lang="cs-CZ" dirty="0" smtClean="0"/>
              <a:t>Všichni obyvatelé vyloučené lokality preferovali práci v rámci veřejně prospěšných prací před prací na černo </a:t>
            </a:r>
            <a:r>
              <a:rPr lang="cs-CZ" b="1" dirty="0" smtClean="0">
                <a:solidFill>
                  <a:srgbClr val="FF0000"/>
                </a:solidFill>
              </a:rPr>
              <a:t>(</a:t>
            </a:r>
            <a:r>
              <a:rPr lang="cs-CZ" b="1" dirty="0" err="1" smtClean="0">
                <a:solidFill>
                  <a:srgbClr val="FF0000"/>
                </a:solidFill>
              </a:rPr>
              <a:t>Hajská</a:t>
            </a:r>
            <a:r>
              <a:rPr lang="cs-CZ" b="1" dirty="0" smtClean="0">
                <a:solidFill>
                  <a:srgbClr val="FF0000"/>
                </a:solidFill>
              </a:rPr>
              <a:t>, Poduška 2006)</a:t>
            </a:r>
          </a:p>
          <a:p>
            <a:pPr marL="0" indent="0">
              <a:buNone/>
            </a:pPr>
            <a:r>
              <a:rPr lang="cs-CZ" b="1" dirty="0" smtClean="0">
                <a:solidFill>
                  <a:srgbClr val="FF0000"/>
                </a:solidFill>
              </a:rPr>
              <a:t>Literatura</a:t>
            </a:r>
            <a:r>
              <a:rPr lang="cs-CZ" dirty="0" smtClean="0"/>
              <a:t>:</a:t>
            </a:r>
          </a:p>
          <a:p>
            <a:pPr marL="0" indent="0">
              <a:buNone/>
            </a:pPr>
            <a:r>
              <a:rPr lang="cs-CZ" dirty="0" smtClean="0"/>
              <a:t>HAJSKÁ, Markéta a Ondřej PODUŠKA. </a:t>
            </a:r>
            <a:r>
              <a:rPr lang="cs-CZ" b="1" dirty="0" smtClean="0">
                <a:solidFill>
                  <a:srgbClr val="FF0000"/>
                </a:solidFill>
              </a:rPr>
              <a:t>2006</a:t>
            </a:r>
            <a:r>
              <a:rPr lang="cs-CZ" dirty="0" smtClean="0"/>
              <a:t>. Práce na černo jako forma adaptace na sociální vyloučení. In HIRT, Tomáš a Marek JAKOUBEK (</a:t>
            </a:r>
            <a:r>
              <a:rPr lang="cs-CZ" dirty="0" err="1" smtClean="0"/>
              <a:t>eds</a:t>
            </a:r>
            <a:r>
              <a:rPr lang="cs-CZ" dirty="0" smtClean="0"/>
              <a:t>.). </a:t>
            </a:r>
            <a:r>
              <a:rPr lang="cs-CZ" i="1" dirty="0" smtClean="0"/>
              <a:t>Romové v osidlech sociálního vyloučení. </a:t>
            </a:r>
            <a:r>
              <a:rPr lang="cs-CZ" dirty="0" smtClean="0"/>
              <a:t>Plzeň: Vydavatelství a nakladatelství, Aleš Čeněk, s. r. o., s. 136 -155.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1350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Pravidla pro soupis literatury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Poznámky pod čarou, či na konci textu – nemusí být</a:t>
            </a:r>
          </a:p>
          <a:p>
            <a:r>
              <a:rPr lang="cs-CZ" dirty="0" smtClean="0"/>
              <a:t>Přímo v textu – musí být</a:t>
            </a:r>
          </a:p>
          <a:p>
            <a:r>
              <a:rPr lang="cs-CZ" dirty="0" smtClean="0"/>
              <a:t>Soupis podle </a:t>
            </a:r>
            <a:r>
              <a:rPr lang="cs-CZ" b="1" dirty="0" smtClean="0"/>
              <a:t>zavedeného úzu pořadí </a:t>
            </a:r>
          </a:p>
          <a:p>
            <a:pPr lvl="1"/>
            <a:r>
              <a:rPr lang="cs-CZ" dirty="0" smtClean="0"/>
              <a:t>1. Abecedy příjmení autora, 2. (v případě, že se odkazuje na více děl autora) podle roku vydání/podle názvu díla, když dvě díla v témže roce 2013a, 2013b</a:t>
            </a:r>
          </a:p>
          <a:p>
            <a:pPr lvl="1"/>
            <a:r>
              <a:rPr lang="cs-CZ" dirty="0" smtClean="0"/>
              <a:t>Soupis podle pořadí výskytu v textu – méně obvyklé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27484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Odkaz na zdroj = Bibliografický údaj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Soubor pravidel, které je třeba dodržovat, aby bylo možno </a:t>
            </a:r>
            <a:r>
              <a:rPr lang="cs-CZ" b="1" dirty="0" smtClean="0"/>
              <a:t>identifikovat zdroj</a:t>
            </a:r>
            <a:r>
              <a:rPr lang="cs-CZ" dirty="0" smtClean="0"/>
              <a:t>, na který odkazuji</a:t>
            </a:r>
          </a:p>
          <a:p>
            <a:r>
              <a:rPr lang="cs-CZ" dirty="0" smtClean="0"/>
              <a:t>Zásady: rozpoznání klíčových položek bibliografického údaje: </a:t>
            </a:r>
            <a:r>
              <a:rPr lang="cs-CZ" i="1" dirty="0" smtClean="0"/>
              <a:t>Jaké to jsou</a:t>
            </a:r>
            <a:r>
              <a:rPr lang="cs-CZ" dirty="0" smtClean="0"/>
              <a:t>? (klasický odborný text)</a:t>
            </a:r>
          </a:p>
          <a:p>
            <a:pPr lvl="1"/>
            <a:r>
              <a:rPr lang="cs-CZ" dirty="0" smtClean="0"/>
              <a:t>Autor</a:t>
            </a:r>
          </a:p>
          <a:p>
            <a:pPr lvl="1"/>
            <a:r>
              <a:rPr lang="cs-CZ" dirty="0" smtClean="0"/>
              <a:t>Název textu</a:t>
            </a:r>
          </a:p>
          <a:p>
            <a:pPr lvl="1"/>
            <a:r>
              <a:rPr lang="cs-CZ" dirty="0" smtClean="0"/>
              <a:t>Název úložiště, jeho povaha</a:t>
            </a:r>
          </a:p>
          <a:p>
            <a:pPr lvl="1"/>
            <a:r>
              <a:rPr lang="cs-CZ" dirty="0" smtClean="0"/>
              <a:t>Pasport úložiště – kým vydán, kde a kdy</a:t>
            </a:r>
          </a:p>
          <a:p>
            <a:pPr lvl="1"/>
            <a:r>
              <a:rPr lang="cs-CZ" dirty="0" smtClean="0"/>
              <a:t>Kde konkrétně najdu = stránky (v knize x na internetu)</a:t>
            </a:r>
          </a:p>
          <a:p>
            <a:pPr lvl="1"/>
            <a:r>
              <a:rPr lang="cs-CZ" dirty="0" smtClean="0"/>
              <a:t>Případně ISSN či IBSN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328710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Typy odborných textů – dle formátu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417801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Ano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2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 smtClean="0"/>
              <a:t>Učebnice : základní přehled</a:t>
            </a:r>
          </a:p>
          <a:p>
            <a:r>
              <a:rPr lang="cs-CZ" dirty="0" smtClean="0"/>
              <a:t>Odborné encyklopedie (Velký sociologický slovník): základní přehled</a:t>
            </a:r>
          </a:p>
          <a:p>
            <a:r>
              <a:rPr lang="cs-CZ" dirty="0" smtClean="0"/>
              <a:t>Monografie = knihy </a:t>
            </a:r>
          </a:p>
          <a:p>
            <a:r>
              <a:rPr lang="cs-CZ" b="1" dirty="0" smtClean="0"/>
              <a:t>Texty</a:t>
            </a:r>
            <a:r>
              <a:rPr lang="cs-CZ" dirty="0" smtClean="0"/>
              <a:t> </a:t>
            </a:r>
            <a:r>
              <a:rPr lang="cs-CZ" dirty="0"/>
              <a:t>v časopisech</a:t>
            </a:r>
          </a:p>
          <a:p>
            <a:r>
              <a:rPr lang="cs-CZ" dirty="0" smtClean="0"/>
              <a:t>Sborníky - </a:t>
            </a:r>
            <a:r>
              <a:rPr lang="cs-CZ" b="1" dirty="0" smtClean="0"/>
              <a:t>Statě</a:t>
            </a:r>
            <a:r>
              <a:rPr lang="cs-CZ" dirty="0" smtClean="0"/>
              <a:t> </a:t>
            </a:r>
            <a:r>
              <a:rPr lang="cs-CZ" dirty="0"/>
              <a:t>ve sbornících</a:t>
            </a:r>
          </a:p>
          <a:p>
            <a:r>
              <a:rPr lang="cs-CZ" dirty="0" smtClean="0"/>
              <a:t>Výzkumné zprávy</a:t>
            </a:r>
          </a:p>
          <a:p>
            <a:r>
              <a:rPr lang="cs-CZ" dirty="0" err="1" smtClean="0"/>
              <a:t>Graduační</a:t>
            </a:r>
            <a:r>
              <a:rPr lang="cs-CZ" dirty="0" smtClean="0"/>
              <a:t> práce</a:t>
            </a:r>
          </a:p>
          <a:p>
            <a:r>
              <a:rPr lang="cs-CZ" dirty="0" smtClean="0"/>
              <a:t>Statistiky (ČSÚ)</a:t>
            </a:r>
          </a:p>
          <a:p>
            <a:r>
              <a:rPr lang="cs-CZ" dirty="0" smtClean="0"/>
              <a:t>Konferenční příspěvek, přednáška, </a:t>
            </a:r>
            <a:r>
              <a:rPr lang="cs-CZ" dirty="0" err="1" smtClean="0"/>
              <a:t>powerpoint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Audiovizuální prezentace – např. film, výstava</a:t>
            </a:r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417801"/>
          </a:xfrm>
        </p:spPr>
        <p:txBody>
          <a:bodyPr>
            <a:normAutofit lnSpcReduction="10000"/>
          </a:bodyPr>
          <a:lstStyle/>
          <a:p>
            <a:r>
              <a:rPr lang="cs-CZ" dirty="0"/>
              <a:t>N</a:t>
            </a:r>
            <a:r>
              <a:rPr lang="cs-CZ" dirty="0" smtClean="0"/>
              <a:t>e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dirty="0" smtClean="0"/>
              <a:t>Wikipedie</a:t>
            </a:r>
          </a:p>
          <a:p>
            <a:r>
              <a:rPr lang="cs-CZ" dirty="0" smtClean="0"/>
              <a:t>Popularizace vědy</a:t>
            </a:r>
          </a:p>
          <a:p>
            <a:r>
              <a:rPr lang="cs-CZ" dirty="0" smtClean="0"/>
              <a:t>Novinové články</a:t>
            </a:r>
          </a:p>
          <a:p>
            <a:pPr marL="0" indent="0">
              <a:buNone/>
            </a:pPr>
            <a:r>
              <a:rPr lang="cs-CZ" dirty="0" smtClean="0"/>
              <a:t>= (kdy ano = data vytvářející kontext)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24447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Typy odborných textů – dle žánru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Teoretické (např. </a:t>
            </a:r>
            <a:r>
              <a:rPr lang="cs-CZ" dirty="0" err="1" smtClean="0"/>
              <a:t>Piere</a:t>
            </a:r>
            <a:r>
              <a:rPr lang="cs-CZ" dirty="0" smtClean="0"/>
              <a:t> </a:t>
            </a:r>
            <a:r>
              <a:rPr lang="cs-CZ" dirty="0" err="1" smtClean="0"/>
              <a:t>Bourdieu</a:t>
            </a:r>
            <a:r>
              <a:rPr lang="cs-CZ" dirty="0" smtClean="0"/>
              <a:t>) </a:t>
            </a:r>
          </a:p>
          <a:p>
            <a:r>
              <a:rPr lang="cs-CZ" dirty="0"/>
              <a:t>Eseje (</a:t>
            </a:r>
            <a:r>
              <a:rPr lang="cs-CZ" dirty="0" err="1"/>
              <a:t>Gellner</a:t>
            </a:r>
            <a:r>
              <a:rPr lang="cs-CZ" dirty="0"/>
              <a:t>)</a:t>
            </a:r>
          </a:p>
          <a:p>
            <a:r>
              <a:rPr lang="cs-CZ" dirty="0" smtClean="0"/>
              <a:t>Přehledové (i učebnice; např. Jiří Šubrt)</a:t>
            </a:r>
          </a:p>
          <a:p>
            <a:r>
              <a:rPr lang="cs-CZ" dirty="0" smtClean="0"/>
              <a:t>Empirické (</a:t>
            </a:r>
            <a:r>
              <a:rPr lang="cs-CZ" dirty="0" err="1" smtClean="0"/>
              <a:t>Zandlová</a:t>
            </a:r>
            <a:r>
              <a:rPr lang="cs-CZ" dirty="0" smtClean="0"/>
              <a:t> - </a:t>
            </a:r>
            <a:r>
              <a:rPr lang="cs-CZ" dirty="0" err="1" smtClean="0"/>
              <a:t>Arumuni</a:t>
            </a:r>
            <a:r>
              <a:rPr lang="cs-CZ" dirty="0" smtClean="0"/>
              <a:t>)</a:t>
            </a:r>
          </a:p>
          <a:p>
            <a:r>
              <a:rPr lang="cs-CZ" dirty="0" smtClean="0"/>
              <a:t>Výzkumná zpráva</a:t>
            </a:r>
          </a:p>
          <a:p>
            <a:r>
              <a:rPr lang="cs-CZ" dirty="0" err="1" smtClean="0"/>
              <a:t>Graduační</a:t>
            </a:r>
            <a:r>
              <a:rPr lang="cs-CZ" dirty="0" smtClean="0"/>
              <a:t> práce</a:t>
            </a:r>
          </a:p>
          <a:p>
            <a:r>
              <a:rPr lang="cs-CZ" dirty="0" smtClean="0"/>
              <a:t>Recenze</a:t>
            </a:r>
          </a:p>
          <a:p>
            <a:r>
              <a:rPr lang="cs-CZ" dirty="0" smtClean="0"/>
              <a:t>Zpráva</a:t>
            </a:r>
            <a:endParaRPr lang="cs-CZ" dirty="0"/>
          </a:p>
        </p:txBody>
      </p:sp>
      <p:cxnSp>
        <p:nvCxnSpPr>
          <p:cNvPr id="3" name="Přímá spojnice se šipkou 2"/>
          <p:cNvCxnSpPr/>
          <p:nvPr/>
        </p:nvCxnSpPr>
        <p:spPr>
          <a:xfrm>
            <a:off x="737755" y="685800"/>
            <a:ext cx="10131136" cy="519545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Přímá spojnice 5"/>
          <p:cNvCxnSpPr/>
          <p:nvPr/>
        </p:nvCxnSpPr>
        <p:spPr>
          <a:xfrm flipV="1">
            <a:off x="737755" y="685801"/>
            <a:ext cx="10131136" cy="54911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08057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Typ textu ≠ médiu, který text nese</a:t>
            </a:r>
            <a:endParaRPr lang="cs-CZ" dirty="0"/>
          </a:p>
        </p:txBody>
      </p:sp>
      <p:sp>
        <p:nvSpPr>
          <p:cNvPr id="10" name="Zástupný symbol pro obsah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Médium</a:t>
            </a:r>
            <a:r>
              <a:rPr lang="cs-CZ" dirty="0" smtClean="0"/>
              <a:t>:</a:t>
            </a:r>
          </a:p>
          <a:p>
            <a:pPr lvl="1"/>
            <a:r>
              <a:rPr lang="cs-CZ" dirty="0" smtClean="0"/>
              <a:t>Tisk</a:t>
            </a:r>
          </a:p>
          <a:p>
            <a:pPr lvl="1"/>
            <a:r>
              <a:rPr lang="cs-CZ" dirty="0" smtClean="0"/>
              <a:t>Elektronické úložiště</a:t>
            </a:r>
          </a:p>
          <a:p>
            <a:pPr lvl="1"/>
            <a:r>
              <a:rPr lang="cs-CZ" dirty="0" smtClean="0"/>
              <a:t>Mluvené slovo</a:t>
            </a:r>
          </a:p>
          <a:p>
            <a:pPr lvl="1"/>
            <a:r>
              <a:rPr lang="cs-CZ" dirty="0" smtClean="0"/>
              <a:t>Performance (výstava film)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04499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177</TotalTime>
  <Words>803</Words>
  <Application>Microsoft Office PowerPoint</Application>
  <PresentationFormat>Širokoúhlá obrazovka</PresentationFormat>
  <Paragraphs>114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Motiv Office</vt:lpstr>
      <vt:lpstr>Citační etika</vt:lpstr>
      <vt:lpstr>Citační etika</vt:lpstr>
      <vt:lpstr>Variabilita citační normy</vt:lpstr>
      <vt:lpstr>Vazba citační normy na odkazování v textu</vt:lpstr>
      <vt:lpstr>Pravidla pro soupis literatury</vt:lpstr>
      <vt:lpstr>Odkaz na zdroj = Bibliografický údaj</vt:lpstr>
      <vt:lpstr>Typy odborných textů – dle formátu</vt:lpstr>
      <vt:lpstr>Typy odborných textů – dle žánru</vt:lpstr>
      <vt:lpstr>Typ textu ≠ médiu, který text nese</vt:lpstr>
      <vt:lpstr>Identifikace zdroje, resp. pravidla citace</vt:lpstr>
      <vt:lpstr>Články statě</vt:lpstr>
      <vt:lpstr>Elektronické úložiště dokumentů</vt:lpstr>
      <vt:lpstr>Nabídky citací – východisko pro požadovanou normu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Citační etika</dc:title>
  <dc:creator>DB</dc:creator>
  <cp:lastModifiedBy>DB</cp:lastModifiedBy>
  <cp:revision>13</cp:revision>
  <dcterms:created xsi:type="dcterms:W3CDTF">2018-03-21T07:59:29Z</dcterms:created>
  <dcterms:modified xsi:type="dcterms:W3CDTF">2018-03-21T10:57:27Z</dcterms:modified>
</cp:coreProperties>
</file>