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74" r:id="rId5"/>
    <p:sldId id="268" r:id="rId6"/>
    <p:sldId id="269" r:id="rId7"/>
    <p:sldId id="258" r:id="rId8"/>
    <p:sldId id="270" r:id="rId9"/>
    <p:sldId id="271" r:id="rId10"/>
    <p:sldId id="259" r:id="rId11"/>
    <p:sldId id="260" r:id="rId12"/>
    <p:sldId id="272" r:id="rId13"/>
    <p:sldId id="273" r:id="rId14"/>
    <p:sldId id="264" r:id="rId15"/>
    <p:sldId id="265"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4" d="100"/>
          <a:sy n="94" d="100"/>
        </p:scale>
        <p:origin x="-24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Latinská Amerika a Spojené státy</a:t>
            </a:r>
            <a:endParaRPr lang="es-MX" dirty="0"/>
          </a:p>
        </p:txBody>
      </p:sp>
      <p:sp>
        <p:nvSpPr>
          <p:cNvPr id="3" name="Subtitle 2"/>
          <p:cNvSpPr>
            <a:spLocks noGrp="1"/>
          </p:cNvSpPr>
          <p:nvPr>
            <p:ph type="subTitle" idx="1"/>
          </p:nvPr>
        </p:nvSpPr>
        <p:spPr/>
        <p:txBody>
          <a:bodyPr/>
          <a:lstStyle/>
          <a:p>
            <a:r>
              <a:rPr lang="cs-CZ" dirty="0" smtClean="0"/>
              <a:t>Od </a:t>
            </a:r>
            <a:r>
              <a:rPr lang="cs-CZ" dirty="0" err="1" smtClean="0"/>
              <a:t>Blaina</a:t>
            </a:r>
            <a:r>
              <a:rPr lang="cs-CZ" dirty="0" smtClean="0"/>
              <a:t> po </a:t>
            </a:r>
            <a:r>
              <a:rPr lang="cs-CZ" dirty="0" err="1" smtClean="0"/>
              <a:t>Trumpa</a:t>
            </a:r>
            <a:endParaRPr lang="es-MX" dirty="0"/>
          </a:p>
        </p:txBody>
      </p:sp>
    </p:spTree>
    <p:extLst>
      <p:ext uri="{BB962C8B-B14F-4D97-AF65-F5344CB8AC3E}">
        <p14:creationId xmlns:p14="http://schemas.microsoft.com/office/powerpoint/2010/main" val="356565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Harry S. Truman (1945-1953)</a:t>
            </a:r>
            <a:endParaRPr lang="es-MX" dirty="0"/>
          </a:p>
        </p:txBody>
      </p:sp>
      <p:sp>
        <p:nvSpPr>
          <p:cNvPr id="3" name="Content Placeholder 2"/>
          <p:cNvSpPr>
            <a:spLocks noGrp="1"/>
          </p:cNvSpPr>
          <p:nvPr>
            <p:ph idx="1"/>
          </p:nvPr>
        </p:nvSpPr>
        <p:spPr>
          <a:xfrm>
            <a:off x="110663" y="1490887"/>
            <a:ext cx="6728018" cy="3880773"/>
          </a:xfrm>
        </p:spPr>
        <p:txBody>
          <a:bodyPr/>
          <a:lstStyle/>
          <a:p>
            <a:r>
              <a:rPr lang="cs-CZ" dirty="0" smtClean="0"/>
              <a:t>Zadržování</a:t>
            </a:r>
            <a:r>
              <a:rPr lang="es-MX" dirty="0" smtClean="0"/>
              <a:t>, </a:t>
            </a:r>
            <a:r>
              <a:rPr lang="cs-CZ" dirty="0" smtClean="0"/>
              <a:t>Meč – Atomovka</a:t>
            </a:r>
            <a:r>
              <a:rPr lang="es-MX" dirty="0" smtClean="0"/>
              <a:t>, </a:t>
            </a:r>
            <a:r>
              <a:rPr lang="cs-CZ" dirty="0" smtClean="0"/>
              <a:t>Štít</a:t>
            </a:r>
            <a:r>
              <a:rPr lang="es-MX" dirty="0" smtClean="0"/>
              <a:t> – </a:t>
            </a:r>
            <a:r>
              <a:rPr lang="cs-CZ" dirty="0" smtClean="0"/>
              <a:t>konvenční zbraně</a:t>
            </a:r>
            <a:endParaRPr lang="es-MX" dirty="0" smtClean="0"/>
          </a:p>
          <a:p>
            <a:r>
              <a:rPr lang="es-MX" dirty="0" smtClean="0"/>
              <a:t>E</a:t>
            </a:r>
            <a:r>
              <a:rPr lang="cs-CZ" dirty="0" err="1" smtClean="0"/>
              <a:t>vropa</a:t>
            </a:r>
            <a:r>
              <a:rPr lang="cs-CZ" dirty="0" smtClean="0"/>
              <a:t> hlavním kolbištěm</a:t>
            </a:r>
            <a:endParaRPr lang="es-MX" dirty="0" smtClean="0"/>
          </a:p>
          <a:p>
            <a:r>
              <a:rPr lang="cs-CZ" dirty="0" smtClean="0"/>
              <a:t>LA ne tak moc, nebylo potřeba, Stalin nemá zájem</a:t>
            </a:r>
            <a:endParaRPr lang="es-MX" dirty="0" smtClean="0"/>
          </a:p>
          <a:p>
            <a:r>
              <a:rPr lang="cs-CZ" dirty="0" smtClean="0"/>
              <a:t>Pokračování politiky dobrého </a:t>
            </a:r>
            <a:r>
              <a:rPr lang="cs-CZ" dirty="0" err="1" smtClean="0"/>
              <a:t>sosedství</a:t>
            </a:r>
            <a:endParaRPr lang="es-MX" dirty="0" smtClean="0"/>
          </a:p>
          <a:p>
            <a:r>
              <a:rPr lang="es-MX" dirty="0" smtClean="0"/>
              <a:t>4</a:t>
            </a:r>
            <a:r>
              <a:rPr lang="cs-CZ" dirty="0" smtClean="0"/>
              <a:t>4</a:t>
            </a:r>
            <a:r>
              <a:rPr lang="es-MX" dirty="0" smtClean="0"/>
              <a:t>-46 – </a:t>
            </a:r>
            <a:r>
              <a:rPr lang="cs-CZ" dirty="0" smtClean="0"/>
              <a:t>snaha o demokratizaci</a:t>
            </a:r>
            <a:r>
              <a:rPr lang="es-MX" dirty="0" smtClean="0"/>
              <a:t> (</a:t>
            </a:r>
            <a:r>
              <a:rPr lang="es-MX" dirty="0" err="1" smtClean="0"/>
              <a:t>Braz</a:t>
            </a:r>
            <a:r>
              <a:rPr lang="cs-CZ" dirty="0" err="1" smtClean="0"/>
              <a:t>ílie</a:t>
            </a:r>
            <a:r>
              <a:rPr lang="cs-CZ" dirty="0" smtClean="0"/>
              <a:t>, Střední Amerika)</a:t>
            </a:r>
          </a:p>
          <a:p>
            <a:r>
              <a:rPr lang="es-MX" dirty="0" smtClean="0"/>
              <a:t>47-53 – </a:t>
            </a:r>
            <a:r>
              <a:rPr lang="cs-CZ" dirty="0" smtClean="0"/>
              <a:t>diktátoři opět v kurzu</a:t>
            </a:r>
            <a:endParaRPr lang="es-MX" dirty="0" smtClean="0"/>
          </a:p>
          <a:p>
            <a:r>
              <a:rPr lang="es-MX" dirty="0" smtClean="0"/>
              <a:t>1947 – Rio </a:t>
            </a:r>
            <a:r>
              <a:rPr lang="es-MX" dirty="0" err="1" smtClean="0"/>
              <a:t>Treaty</a:t>
            </a:r>
            <a:r>
              <a:rPr lang="cs-CZ" dirty="0" smtClean="0"/>
              <a:t> – </a:t>
            </a:r>
            <a:r>
              <a:rPr lang="cs-CZ" dirty="0" err="1" smtClean="0"/>
              <a:t>Rijský</a:t>
            </a:r>
            <a:r>
              <a:rPr lang="cs-CZ" dirty="0" smtClean="0"/>
              <a:t> pakt</a:t>
            </a:r>
            <a:endParaRPr lang="es-MX" dirty="0" smtClean="0"/>
          </a:p>
          <a:p>
            <a:r>
              <a:rPr lang="es-MX" dirty="0" smtClean="0"/>
              <a:t>1948 – </a:t>
            </a:r>
            <a:r>
              <a:rPr lang="cs-CZ" dirty="0" smtClean="0"/>
              <a:t>Vytvoření OAS</a:t>
            </a:r>
            <a:endParaRPr lang="es-MX" dirty="0"/>
          </a:p>
          <a:p>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648" y="1228285"/>
            <a:ext cx="2867025" cy="4143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873" y="3636130"/>
            <a:ext cx="2905119" cy="31126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685" y="4008600"/>
            <a:ext cx="2857500" cy="2857500"/>
          </a:xfrm>
          <a:prstGeom prst="rect">
            <a:avLst/>
          </a:prstGeom>
        </p:spPr>
      </p:pic>
    </p:spTree>
    <p:extLst>
      <p:ext uri="{BB962C8B-B14F-4D97-AF65-F5344CB8AC3E}">
        <p14:creationId xmlns:p14="http://schemas.microsoft.com/office/powerpoint/2010/main" val="252714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Dwight Eisenhower</a:t>
            </a:r>
            <a:br>
              <a:rPr lang="es-MX" dirty="0" smtClean="0"/>
            </a:br>
            <a:r>
              <a:rPr lang="es-MX" dirty="0" smtClean="0"/>
              <a:t>(1953-1961)</a:t>
            </a:r>
            <a:endParaRPr lang="es-MX" dirty="0"/>
          </a:p>
        </p:txBody>
      </p:sp>
      <p:sp>
        <p:nvSpPr>
          <p:cNvPr id="3" name="Content Placeholder 2"/>
          <p:cNvSpPr>
            <a:spLocks noGrp="1"/>
          </p:cNvSpPr>
          <p:nvPr>
            <p:ph idx="1"/>
          </p:nvPr>
        </p:nvSpPr>
        <p:spPr/>
        <p:txBody>
          <a:bodyPr>
            <a:normAutofit/>
          </a:bodyPr>
          <a:lstStyle/>
          <a:p>
            <a:r>
              <a:rPr lang="cs-CZ" dirty="0" smtClean="0"/>
              <a:t>Osvobození</a:t>
            </a:r>
            <a:r>
              <a:rPr lang="es-MX" dirty="0" smtClean="0"/>
              <a:t>, </a:t>
            </a:r>
            <a:r>
              <a:rPr lang="cs-CZ" dirty="0" smtClean="0"/>
              <a:t>Meč </a:t>
            </a:r>
            <a:r>
              <a:rPr lang="es-MX" dirty="0" smtClean="0"/>
              <a:t>– Black </a:t>
            </a:r>
            <a:r>
              <a:rPr lang="es-MX" dirty="0" err="1" smtClean="0"/>
              <a:t>ops</a:t>
            </a:r>
            <a:r>
              <a:rPr lang="es-MX" dirty="0" smtClean="0"/>
              <a:t>, </a:t>
            </a:r>
            <a:r>
              <a:rPr lang="cs-CZ" dirty="0" smtClean="0"/>
              <a:t>Štít </a:t>
            </a:r>
            <a:r>
              <a:rPr lang="es-MX" dirty="0" smtClean="0"/>
              <a:t>– </a:t>
            </a:r>
            <a:r>
              <a:rPr lang="cs-CZ" dirty="0" smtClean="0"/>
              <a:t>Atomovka</a:t>
            </a:r>
            <a:endParaRPr lang="es-MX" dirty="0" smtClean="0"/>
          </a:p>
          <a:p>
            <a:r>
              <a:rPr lang="cs-CZ" dirty="0" smtClean="0"/>
              <a:t>Silná slova, činy žádné</a:t>
            </a:r>
            <a:endParaRPr lang="es-MX" dirty="0" smtClean="0"/>
          </a:p>
          <a:p>
            <a:r>
              <a:rPr lang="cs-CZ" dirty="0" smtClean="0"/>
              <a:t>Nový pohled</a:t>
            </a:r>
          </a:p>
          <a:p>
            <a:r>
              <a:rPr lang="es-MX" dirty="0" smtClean="0"/>
              <a:t>CIA </a:t>
            </a:r>
            <a:r>
              <a:rPr lang="es-MX" dirty="0"/>
              <a:t>– Allen </a:t>
            </a:r>
            <a:r>
              <a:rPr lang="es-MX" dirty="0" err="1"/>
              <a:t>Dulles</a:t>
            </a:r>
            <a:endParaRPr lang="es-MX" dirty="0"/>
          </a:p>
          <a:p>
            <a:r>
              <a:rPr lang="es-MX" dirty="0" err="1"/>
              <a:t>SoS</a:t>
            </a:r>
            <a:r>
              <a:rPr lang="es-MX" dirty="0"/>
              <a:t> – John Foster </a:t>
            </a:r>
            <a:r>
              <a:rPr lang="es-MX" dirty="0" err="1" smtClean="0"/>
              <a:t>Dulles</a:t>
            </a:r>
            <a:endParaRPr lang="cs-CZ" dirty="0" smtClean="0"/>
          </a:p>
          <a:p>
            <a:r>
              <a:rPr lang="cs-CZ" dirty="0" smtClean="0"/>
              <a:t>Šetrnost a MAD</a:t>
            </a:r>
            <a:endParaRPr lang="es-MX" dirty="0"/>
          </a:p>
          <a:p>
            <a:r>
              <a:rPr lang="cs-CZ" dirty="0" smtClean="0"/>
              <a:t>Chruščovova doktrína</a:t>
            </a:r>
            <a:endParaRPr lang="es-MX" dirty="0" smtClean="0"/>
          </a:p>
          <a:p>
            <a:r>
              <a:rPr lang="es-MX" dirty="0" smtClean="0"/>
              <a:t>Guatemala a </a:t>
            </a:r>
            <a:r>
              <a:rPr lang="es-MX" dirty="0" err="1" smtClean="0"/>
              <a:t>Arbenz</a:t>
            </a:r>
            <a:endParaRPr lang="cs-CZ" dirty="0"/>
          </a:p>
          <a:p>
            <a:r>
              <a:rPr lang="cs-CZ" dirty="0" smtClean="0"/>
              <a:t>K</a:t>
            </a:r>
            <a:r>
              <a:rPr lang="es-MX" dirty="0" err="1" smtClean="0"/>
              <a:t>uba</a:t>
            </a:r>
            <a:r>
              <a:rPr lang="es-MX" dirty="0" smtClean="0"/>
              <a:t> a Casto – </a:t>
            </a:r>
            <a:r>
              <a:rPr lang="cs-CZ" dirty="0" smtClean="0"/>
              <a:t>Zátoka sviní</a:t>
            </a:r>
            <a:endParaRPr lang="es-MX"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823" y="0"/>
            <a:ext cx="2550554" cy="41625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082" y="3940934"/>
            <a:ext cx="3889420" cy="29170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824" y="4282223"/>
            <a:ext cx="3082208" cy="2234485"/>
          </a:xfrm>
          <a:prstGeom prst="rect">
            <a:avLst/>
          </a:prstGeom>
        </p:spPr>
      </p:pic>
    </p:spTree>
    <p:extLst>
      <p:ext uri="{BB962C8B-B14F-4D97-AF65-F5344CB8AC3E}">
        <p14:creationId xmlns:p14="http://schemas.microsoft.com/office/powerpoint/2010/main" val="117117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FC7F917-5D56-490F-93EF-1225EFBECFDE}"/>
              </a:ext>
            </a:extLst>
          </p:cNvPr>
          <p:cNvSpPr>
            <a:spLocks noGrp="1"/>
          </p:cNvSpPr>
          <p:nvPr>
            <p:ph type="title"/>
          </p:nvPr>
        </p:nvSpPr>
        <p:spPr/>
        <p:txBody>
          <a:bodyPr/>
          <a:lstStyle/>
          <a:p>
            <a:r>
              <a:rPr lang="es-MX" dirty="0"/>
              <a:t>John F. Kennedy (1961-1963)</a:t>
            </a:r>
            <a:br>
              <a:rPr lang="es-MX" dirty="0"/>
            </a:br>
            <a:r>
              <a:rPr lang="es-MX" dirty="0" err="1"/>
              <a:t>Lyndon</a:t>
            </a:r>
            <a:r>
              <a:rPr lang="es-MX" dirty="0"/>
              <a:t> B. Johnson (1963-1969)</a:t>
            </a:r>
            <a:endParaRPr lang="cs-CZ" dirty="0"/>
          </a:p>
        </p:txBody>
      </p:sp>
      <p:sp>
        <p:nvSpPr>
          <p:cNvPr id="3" name="Zástupný symbol pro obsah 2">
            <a:extLst>
              <a:ext uri="{FF2B5EF4-FFF2-40B4-BE49-F238E27FC236}">
                <a16:creationId xmlns:a16="http://schemas.microsoft.com/office/drawing/2014/main" xmlns="" id="{69322EB3-6C39-421A-802B-4B4515247E54}"/>
              </a:ext>
            </a:extLst>
          </p:cNvPr>
          <p:cNvSpPr>
            <a:spLocks noGrp="1"/>
          </p:cNvSpPr>
          <p:nvPr>
            <p:ph idx="1"/>
          </p:nvPr>
        </p:nvSpPr>
        <p:spPr>
          <a:xfrm>
            <a:off x="4410974" y="2053389"/>
            <a:ext cx="7420079" cy="4363595"/>
          </a:xfrm>
        </p:spPr>
        <p:txBody>
          <a:bodyPr>
            <a:normAutofit lnSpcReduction="10000"/>
          </a:bodyPr>
          <a:lstStyle/>
          <a:p>
            <a:r>
              <a:rPr lang="es-MX" dirty="0" err="1"/>
              <a:t>Flexibility</a:t>
            </a:r>
            <a:r>
              <a:rPr lang="es-MX" dirty="0"/>
              <a:t>, </a:t>
            </a:r>
            <a:r>
              <a:rPr lang="cs-CZ" dirty="0" smtClean="0"/>
              <a:t>Štít </a:t>
            </a:r>
            <a:r>
              <a:rPr lang="es-MX" dirty="0" smtClean="0"/>
              <a:t>– </a:t>
            </a:r>
            <a:r>
              <a:rPr lang="cs-CZ" dirty="0" smtClean="0"/>
              <a:t>co potřeba</a:t>
            </a:r>
            <a:r>
              <a:rPr lang="es-MX" dirty="0" smtClean="0"/>
              <a:t>, </a:t>
            </a:r>
            <a:r>
              <a:rPr lang="cs-CZ" dirty="0" smtClean="0"/>
              <a:t>štít</a:t>
            </a:r>
            <a:r>
              <a:rPr lang="es-MX" dirty="0" smtClean="0"/>
              <a:t> </a:t>
            </a:r>
            <a:r>
              <a:rPr lang="es-MX" dirty="0"/>
              <a:t>– </a:t>
            </a:r>
            <a:r>
              <a:rPr lang="cs-CZ" dirty="0" smtClean="0"/>
              <a:t>Atomovka</a:t>
            </a:r>
            <a:endParaRPr lang="cs-CZ" dirty="0" smtClean="0"/>
          </a:p>
          <a:p>
            <a:r>
              <a:rPr lang="cs-CZ" dirty="0" smtClean="0"/>
              <a:t>Aliance pro pokrok</a:t>
            </a:r>
          </a:p>
          <a:p>
            <a:r>
              <a:rPr lang="cs-CZ" dirty="0" err="1" smtClean="0"/>
              <a:t>Teodoro</a:t>
            </a:r>
            <a:r>
              <a:rPr lang="cs-CZ" dirty="0" smtClean="0"/>
              <a:t> </a:t>
            </a:r>
            <a:r>
              <a:rPr lang="cs-CZ" dirty="0" err="1" smtClean="0"/>
              <a:t>Moscoso</a:t>
            </a:r>
            <a:r>
              <a:rPr lang="cs-CZ" dirty="0" smtClean="0"/>
              <a:t> – </a:t>
            </a:r>
            <a:r>
              <a:rPr lang="cs-CZ" dirty="0" err="1" smtClean="0"/>
              <a:t>Operation</a:t>
            </a:r>
            <a:r>
              <a:rPr lang="cs-CZ" dirty="0" smtClean="0"/>
              <a:t> </a:t>
            </a:r>
            <a:r>
              <a:rPr lang="cs-CZ" dirty="0" err="1" smtClean="0"/>
              <a:t>Bootstrap</a:t>
            </a:r>
            <a:r>
              <a:rPr lang="cs-CZ" dirty="0" smtClean="0"/>
              <a:t> – </a:t>
            </a:r>
            <a:r>
              <a:rPr lang="cs-CZ" dirty="0" err="1" smtClean="0"/>
              <a:t>Puerto</a:t>
            </a:r>
            <a:r>
              <a:rPr lang="cs-CZ" dirty="0" smtClean="0"/>
              <a:t> </a:t>
            </a:r>
            <a:r>
              <a:rPr lang="cs-CZ" dirty="0" err="1" smtClean="0"/>
              <a:t>Rico</a:t>
            </a:r>
            <a:endParaRPr lang="cs-CZ" dirty="0" smtClean="0"/>
          </a:p>
          <a:p>
            <a:r>
              <a:rPr lang="cs-CZ" dirty="0" smtClean="0"/>
              <a:t>Zvýšení </a:t>
            </a:r>
            <a:r>
              <a:rPr lang="cs-CZ" dirty="0" smtClean="0"/>
              <a:t>HDP na hlavu</a:t>
            </a:r>
            <a:r>
              <a:rPr lang="en-US" dirty="0" smtClean="0"/>
              <a:t> </a:t>
            </a:r>
            <a:r>
              <a:rPr lang="en-US" dirty="0"/>
              <a:t>2.5</a:t>
            </a:r>
            <a:r>
              <a:rPr lang="en-US" dirty="0" smtClean="0"/>
              <a:t>%</a:t>
            </a:r>
            <a:r>
              <a:rPr lang="cs-CZ" dirty="0" smtClean="0"/>
              <a:t>, ustavení demokratických vlád</a:t>
            </a:r>
            <a:r>
              <a:rPr lang="en-US" dirty="0" smtClean="0"/>
              <a:t>,</a:t>
            </a:r>
            <a:r>
              <a:rPr lang="cs-CZ" dirty="0" smtClean="0"/>
              <a:t> vymýcení analfabetismu do</a:t>
            </a:r>
            <a:r>
              <a:rPr lang="en-US" dirty="0" smtClean="0"/>
              <a:t> 1970</a:t>
            </a:r>
            <a:r>
              <a:rPr lang="cs-CZ" dirty="0" smtClean="0"/>
              <a:t>, stabilita cen (ani inflace ani deflace), diverzifikace, pozemkové reformy. Ekonomické a sociální plánování.</a:t>
            </a:r>
          </a:p>
          <a:p>
            <a:r>
              <a:rPr lang="cs-CZ" dirty="0" smtClean="0"/>
              <a:t>Málo peněz – asi 10 dolarů pro jednoho obyvatele</a:t>
            </a:r>
          </a:p>
          <a:p>
            <a:r>
              <a:rPr lang="cs-CZ" dirty="0" smtClean="0"/>
              <a:t>Kennedyho nástupci nepodporovali</a:t>
            </a:r>
          </a:p>
          <a:p>
            <a:r>
              <a:rPr lang="cs-CZ" dirty="0" smtClean="0"/>
              <a:t>LA vlády nepodporovaly</a:t>
            </a:r>
          </a:p>
          <a:p>
            <a:r>
              <a:rPr lang="cs-CZ" dirty="0" smtClean="0"/>
              <a:t>Peníze skončily v USA</a:t>
            </a:r>
          </a:p>
          <a:p>
            <a:r>
              <a:rPr lang="cs-CZ" dirty="0" smtClean="0"/>
              <a:t>Johnson – Převrat v Brazílii - 64, invaze Dominikány - 65</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48502"/>
            <a:ext cx="4143983" cy="3628082"/>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279" y="0"/>
            <a:ext cx="2228277" cy="2783660"/>
          </a:xfrm>
          <a:prstGeom prst="rect">
            <a:avLst/>
          </a:prstGeom>
        </p:spPr>
      </p:pic>
    </p:spTree>
    <p:extLst>
      <p:ext uri="{BB962C8B-B14F-4D97-AF65-F5344CB8AC3E}">
        <p14:creationId xmlns:p14="http://schemas.microsoft.com/office/powerpoint/2010/main" val="217545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DF7D49-BD64-4BDB-BCC8-74FFFE2474E1}"/>
              </a:ext>
            </a:extLst>
          </p:cNvPr>
          <p:cNvSpPr>
            <a:spLocks noGrp="1"/>
          </p:cNvSpPr>
          <p:nvPr>
            <p:ph type="title"/>
          </p:nvPr>
        </p:nvSpPr>
        <p:spPr>
          <a:xfrm>
            <a:off x="5149515" y="178025"/>
            <a:ext cx="4423363" cy="2168665"/>
          </a:xfrm>
        </p:spPr>
        <p:txBody>
          <a:bodyPr>
            <a:normAutofit fontScale="90000"/>
          </a:bodyPr>
          <a:lstStyle/>
          <a:p>
            <a:r>
              <a:rPr lang="es-MX" dirty="0"/>
              <a:t>Richard Nixon (1969-1974)</a:t>
            </a:r>
            <a:br>
              <a:rPr lang="es-MX" dirty="0"/>
            </a:br>
            <a:r>
              <a:rPr lang="es-MX" dirty="0"/>
              <a:t>Gerald Ford (1974-1977)</a:t>
            </a:r>
            <a:endParaRPr lang="cs-CZ" dirty="0"/>
          </a:p>
        </p:txBody>
      </p:sp>
      <p:sp>
        <p:nvSpPr>
          <p:cNvPr id="3" name="Zástupný symbol pro obsah 2">
            <a:extLst>
              <a:ext uri="{FF2B5EF4-FFF2-40B4-BE49-F238E27FC236}">
                <a16:creationId xmlns:a16="http://schemas.microsoft.com/office/drawing/2014/main" xmlns="" id="{AB80D179-E074-4B2B-8E86-75DA24270FF1}"/>
              </a:ext>
            </a:extLst>
          </p:cNvPr>
          <p:cNvSpPr>
            <a:spLocks noGrp="1"/>
          </p:cNvSpPr>
          <p:nvPr>
            <p:ph idx="1"/>
          </p:nvPr>
        </p:nvSpPr>
        <p:spPr>
          <a:xfrm>
            <a:off x="5085948" y="2249487"/>
            <a:ext cx="6985736" cy="4071102"/>
          </a:xfrm>
        </p:spPr>
        <p:txBody>
          <a:bodyPr>
            <a:normAutofit/>
          </a:bodyPr>
          <a:lstStyle/>
          <a:p>
            <a:r>
              <a:rPr lang="cs-CZ" dirty="0" smtClean="0"/>
              <a:t>Vyjednávání</a:t>
            </a:r>
            <a:r>
              <a:rPr lang="es-MX" dirty="0" smtClean="0"/>
              <a:t> (</a:t>
            </a:r>
            <a:r>
              <a:rPr lang="cs-CZ" dirty="0" smtClean="0"/>
              <a:t>Roztržka</a:t>
            </a:r>
            <a:r>
              <a:rPr lang="es-MX" dirty="0" smtClean="0"/>
              <a:t>), </a:t>
            </a:r>
            <a:r>
              <a:rPr lang="cs-CZ" dirty="0" smtClean="0"/>
              <a:t>Meč</a:t>
            </a:r>
            <a:r>
              <a:rPr lang="es-MX" dirty="0" smtClean="0"/>
              <a:t> </a:t>
            </a:r>
            <a:r>
              <a:rPr lang="es-MX" dirty="0"/>
              <a:t>– </a:t>
            </a:r>
            <a:r>
              <a:rPr lang="es-MX" dirty="0" err="1" smtClean="0"/>
              <a:t>Diplom</a:t>
            </a:r>
            <a:r>
              <a:rPr lang="cs-CZ" dirty="0" err="1" smtClean="0"/>
              <a:t>acie</a:t>
            </a:r>
            <a:r>
              <a:rPr lang="es-MX" dirty="0" smtClean="0"/>
              <a:t>, </a:t>
            </a:r>
            <a:r>
              <a:rPr lang="cs-CZ" dirty="0" smtClean="0"/>
              <a:t>Štít</a:t>
            </a:r>
            <a:r>
              <a:rPr lang="es-MX" dirty="0" smtClean="0"/>
              <a:t> </a:t>
            </a:r>
            <a:r>
              <a:rPr lang="es-MX" dirty="0"/>
              <a:t>– </a:t>
            </a:r>
            <a:r>
              <a:rPr lang="cs-CZ" dirty="0" smtClean="0"/>
              <a:t>Atomovka</a:t>
            </a:r>
            <a:endParaRPr lang="es-MX" dirty="0"/>
          </a:p>
          <a:p>
            <a:r>
              <a:rPr lang="cs-CZ" dirty="0" smtClean="0"/>
              <a:t>1970-1973 </a:t>
            </a:r>
            <a:r>
              <a:rPr lang="cs-CZ" dirty="0"/>
              <a:t>vláda </a:t>
            </a:r>
            <a:r>
              <a:rPr lang="cs-CZ" dirty="0" err="1"/>
              <a:t>Salvadora</a:t>
            </a:r>
            <a:r>
              <a:rPr lang="cs-CZ" dirty="0"/>
              <a:t> </a:t>
            </a:r>
            <a:r>
              <a:rPr lang="cs-CZ" dirty="0" err="1"/>
              <a:t>Allendeho</a:t>
            </a:r>
            <a:r>
              <a:rPr lang="cs-CZ" dirty="0"/>
              <a:t> v Chile – demokraticky zvolený socialista – svržen neviditelnou blokádou a nástupem Augusta </a:t>
            </a:r>
            <a:r>
              <a:rPr lang="cs-CZ" dirty="0" err="1"/>
              <a:t>Pinocheta</a:t>
            </a:r>
            <a:endParaRPr lang="cs-CZ" dirty="0"/>
          </a:p>
          <a:p>
            <a:r>
              <a:rPr lang="cs-CZ" dirty="0"/>
              <a:t>Idea obranného perimetru (</a:t>
            </a:r>
            <a:r>
              <a:rPr lang="cs-CZ" dirty="0" err="1"/>
              <a:t>Kissinger</a:t>
            </a:r>
            <a:r>
              <a:rPr lang="cs-CZ" dirty="0"/>
              <a:t>) nedemokratických vojenských režimů – junt nebo diktatur - na obranu proti komunismu a rebelům sponzorovaným z Kuby a SSSR (</a:t>
            </a:r>
            <a:r>
              <a:rPr lang="cs-CZ" dirty="0" err="1"/>
              <a:t>Alfredo</a:t>
            </a:r>
            <a:r>
              <a:rPr lang="cs-CZ" dirty="0"/>
              <a:t> </a:t>
            </a:r>
            <a:r>
              <a:rPr lang="cs-CZ" dirty="0" err="1"/>
              <a:t>Stroessner</a:t>
            </a:r>
            <a:r>
              <a:rPr lang="cs-CZ" dirty="0"/>
              <a:t> 1954, junta v Brazílii 1964)</a:t>
            </a:r>
          </a:p>
          <a:p>
            <a:r>
              <a:rPr lang="cs-CZ" dirty="0"/>
              <a:t>Operace Kondor začala fungovat 1975 spoluprací mezi režimy</a:t>
            </a:r>
          </a:p>
          <a:p>
            <a:r>
              <a:rPr lang="cs-CZ" dirty="0"/>
              <a:t>USA podpora – trénink, finance, počítače a logistika – Operace Manuel podobná</a:t>
            </a:r>
          </a:p>
          <a:p>
            <a:r>
              <a:rPr lang="cs-CZ" dirty="0" err="1"/>
              <a:t>Kissinger</a:t>
            </a:r>
            <a:r>
              <a:rPr lang="cs-CZ" dirty="0"/>
              <a:t> antikrist na jih od Rio Grande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85948" cy="6858000"/>
          </a:xfrm>
          <a:prstGeom prst="rect">
            <a:avLst/>
          </a:prstGeom>
        </p:spPr>
      </p:pic>
    </p:spTree>
    <p:extLst>
      <p:ext uri="{BB962C8B-B14F-4D97-AF65-F5344CB8AC3E}">
        <p14:creationId xmlns:p14="http://schemas.microsoft.com/office/powerpoint/2010/main" val="363213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Jimmy Carter (1977-1981)</a:t>
            </a:r>
            <a:r>
              <a:rPr lang="cs-CZ" dirty="0" smtClean="0"/>
              <a:t/>
            </a:r>
            <a:br>
              <a:rPr lang="cs-CZ" dirty="0" smtClean="0"/>
            </a:br>
            <a:r>
              <a:rPr lang="cs-CZ" dirty="0" smtClean="0"/>
              <a:t>Člověk v tísni</a:t>
            </a:r>
            <a:endParaRPr lang="es-MX" dirty="0"/>
          </a:p>
        </p:txBody>
      </p:sp>
      <p:sp>
        <p:nvSpPr>
          <p:cNvPr id="3" name="Content Placeholder 2"/>
          <p:cNvSpPr>
            <a:spLocks noGrp="1"/>
          </p:cNvSpPr>
          <p:nvPr>
            <p:ph idx="1"/>
          </p:nvPr>
        </p:nvSpPr>
        <p:spPr/>
        <p:txBody>
          <a:bodyPr/>
          <a:lstStyle/>
          <a:p>
            <a:r>
              <a:rPr lang="cs-CZ" dirty="0" smtClean="0"/>
              <a:t>Nic </a:t>
            </a:r>
            <a:r>
              <a:rPr lang="es-MX" dirty="0" smtClean="0"/>
              <a:t>–</a:t>
            </a:r>
            <a:r>
              <a:rPr lang="cs-CZ" dirty="0" smtClean="0"/>
              <a:t> Lidská práva, </a:t>
            </a:r>
            <a:r>
              <a:rPr lang="es-MX" dirty="0" smtClean="0"/>
              <a:t>Detente, </a:t>
            </a:r>
            <a:r>
              <a:rPr lang="es-MX" dirty="0" err="1" smtClean="0"/>
              <a:t>Zbygniew</a:t>
            </a:r>
            <a:r>
              <a:rPr lang="es-MX" dirty="0" smtClean="0"/>
              <a:t> </a:t>
            </a:r>
            <a:r>
              <a:rPr lang="es-MX" dirty="0" err="1" smtClean="0"/>
              <a:t>Brzezinsky</a:t>
            </a:r>
            <a:endParaRPr lang="es-MX" dirty="0" smtClean="0"/>
          </a:p>
          <a:p>
            <a:r>
              <a:rPr lang="es-MX" dirty="0" smtClean="0"/>
              <a:t>Carter – Torrijos </a:t>
            </a:r>
            <a:r>
              <a:rPr lang="es-MX" dirty="0" err="1" smtClean="0"/>
              <a:t>Treaty</a:t>
            </a:r>
            <a:endParaRPr lang="es-MX" dirty="0" smtClean="0"/>
          </a:p>
          <a:p>
            <a:r>
              <a:rPr lang="cs-CZ" dirty="0" smtClean="0"/>
              <a:t>Střední Amerika</a:t>
            </a:r>
            <a:endParaRPr lang="es-MX" dirty="0" smtClean="0"/>
          </a:p>
          <a:p>
            <a:pPr marL="0" indent="0">
              <a:buNone/>
            </a:pPr>
            <a:endParaRPr lang="es-MX"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334" y="1611424"/>
            <a:ext cx="3477283" cy="52289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489" y="3298678"/>
            <a:ext cx="4695122" cy="3559322"/>
          </a:xfrm>
          <a:prstGeom prst="rect">
            <a:avLst/>
          </a:prstGeom>
        </p:spPr>
      </p:pic>
    </p:spTree>
    <p:extLst>
      <p:ext uri="{BB962C8B-B14F-4D97-AF65-F5344CB8AC3E}">
        <p14:creationId xmlns:p14="http://schemas.microsoft.com/office/powerpoint/2010/main" val="428472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Ronald Reagan (1981-1989)</a:t>
            </a:r>
            <a:endParaRPr lang="es-MX" dirty="0"/>
          </a:p>
        </p:txBody>
      </p:sp>
      <p:sp>
        <p:nvSpPr>
          <p:cNvPr id="3" name="Content Placeholder 2"/>
          <p:cNvSpPr>
            <a:spLocks noGrp="1"/>
          </p:cNvSpPr>
          <p:nvPr>
            <p:ph idx="1"/>
          </p:nvPr>
        </p:nvSpPr>
        <p:spPr/>
        <p:txBody>
          <a:bodyPr/>
          <a:lstStyle/>
          <a:p>
            <a:r>
              <a:rPr lang="es-MX" dirty="0" err="1" smtClean="0"/>
              <a:t>Rollback</a:t>
            </a:r>
            <a:r>
              <a:rPr lang="es-MX" dirty="0" smtClean="0"/>
              <a:t>, </a:t>
            </a:r>
            <a:r>
              <a:rPr lang="cs-CZ" dirty="0" smtClean="0"/>
              <a:t>Meč </a:t>
            </a:r>
            <a:r>
              <a:rPr lang="es-MX" dirty="0" smtClean="0"/>
              <a:t>– </a:t>
            </a:r>
            <a:r>
              <a:rPr lang="cs-CZ" dirty="0" err="1" smtClean="0"/>
              <a:t>Reaganomics</a:t>
            </a:r>
            <a:r>
              <a:rPr lang="es-MX" dirty="0" smtClean="0"/>
              <a:t>, </a:t>
            </a:r>
            <a:r>
              <a:rPr lang="cs-CZ" dirty="0" smtClean="0"/>
              <a:t>Štít - </a:t>
            </a:r>
            <a:r>
              <a:rPr lang="es-MX" dirty="0" smtClean="0"/>
              <a:t>SDI</a:t>
            </a:r>
          </a:p>
          <a:p>
            <a:r>
              <a:rPr lang="cs-CZ" dirty="0" smtClean="0"/>
              <a:t>Dvě období</a:t>
            </a:r>
            <a:endParaRPr lang="es-MX" dirty="0" smtClean="0"/>
          </a:p>
          <a:p>
            <a:r>
              <a:rPr lang="es-MX" dirty="0" err="1" smtClean="0"/>
              <a:t>Agr</a:t>
            </a:r>
            <a:r>
              <a:rPr lang="cs-CZ" dirty="0" err="1" smtClean="0"/>
              <a:t>esivní</a:t>
            </a:r>
            <a:r>
              <a:rPr lang="es-MX" dirty="0" smtClean="0"/>
              <a:t> – 81-85 – Contras, </a:t>
            </a:r>
            <a:r>
              <a:rPr lang="es-MX" dirty="0" err="1" smtClean="0"/>
              <a:t>Grenada</a:t>
            </a:r>
            <a:endParaRPr lang="es-MX" dirty="0" smtClean="0"/>
          </a:p>
          <a:p>
            <a:r>
              <a:rPr lang="es-MX" dirty="0" smtClean="0"/>
              <a:t>Demo</a:t>
            </a:r>
            <a:r>
              <a:rPr lang="cs-CZ" dirty="0" err="1" smtClean="0"/>
              <a:t>kratizace</a:t>
            </a:r>
            <a:r>
              <a:rPr lang="es-MX" dirty="0" smtClean="0"/>
              <a:t> – 85-89</a:t>
            </a:r>
            <a:endParaRPr lang="cs-CZ" dirty="0" smtClean="0"/>
          </a:p>
          <a:p>
            <a:r>
              <a:rPr lang="cs-CZ" dirty="0" smtClean="0"/>
              <a:t>Studená válka pořád „válka“</a:t>
            </a:r>
          </a:p>
          <a:p>
            <a:r>
              <a:rPr lang="cs-CZ" dirty="0" smtClean="0"/>
              <a:t>Podpora SSSR – Operace Manuel</a:t>
            </a:r>
            <a:endParaRPr lang="es-MX" dirty="0"/>
          </a:p>
          <a:p>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333" y="2160589"/>
            <a:ext cx="5700667" cy="3752939"/>
          </a:xfrm>
          <a:prstGeom prst="rect">
            <a:avLst/>
          </a:prstGeom>
        </p:spPr>
      </p:pic>
    </p:spTree>
    <p:extLst>
      <p:ext uri="{BB962C8B-B14F-4D97-AF65-F5344CB8AC3E}">
        <p14:creationId xmlns:p14="http://schemas.microsoft.com/office/powerpoint/2010/main" val="315198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 Studené válce</a:t>
            </a:r>
            <a:endParaRPr lang="es-MX" dirty="0"/>
          </a:p>
        </p:txBody>
      </p:sp>
      <p:sp>
        <p:nvSpPr>
          <p:cNvPr id="3" name="Content Placeholder 2"/>
          <p:cNvSpPr>
            <a:spLocks noGrp="1"/>
          </p:cNvSpPr>
          <p:nvPr>
            <p:ph idx="1"/>
          </p:nvPr>
        </p:nvSpPr>
        <p:spPr>
          <a:xfrm>
            <a:off x="0" y="2063990"/>
            <a:ext cx="8596668" cy="3880773"/>
          </a:xfrm>
        </p:spPr>
        <p:txBody>
          <a:bodyPr/>
          <a:lstStyle/>
          <a:p>
            <a:r>
              <a:rPr lang="cs-CZ" dirty="0" smtClean="0"/>
              <a:t>Ztráta vlivu </a:t>
            </a:r>
            <a:r>
              <a:rPr lang="cs-CZ" smtClean="0"/>
              <a:t>a zájmu</a:t>
            </a:r>
            <a:endParaRPr lang="cs-CZ" dirty="0" smtClean="0"/>
          </a:p>
          <a:p>
            <a:r>
              <a:rPr lang="cs-CZ" dirty="0" smtClean="0"/>
              <a:t>Drogy – od </a:t>
            </a:r>
            <a:r>
              <a:rPr lang="cs-CZ" dirty="0" err="1" smtClean="0"/>
              <a:t>Nixona</a:t>
            </a:r>
            <a:r>
              <a:rPr lang="cs-CZ" dirty="0" smtClean="0"/>
              <a:t>, Válka s terorismem 2001</a:t>
            </a:r>
            <a:endParaRPr lang="es-MX" dirty="0" smtClean="0"/>
          </a:p>
          <a:p>
            <a:r>
              <a:rPr lang="cs-CZ" dirty="0" smtClean="0"/>
              <a:t>Imigrace</a:t>
            </a:r>
            <a:endParaRPr lang="es-MX" dirty="0" smtClean="0"/>
          </a:p>
          <a:p>
            <a:r>
              <a:rPr lang="es-MX" dirty="0" smtClean="0"/>
              <a:t>E</a:t>
            </a:r>
            <a:r>
              <a:rPr lang="cs-CZ" dirty="0" err="1" smtClean="0"/>
              <a:t>konomická</a:t>
            </a:r>
            <a:r>
              <a:rPr lang="cs-CZ" dirty="0" smtClean="0"/>
              <a:t> spolupráce</a:t>
            </a:r>
            <a:r>
              <a:rPr lang="es-MX" dirty="0" smtClean="0"/>
              <a:t> – NAFTA</a:t>
            </a:r>
            <a:r>
              <a:rPr lang="cs-CZ" dirty="0" smtClean="0"/>
              <a:t>, USMCA</a:t>
            </a:r>
            <a:endParaRPr lang="es-MX" dirty="0" smtClean="0"/>
          </a:p>
          <a:p>
            <a:r>
              <a:rPr lang="cs-CZ" dirty="0" smtClean="0"/>
              <a:t>Nezávisle na vládě – kulturní/vzdělávací spolupráce</a:t>
            </a:r>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627" y="206796"/>
            <a:ext cx="6202251" cy="31011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00" y="3427831"/>
            <a:ext cx="4900092" cy="3256190"/>
          </a:xfrm>
          <a:prstGeom prst="rect">
            <a:avLst/>
          </a:prstGeom>
        </p:spPr>
      </p:pic>
    </p:spTree>
    <p:extLst>
      <p:ext uri="{BB962C8B-B14F-4D97-AF65-F5344CB8AC3E}">
        <p14:creationId xmlns:p14="http://schemas.microsoft.com/office/powerpoint/2010/main" val="193820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11E009-3DC9-4B39-AA15-80B5B4FB24A7}"/>
              </a:ext>
            </a:extLst>
          </p:cNvPr>
          <p:cNvSpPr>
            <a:spLocks noGrp="1"/>
          </p:cNvSpPr>
          <p:nvPr>
            <p:ph type="title"/>
          </p:nvPr>
        </p:nvSpPr>
        <p:spPr/>
        <p:txBody>
          <a:bodyPr/>
          <a:lstStyle/>
          <a:p>
            <a:r>
              <a:rPr lang="cs-CZ" dirty="0" err="1" smtClean="0"/>
              <a:t>Panamerikanusmus</a:t>
            </a:r>
            <a:endParaRPr lang="cs-CZ" dirty="0"/>
          </a:p>
        </p:txBody>
      </p:sp>
      <p:sp>
        <p:nvSpPr>
          <p:cNvPr id="3" name="Zástupný symbol pro obsah 2">
            <a:extLst>
              <a:ext uri="{FF2B5EF4-FFF2-40B4-BE49-F238E27FC236}">
                <a16:creationId xmlns:a16="http://schemas.microsoft.com/office/drawing/2014/main" xmlns="" id="{A36A0672-E775-4FA1-BFDE-CC811FB1E8CE}"/>
              </a:ext>
            </a:extLst>
          </p:cNvPr>
          <p:cNvSpPr>
            <a:spLocks noGrp="1"/>
          </p:cNvSpPr>
          <p:nvPr>
            <p:ph idx="1"/>
          </p:nvPr>
        </p:nvSpPr>
        <p:spPr>
          <a:xfrm>
            <a:off x="509798" y="1432290"/>
            <a:ext cx="8182257" cy="5199737"/>
          </a:xfrm>
        </p:spPr>
        <p:txBody>
          <a:bodyPr>
            <a:normAutofit/>
          </a:bodyPr>
          <a:lstStyle/>
          <a:p>
            <a:r>
              <a:rPr lang="cs-CZ" dirty="0"/>
              <a:t>Panamerikanismus – James G. </a:t>
            </a:r>
            <a:r>
              <a:rPr lang="cs-CZ" dirty="0" err="1"/>
              <a:t>Blaine</a:t>
            </a:r>
            <a:r>
              <a:rPr lang="cs-CZ" dirty="0"/>
              <a:t> 1888-1890 – USA jako dobrý soused zrušení cel a ekonomická spolupráce – odmítnuto a tak udávají směr a ostatní státy se přidávají</a:t>
            </a:r>
          </a:p>
          <a:p>
            <a:r>
              <a:rPr lang="cs-CZ" dirty="0"/>
              <a:t>Ochrana investic amerických firem – ministři zahraničí z korporátní sféry (</a:t>
            </a:r>
            <a:r>
              <a:rPr lang="cs-CZ" dirty="0" err="1"/>
              <a:t>Hay</a:t>
            </a:r>
            <a:r>
              <a:rPr lang="cs-CZ" dirty="0"/>
              <a:t>, </a:t>
            </a:r>
            <a:r>
              <a:rPr lang="cs-CZ" dirty="0" err="1"/>
              <a:t>Root</a:t>
            </a:r>
            <a:r>
              <a:rPr lang="cs-CZ" dirty="0"/>
              <a:t>, Knox) a senát měl zájem na ekonomickém rozvoji USA a byl spokojen když to </a:t>
            </a:r>
            <a:r>
              <a:rPr lang="cs-CZ" dirty="0" err="1"/>
              <a:t>McKinley</a:t>
            </a:r>
            <a:r>
              <a:rPr lang="cs-CZ" dirty="0"/>
              <a:t>, Roosevelt a Taft akceptovali</a:t>
            </a:r>
          </a:p>
          <a:p>
            <a:r>
              <a:rPr lang="cs-CZ" dirty="0"/>
              <a:t>Civilizační mise</a:t>
            </a:r>
          </a:p>
          <a:p>
            <a:r>
              <a:rPr lang="cs-CZ" dirty="0"/>
              <a:t>Misionářská činnost</a:t>
            </a:r>
          </a:p>
          <a:p>
            <a:r>
              <a:rPr lang="cs-CZ" dirty="0"/>
              <a:t>Vrchol amerického imperialismu</a:t>
            </a:r>
          </a:p>
          <a:p>
            <a:r>
              <a:rPr lang="cs-CZ" dirty="0"/>
              <a:t>Urovnání roztržek – Pacifická válka 1880</a:t>
            </a:r>
          </a:p>
          <a:p>
            <a:r>
              <a:rPr lang="cs-CZ" dirty="0"/>
              <a:t>Británie začala být neškodná – appeasement </a:t>
            </a:r>
          </a:p>
          <a:p>
            <a:endParaRPr lang="cs-CZ" dirty="0"/>
          </a:p>
        </p:txBody>
      </p:sp>
      <p:pic>
        <p:nvPicPr>
          <p:cNvPr id="5" name="Obrázek 4">
            <a:extLst>
              <a:ext uri="{FF2B5EF4-FFF2-40B4-BE49-F238E27FC236}">
                <a16:creationId xmlns:a16="http://schemas.microsoft.com/office/drawing/2014/main" xmlns="" id="{2C12411E-2303-4A05-9CCD-F6DFF28ED2F0}"/>
              </a:ext>
            </a:extLst>
          </p:cNvPr>
          <p:cNvPicPr>
            <a:picLocks noChangeAspect="1"/>
          </p:cNvPicPr>
          <p:nvPr/>
        </p:nvPicPr>
        <p:blipFill>
          <a:blip r:embed="rId2"/>
          <a:stretch>
            <a:fillRect/>
          </a:stretch>
        </p:blipFill>
        <p:spPr>
          <a:xfrm>
            <a:off x="8545189" y="1725588"/>
            <a:ext cx="3583920" cy="4455684"/>
          </a:xfrm>
          <a:prstGeom prst="rect">
            <a:avLst/>
          </a:prstGeom>
        </p:spPr>
      </p:pic>
    </p:spTree>
    <p:extLst>
      <p:ext uri="{BB962C8B-B14F-4D97-AF65-F5344CB8AC3E}">
        <p14:creationId xmlns:p14="http://schemas.microsoft.com/office/powerpoint/2010/main" val="198388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C915DAE-BD6B-4824-A02A-053A06FF0EFB}"/>
              </a:ext>
            </a:extLst>
          </p:cNvPr>
          <p:cNvSpPr>
            <a:spLocks noGrp="1"/>
          </p:cNvSpPr>
          <p:nvPr>
            <p:ph type="title"/>
          </p:nvPr>
        </p:nvSpPr>
        <p:spPr/>
        <p:txBody>
          <a:bodyPr/>
          <a:lstStyle/>
          <a:p>
            <a:r>
              <a:rPr lang="cs-CZ" dirty="0"/>
              <a:t>Válka se Španělskem o Kubu</a:t>
            </a:r>
          </a:p>
        </p:txBody>
      </p:sp>
      <p:sp>
        <p:nvSpPr>
          <p:cNvPr id="3" name="Zástupný symbol pro obsah 2">
            <a:extLst>
              <a:ext uri="{FF2B5EF4-FFF2-40B4-BE49-F238E27FC236}">
                <a16:creationId xmlns:a16="http://schemas.microsoft.com/office/drawing/2014/main" xmlns="" id="{E4747B95-881C-49C9-A212-2D71DCB1617F}"/>
              </a:ext>
            </a:extLst>
          </p:cNvPr>
          <p:cNvSpPr>
            <a:spLocks noGrp="1"/>
          </p:cNvSpPr>
          <p:nvPr>
            <p:ph idx="1"/>
          </p:nvPr>
        </p:nvSpPr>
        <p:spPr>
          <a:xfrm>
            <a:off x="651642" y="1870842"/>
            <a:ext cx="10395770" cy="4987158"/>
          </a:xfrm>
        </p:spPr>
        <p:txBody>
          <a:bodyPr>
            <a:normAutofit/>
          </a:bodyPr>
          <a:lstStyle/>
          <a:p>
            <a:r>
              <a:rPr lang="cs-CZ" dirty="0"/>
              <a:t>Zájem USA o Kubu trval od dob </a:t>
            </a:r>
            <a:r>
              <a:rPr lang="cs-CZ" dirty="0" err="1"/>
              <a:t>Jeffersona</a:t>
            </a:r>
            <a:r>
              <a:rPr lang="cs-CZ" dirty="0"/>
              <a:t>, jablko pro Johna Quincyho Adamse, několik pokusů ji koupit – radši by ji potopili, </a:t>
            </a:r>
            <a:r>
              <a:rPr lang="cs-CZ" dirty="0" err="1"/>
              <a:t>Narciso</a:t>
            </a:r>
            <a:r>
              <a:rPr lang="cs-CZ" dirty="0"/>
              <a:t> </a:t>
            </a:r>
            <a:r>
              <a:rPr lang="cs-CZ" dirty="0" err="1"/>
              <a:t>López</a:t>
            </a:r>
            <a:r>
              <a:rPr lang="cs-CZ" dirty="0"/>
              <a:t> neuspěl 1851, ekonomické vazby na USA – cukr, tabák</a:t>
            </a:r>
          </a:p>
          <a:p>
            <a:r>
              <a:rPr lang="cs-CZ" dirty="0"/>
              <a:t>Kuba spolu s Portorikem a Filipínami zůstala ve Španělském područí až do roku 1898</a:t>
            </a:r>
          </a:p>
          <a:p>
            <a:r>
              <a:rPr lang="cs-CZ" dirty="0"/>
              <a:t>Neznamená to, že by neexistovala postání – několik válek za nezávislost 1868-1878 – desetiletá válka - José </a:t>
            </a:r>
            <a:r>
              <a:rPr lang="cs-CZ" dirty="0" err="1"/>
              <a:t>Mártí</a:t>
            </a:r>
            <a:r>
              <a:rPr lang="cs-CZ" dirty="0"/>
              <a:t>, </a:t>
            </a:r>
            <a:r>
              <a:rPr lang="cs-CZ" dirty="0" err="1"/>
              <a:t>Máximo</a:t>
            </a:r>
            <a:r>
              <a:rPr lang="cs-CZ" dirty="0"/>
              <a:t> </a:t>
            </a:r>
            <a:r>
              <a:rPr lang="cs-CZ" dirty="0" err="1"/>
              <a:t>Gómez</a:t>
            </a:r>
            <a:r>
              <a:rPr lang="cs-CZ" dirty="0"/>
              <a:t>, Antonio </a:t>
            </a:r>
            <a:r>
              <a:rPr lang="cs-CZ" dirty="0" err="1"/>
              <a:t>Maceo</a:t>
            </a:r>
            <a:r>
              <a:rPr lang="cs-CZ" dirty="0"/>
              <a:t> a další 1895 i kvůli embargu na cukr a tabák – nevedlo se jim dobře do zásahu USA</a:t>
            </a:r>
          </a:p>
          <a:p>
            <a:r>
              <a:rPr lang="cs-CZ" dirty="0"/>
              <a:t>Válka během tří měsíců vyřízena jako záminka výbuch lodi Maine v Havaně – William </a:t>
            </a:r>
            <a:r>
              <a:rPr lang="cs-CZ" dirty="0" err="1"/>
              <a:t>Randolph</a:t>
            </a:r>
            <a:r>
              <a:rPr lang="cs-CZ" dirty="0"/>
              <a:t> </a:t>
            </a:r>
            <a:r>
              <a:rPr lang="cs-CZ" dirty="0" err="1"/>
              <a:t>Hearst</a:t>
            </a:r>
            <a:r>
              <a:rPr lang="cs-CZ" dirty="0"/>
              <a:t> – </a:t>
            </a:r>
            <a:r>
              <a:rPr lang="cs-CZ" dirty="0" err="1"/>
              <a:t>splendid</a:t>
            </a:r>
            <a:r>
              <a:rPr lang="cs-CZ" dirty="0"/>
              <a:t> </a:t>
            </a:r>
            <a:r>
              <a:rPr lang="cs-CZ" dirty="0" err="1"/>
              <a:t>little</a:t>
            </a:r>
            <a:r>
              <a:rPr lang="cs-CZ" dirty="0"/>
              <a:t> </a:t>
            </a:r>
            <a:r>
              <a:rPr lang="cs-CZ" dirty="0" err="1"/>
              <a:t>war</a:t>
            </a:r>
            <a:r>
              <a:rPr lang="cs-CZ" dirty="0"/>
              <a:t> – zabránit řezníku </a:t>
            </a:r>
            <a:r>
              <a:rPr lang="cs-CZ" dirty="0" err="1"/>
              <a:t>Weylerovi</a:t>
            </a:r>
            <a:r>
              <a:rPr lang="cs-CZ" dirty="0"/>
              <a:t> v provozování koncentračních táborů</a:t>
            </a:r>
          </a:p>
          <a:p>
            <a:r>
              <a:rPr lang="cs-CZ" dirty="0"/>
              <a:t>Španělsko jako francouzský duelant – jedna rána stačí, aby zachoval </a:t>
            </a:r>
            <a:r>
              <a:rPr lang="cs-CZ" dirty="0" smtClean="0"/>
              <a:t>čest</a:t>
            </a:r>
            <a:endParaRPr lang="cs-CZ" dirty="0"/>
          </a:p>
        </p:txBody>
      </p:sp>
    </p:spTree>
    <p:extLst>
      <p:ext uri="{BB962C8B-B14F-4D97-AF65-F5344CB8AC3E}">
        <p14:creationId xmlns:p14="http://schemas.microsoft.com/office/powerpoint/2010/main" val="184710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FD95CB1-344C-4B23-AE8A-273C6FA91B01}"/>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xmlns="" id="{1CD5937C-DAB8-4052-ACF0-2A7944E5EED6}"/>
              </a:ext>
            </a:extLst>
          </p:cNvPr>
          <p:cNvPicPr>
            <a:picLocks noGrp="1" noChangeAspect="1"/>
          </p:cNvPicPr>
          <p:nvPr>
            <p:ph idx="1"/>
          </p:nvPr>
        </p:nvPicPr>
        <p:blipFill>
          <a:blip r:embed="rId2"/>
          <a:stretch>
            <a:fillRect/>
          </a:stretch>
        </p:blipFill>
        <p:spPr>
          <a:xfrm>
            <a:off x="1" y="-82692"/>
            <a:ext cx="5598170" cy="3610820"/>
          </a:xfrm>
        </p:spPr>
      </p:pic>
      <p:pic>
        <p:nvPicPr>
          <p:cNvPr id="7" name="Obrázek 6">
            <a:extLst>
              <a:ext uri="{FF2B5EF4-FFF2-40B4-BE49-F238E27FC236}">
                <a16:creationId xmlns:a16="http://schemas.microsoft.com/office/drawing/2014/main" xmlns="" id="{EE75AA21-5F95-43D2-B767-B8995EB16073}"/>
              </a:ext>
            </a:extLst>
          </p:cNvPr>
          <p:cNvPicPr>
            <a:picLocks noChangeAspect="1"/>
          </p:cNvPicPr>
          <p:nvPr/>
        </p:nvPicPr>
        <p:blipFill>
          <a:blip r:embed="rId3"/>
          <a:stretch>
            <a:fillRect/>
          </a:stretch>
        </p:blipFill>
        <p:spPr>
          <a:xfrm>
            <a:off x="2650056" y="3429000"/>
            <a:ext cx="5042647" cy="3429000"/>
          </a:xfrm>
          <a:prstGeom prst="rect">
            <a:avLst/>
          </a:prstGeom>
        </p:spPr>
      </p:pic>
      <p:pic>
        <p:nvPicPr>
          <p:cNvPr id="9" name="Obrázek 8">
            <a:extLst>
              <a:ext uri="{FF2B5EF4-FFF2-40B4-BE49-F238E27FC236}">
                <a16:creationId xmlns:a16="http://schemas.microsoft.com/office/drawing/2014/main" xmlns="" id="{BA6FD061-F6E1-47DE-80FC-1A6F62C1832E}"/>
              </a:ext>
            </a:extLst>
          </p:cNvPr>
          <p:cNvPicPr>
            <a:picLocks noChangeAspect="1"/>
          </p:cNvPicPr>
          <p:nvPr/>
        </p:nvPicPr>
        <p:blipFill>
          <a:blip r:embed="rId4"/>
          <a:stretch>
            <a:fillRect/>
          </a:stretch>
        </p:blipFill>
        <p:spPr>
          <a:xfrm>
            <a:off x="5971052" y="-35165"/>
            <a:ext cx="6014559" cy="3682761"/>
          </a:xfrm>
          <a:prstGeom prst="rect">
            <a:avLst/>
          </a:prstGeom>
        </p:spPr>
      </p:pic>
    </p:spTree>
    <p:extLst>
      <p:ext uri="{BB962C8B-B14F-4D97-AF65-F5344CB8AC3E}">
        <p14:creationId xmlns:p14="http://schemas.microsoft.com/office/powerpoint/2010/main" val="18953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7359" y="1649764"/>
            <a:ext cx="9905998" cy="1478570"/>
          </a:xfrm>
        </p:spPr>
        <p:txBody>
          <a:bodyPr/>
          <a:lstStyle/>
          <a:p>
            <a:r>
              <a:rPr lang="cs-CZ" dirty="0" smtClean="0"/>
              <a:t>Po roce 1898</a:t>
            </a:r>
            <a:endParaRPr lang="cs-CZ" dirty="0"/>
          </a:p>
        </p:txBody>
      </p:sp>
      <p:sp>
        <p:nvSpPr>
          <p:cNvPr id="3" name="Zástupný symbol pro obsah 2"/>
          <p:cNvSpPr>
            <a:spLocks noGrp="1"/>
          </p:cNvSpPr>
          <p:nvPr>
            <p:ph idx="1"/>
          </p:nvPr>
        </p:nvSpPr>
        <p:spPr>
          <a:xfrm>
            <a:off x="623087" y="2540899"/>
            <a:ext cx="6853955" cy="4139988"/>
          </a:xfrm>
        </p:spPr>
        <p:txBody>
          <a:bodyPr/>
          <a:lstStyle/>
          <a:p>
            <a:r>
              <a:rPr lang="cs-CZ" dirty="0"/>
              <a:t>Filipíny nová kolonie, Portoriko přidružený </a:t>
            </a:r>
            <a:r>
              <a:rPr lang="cs-CZ" dirty="0" smtClean="0"/>
              <a:t>stát, nezačleněné území (</a:t>
            </a:r>
            <a:r>
              <a:rPr lang="cs-CZ" dirty="0" err="1" smtClean="0"/>
              <a:t>Commonwealth</a:t>
            </a:r>
            <a:r>
              <a:rPr lang="cs-CZ" dirty="0" smtClean="0"/>
              <a:t>)</a:t>
            </a:r>
            <a:endParaRPr lang="cs-CZ" dirty="0"/>
          </a:p>
          <a:p>
            <a:r>
              <a:rPr lang="cs-CZ" dirty="0"/>
              <a:t>Kuba – </a:t>
            </a:r>
            <a:r>
              <a:rPr lang="cs-CZ" dirty="0" smtClean="0"/>
              <a:t>Referendum o nezávislosti</a:t>
            </a:r>
          </a:p>
          <a:p>
            <a:r>
              <a:rPr lang="cs-CZ" dirty="0" err="1" smtClean="0"/>
              <a:t>Plattův</a:t>
            </a:r>
            <a:r>
              <a:rPr lang="cs-CZ" dirty="0" smtClean="0"/>
              <a:t> </a:t>
            </a:r>
            <a:r>
              <a:rPr lang="cs-CZ" dirty="0"/>
              <a:t>dodatek (</a:t>
            </a:r>
            <a:r>
              <a:rPr lang="cs-CZ" dirty="0" err="1"/>
              <a:t>Platt‘s</a:t>
            </a:r>
            <a:r>
              <a:rPr lang="cs-CZ" dirty="0"/>
              <a:t> </a:t>
            </a:r>
            <a:r>
              <a:rPr lang="cs-CZ" dirty="0" err="1"/>
              <a:t>Amendmend</a:t>
            </a:r>
            <a:r>
              <a:rPr lang="cs-CZ" dirty="0"/>
              <a:t>) </a:t>
            </a:r>
            <a:r>
              <a:rPr lang="cs-CZ" dirty="0" smtClean="0"/>
              <a:t>1901-3 </a:t>
            </a:r>
            <a:r>
              <a:rPr lang="cs-CZ" dirty="0"/>
              <a:t>– Kuba je nezávislá, ale když se nám to nebude líbit, tak zasáhneme. A bereme si </a:t>
            </a:r>
            <a:r>
              <a:rPr lang="cs-CZ" dirty="0" err="1"/>
              <a:t>Guantánamo</a:t>
            </a:r>
            <a:r>
              <a:rPr lang="cs-CZ" dirty="0"/>
              <a:t>.</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237" y="0"/>
            <a:ext cx="4198763" cy="3299528"/>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28" y="3623294"/>
            <a:ext cx="4403772" cy="3555240"/>
          </a:xfrm>
          <a:prstGeom prst="rect">
            <a:avLst/>
          </a:prstGeom>
        </p:spPr>
      </p:pic>
    </p:spTree>
    <p:extLst>
      <p:ext uri="{BB962C8B-B14F-4D97-AF65-F5344CB8AC3E}">
        <p14:creationId xmlns:p14="http://schemas.microsoft.com/office/powerpoint/2010/main" val="410244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AFA7CA-C4B8-4592-A1E0-BD858F07F8EC}"/>
              </a:ext>
            </a:extLst>
          </p:cNvPr>
          <p:cNvSpPr>
            <a:spLocks noGrp="1"/>
          </p:cNvSpPr>
          <p:nvPr>
            <p:ph type="title"/>
          </p:nvPr>
        </p:nvSpPr>
        <p:spPr/>
        <p:txBody>
          <a:bodyPr/>
          <a:lstStyle/>
          <a:p>
            <a:r>
              <a:rPr lang="cs-CZ" dirty="0"/>
              <a:t>Panamský průplav</a:t>
            </a:r>
          </a:p>
        </p:txBody>
      </p:sp>
      <p:sp>
        <p:nvSpPr>
          <p:cNvPr id="3" name="Zástupný symbol pro obsah 2">
            <a:extLst>
              <a:ext uri="{FF2B5EF4-FFF2-40B4-BE49-F238E27FC236}">
                <a16:creationId xmlns:a16="http://schemas.microsoft.com/office/drawing/2014/main" xmlns="" id="{0FE6E324-3FEB-4F12-8D2F-B0F4BB434311}"/>
              </a:ext>
            </a:extLst>
          </p:cNvPr>
          <p:cNvSpPr>
            <a:spLocks noGrp="1"/>
          </p:cNvSpPr>
          <p:nvPr>
            <p:ph idx="1"/>
          </p:nvPr>
        </p:nvSpPr>
        <p:spPr>
          <a:xfrm>
            <a:off x="0" y="1609407"/>
            <a:ext cx="6190407" cy="4346331"/>
          </a:xfrm>
        </p:spPr>
        <p:txBody>
          <a:bodyPr>
            <a:normAutofit fontScale="92500" lnSpcReduction="10000"/>
          </a:bodyPr>
          <a:lstStyle/>
          <a:p>
            <a:r>
              <a:rPr lang="cs-CZ" dirty="0" err="1"/>
              <a:t>Aspinwall</a:t>
            </a:r>
            <a:r>
              <a:rPr lang="cs-CZ" dirty="0"/>
              <a:t> a Panamská železnice, </a:t>
            </a:r>
            <a:r>
              <a:rPr lang="cs-CZ" dirty="0" err="1"/>
              <a:t>Seward</a:t>
            </a:r>
            <a:r>
              <a:rPr lang="cs-CZ" dirty="0"/>
              <a:t> chtěl i kanál</a:t>
            </a:r>
          </a:p>
          <a:p>
            <a:r>
              <a:rPr lang="cs-CZ" dirty="0"/>
              <a:t>Francouzská transatlantická společnost – 1879 Ferdinand de </a:t>
            </a:r>
            <a:r>
              <a:rPr lang="cs-CZ" dirty="0" err="1"/>
              <a:t>Lesseps</a:t>
            </a:r>
            <a:endParaRPr lang="cs-CZ" dirty="0"/>
          </a:p>
          <a:p>
            <a:r>
              <a:rPr lang="cs-CZ" dirty="0"/>
              <a:t>Američané po válce se Španělskem chtějí vlastní průplav – Theodore </a:t>
            </a:r>
            <a:r>
              <a:rPr lang="cs-CZ" dirty="0" smtClean="0"/>
              <a:t>Roosevelt</a:t>
            </a:r>
          </a:p>
          <a:p>
            <a:r>
              <a:rPr lang="cs-CZ" dirty="0"/>
              <a:t>Nicaragua vs. Panama – nakonec č. 2, ale problém, protože vláda Kolumbie chce moc peněz</a:t>
            </a:r>
          </a:p>
          <a:p>
            <a:r>
              <a:rPr lang="cs-CZ" dirty="0"/>
              <a:t>1903 – Panama vyhlašuje nezávislost za podpory USA a staví se průplav do roku 1914</a:t>
            </a:r>
          </a:p>
          <a:p>
            <a:r>
              <a:rPr lang="cs-CZ" dirty="0"/>
              <a:t>Politika velkého klacku – Roosevelt </a:t>
            </a:r>
            <a:r>
              <a:rPr lang="cs-CZ" dirty="0" err="1"/>
              <a:t>Corollary</a:t>
            </a:r>
            <a:r>
              <a:rPr lang="cs-CZ" dirty="0"/>
              <a:t> – Beru </a:t>
            </a:r>
            <a:r>
              <a:rPr lang="cs-CZ" dirty="0" err="1"/>
              <a:t>Monroeovu</a:t>
            </a:r>
            <a:r>
              <a:rPr lang="cs-CZ" dirty="0"/>
              <a:t> doktrínu jako otevřené dveře do jižní Ameriky – obrácení doktríny: 1823 – obrana LA revolucí před intervencí, 1905 – obrana intervence před místními revolucemi</a:t>
            </a:r>
          </a:p>
          <a:p>
            <a:endParaRPr lang="cs-CZ" dirty="0"/>
          </a:p>
        </p:txBody>
      </p:sp>
      <p:pic>
        <p:nvPicPr>
          <p:cNvPr id="5" name="Obrázek 4">
            <a:extLst>
              <a:ext uri="{FF2B5EF4-FFF2-40B4-BE49-F238E27FC236}">
                <a16:creationId xmlns:a16="http://schemas.microsoft.com/office/drawing/2014/main" xmlns="" id="{0F955446-E121-4F0F-B838-10B0BD63E8A3}"/>
              </a:ext>
            </a:extLst>
          </p:cNvPr>
          <p:cNvPicPr>
            <a:picLocks noChangeAspect="1"/>
          </p:cNvPicPr>
          <p:nvPr/>
        </p:nvPicPr>
        <p:blipFill>
          <a:blip r:embed="rId2"/>
          <a:stretch>
            <a:fillRect/>
          </a:stretch>
        </p:blipFill>
        <p:spPr>
          <a:xfrm>
            <a:off x="5673661" y="0"/>
            <a:ext cx="6518340" cy="4321147"/>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229" y="3796078"/>
            <a:ext cx="4214443" cy="3061922"/>
          </a:xfrm>
          <a:prstGeom prst="rect">
            <a:avLst/>
          </a:prstGeom>
        </p:spPr>
      </p:pic>
    </p:spTree>
    <p:extLst>
      <p:ext uri="{BB962C8B-B14F-4D97-AF65-F5344CB8AC3E}">
        <p14:creationId xmlns:p14="http://schemas.microsoft.com/office/powerpoint/2010/main" val="343541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458" y="0"/>
            <a:ext cx="9780311" cy="7237430"/>
          </a:xfrm>
        </p:spPr>
      </p:pic>
    </p:spTree>
    <p:extLst>
      <p:ext uri="{BB962C8B-B14F-4D97-AF65-F5344CB8AC3E}">
        <p14:creationId xmlns:p14="http://schemas.microsoft.com/office/powerpoint/2010/main" val="78828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A30936A-B7A4-48B7-AE36-BFAB6486C6A3}"/>
              </a:ext>
            </a:extLst>
          </p:cNvPr>
          <p:cNvSpPr>
            <a:spLocks noGrp="1"/>
          </p:cNvSpPr>
          <p:nvPr>
            <p:ph type="title"/>
          </p:nvPr>
        </p:nvSpPr>
        <p:spPr/>
        <p:txBody>
          <a:bodyPr/>
          <a:lstStyle/>
          <a:p>
            <a:r>
              <a:rPr lang="cs-CZ" dirty="0"/>
              <a:t>Politika dobrého sousedství</a:t>
            </a:r>
          </a:p>
        </p:txBody>
      </p:sp>
      <p:sp>
        <p:nvSpPr>
          <p:cNvPr id="3" name="Zástupný symbol pro obsah 2">
            <a:extLst>
              <a:ext uri="{FF2B5EF4-FFF2-40B4-BE49-F238E27FC236}">
                <a16:creationId xmlns:a16="http://schemas.microsoft.com/office/drawing/2014/main" xmlns="" id="{30422E48-50A6-49FF-AC6C-03D60EB61B7B}"/>
              </a:ext>
            </a:extLst>
          </p:cNvPr>
          <p:cNvSpPr>
            <a:spLocks noGrp="1"/>
          </p:cNvSpPr>
          <p:nvPr>
            <p:ph idx="1"/>
          </p:nvPr>
        </p:nvSpPr>
        <p:spPr>
          <a:xfrm>
            <a:off x="744467" y="1845734"/>
            <a:ext cx="7196375" cy="4023360"/>
          </a:xfrm>
        </p:spPr>
        <p:txBody>
          <a:bodyPr>
            <a:normAutofit fontScale="92500" lnSpcReduction="20000"/>
          </a:bodyPr>
          <a:lstStyle/>
          <a:p>
            <a:r>
              <a:rPr lang="cs-CZ" dirty="0" smtClean="0"/>
              <a:t>Henry </a:t>
            </a:r>
            <a:r>
              <a:rPr lang="cs-CZ" dirty="0" err="1" smtClean="0"/>
              <a:t>Clay</a:t>
            </a:r>
            <a:r>
              <a:rPr lang="cs-CZ" dirty="0" smtClean="0"/>
              <a:t> a </a:t>
            </a:r>
            <a:r>
              <a:rPr lang="cs-CZ" dirty="0" err="1" smtClean="0"/>
              <a:t>Woodrow</a:t>
            </a:r>
            <a:r>
              <a:rPr lang="cs-CZ" dirty="0" smtClean="0"/>
              <a:t> Wilson použili</a:t>
            </a:r>
          </a:p>
          <a:p>
            <a:r>
              <a:rPr lang="cs-CZ" dirty="0" smtClean="0"/>
              <a:t>Herbert </a:t>
            </a:r>
            <a:r>
              <a:rPr lang="cs-CZ" dirty="0" err="1"/>
              <a:t>Hoover</a:t>
            </a:r>
            <a:r>
              <a:rPr lang="cs-CZ" dirty="0"/>
              <a:t> objíždí LA jako president, J. </a:t>
            </a:r>
            <a:r>
              <a:rPr lang="cs-CZ" dirty="0" err="1"/>
              <a:t>Reuben</a:t>
            </a:r>
            <a:r>
              <a:rPr lang="cs-CZ" dirty="0"/>
              <a:t> </a:t>
            </a:r>
            <a:r>
              <a:rPr lang="cs-CZ" dirty="0" err="1"/>
              <a:t>Clarke</a:t>
            </a:r>
            <a:r>
              <a:rPr lang="cs-CZ" dirty="0"/>
              <a:t> náměstek ministra zahraničí tvrdí, že intervence pod rouškou </a:t>
            </a:r>
            <a:r>
              <a:rPr lang="cs-CZ" dirty="0" err="1"/>
              <a:t>Monroeovy</a:t>
            </a:r>
            <a:r>
              <a:rPr lang="cs-CZ" dirty="0"/>
              <a:t> doktríny je špatná </a:t>
            </a:r>
            <a:r>
              <a:rPr lang="cs-CZ" dirty="0" smtClean="0"/>
              <a:t>1928</a:t>
            </a:r>
          </a:p>
          <a:p>
            <a:r>
              <a:rPr lang="cs-CZ" dirty="0" smtClean="0"/>
              <a:t>Roosevelt byl spíše isolacionista – ve vztahu k Evropě i světu: </a:t>
            </a:r>
            <a:r>
              <a:rPr lang="en-US" dirty="0"/>
              <a:t>"In the field of World policy, I would dedicate this nation to the policy of the good neighbor, the neighbor who resolutely respects himself and, because he does so, respects the rights of others, the neighbor who respects his obligations and respects the sanctity of his agreements in and with a World of neighbors."</a:t>
            </a:r>
            <a:r>
              <a:rPr lang="cs-CZ" dirty="0" smtClean="0"/>
              <a:t> </a:t>
            </a:r>
          </a:p>
          <a:p>
            <a:r>
              <a:rPr lang="cs-CZ" dirty="0" smtClean="0"/>
              <a:t>Jeho ministr </a:t>
            </a:r>
            <a:r>
              <a:rPr lang="cs-CZ" dirty="0" err="1" smtClean="0"/>
              <a:t>Cordell</a:t>
            </a:r>
            <a:r>
              <a:rPr lang="cs-CZ" dirty="0" smtClean="0"/>
              <a:t> </a:t>
            </a:r>
            <a:r>
              <a:rPr lang="cs-CZ" dirty="0" err="1" smtClean="0"/>
              <a:t>Hull</a:t>
            </a:r>
            <a:r>
              <a:rPr lang="cs-CZ" dirty="0" smtClean="0"/>
              <a:t> řešil hlavně obchod: </a:t>
            </a:r>
          </a:p>
          <a:p>
            <a:r>
              <a:rPr lang="cs-CZ" dirty="0" smtClean="0"/>
              <a:t>1933 – </a:t>
            </a:r>
            <a:r>
              <a:rPr lang="cs-CZ" dirty="0" err="1" smtClean="0"/>
              <a:t>Hull</a:t>
            </a:r>
            <a:r>
              <a:rPr lang="cs-CZ" dirty="0" smtClean="0"/>
              <a:t> v Montevideu na 7. panamerické konferenci – zrušení </a:t>
            </a:r>
            <a:r>
              <a:rPr lang="cs-CZ" dirty="0" err="1" smtClean="0"/>
              <a:t>Plattova</a:t>
            </a:r>
            <a:r>
              <a:rPr lang="cs-CZ" dirty="0" smtClean="0"/>
              <a:t> dodatku, stažení okupačních sil z Haiti, Nicaragui</a:t>
            </a:r>
          </a:p>
          <a:p>
            <a:r>
              <a:rPr lang="cs-CZ" dirty="0" smtClean="0"/>
              <a:t>Oboustranná kritika – ponechání diktatur na pokoji, málo aktivní v prosazování národních zájmů</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368" y="286603"/>
            <a:ext cx="3986463" cy="5494538"/>
          </a:xfrm>
          <a:prstGeom prst="rect">
            <a:avLst/>
          </a:prstGeom>
        </p:spPr>
      </p:pic>
    </p:spTree>
    <p:extLst>
      <p:ext uri="{BB962C8B-B14F-4D97-AF65-F5344CB8AC3E}">
        <p14:creationId xmlns:p14="http://schemas.microsoft.com/office/powerpoint/2010/main" val="386305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57575" y="302645"/>
            <a:ext cx="6667099" cy="1450757"/>
          </a:xfrm>
        </p:spPr>
        <p:txBody>
          <a:bodyPr/>
          <a:lstStyle/>
          <a:p>
            <a:r>
              <a:rPr lang="cs-CZ" dirty="0" smtClean="0"/>
              <a:t>Dobrý soused?</a:t>
            </a:r>
            <a:endParaRPr lang="cs-CZ" dirty="0"/>
          </a:p>
        </p:txBody>
      </p:sp>
      <p:sp>
        <p:nvSpPr>
          <p:cNvPr id="3" name="Zástupný symbol pro obsah 2"/>
          <p:cNvSpPr>
            <a:spLocks noGrp="1"/>
          </p:cNvSpPr>
          <p:nvPr>
            <p:ph idx="1"/>
          </p:nvPr>
        </p:nvSpPr>
        <p:spPr>
          <a:xfrm>
            <a:off x="4257575" y="1853755"/>
            <a:ext cx="6843562" cy="4023360"/>
          </a:xfrm>
        </p:spPr>
        <p:txBody>
          <a:bodyPr>
            <a:normAutofit lnSpcReduction="10000"/>
          </a:bodyPr>
          <a:lstStyle/>
          <a:p>
            <a:r>
              <a:rPr lang="cs-CZ" dirty="0" smtClean="0"/>
              <a:t>Německo a Itálie aktivují své páté kolony v LA v propagandě proti Británii a USA a stimulaci vlastních obchodních vazeb - ASKI</a:t>
            </a:r>
          </a:p>
          <a:p>
            <a:r>
              <a:rPr lang="cs-CZ" dirty="0" smtClean="0"/>
              <a:t>Spíše kontraproduktivní, protože místní diktátoři s nimi udělali krátký proces – </a:t>
            </a:r>
            <a:r>
              <a:rPr lang="cs-CZ" dirty="0" err="1" smtClean="0"/>
              <a:t>camisas</a:t>
            </a:r>
            <a:r>
              <a:rPr lang="cs-CZ" dirty="0" smtClean="0"/>
              <a:t> </a:t>
            </a:r>
            <a:r>
              <a:rPr lang="cs-CZ" dirty="0" err="1" smtClean="0"/>
              <a:t>doradas</a:t>
            </a:r>
            <a:r>
              <a:rPr lang="cs-CZ" dirty="0" smtClean="0"/>
              <a:t> v Mexiku (</a:t>
            </a:r>
            <a:r>
              <a:rPr lang="cs-CZ" dirty="0" err="1" smtClean="0"/>
              <a:t>Lázaro</a:t>
            </a:r>
            <a:r>
              <a:rPr lang="cs-CZ" dirty="0" smtClean="0"/>
              <a:t> </a:t>
            </a:r>
            <a:r>
              <a:rPr lang="cs-CZ" dirty="0" err="1" smtClean="0"/>
              <a:t>Cárdenas</a:t>
            </a:r>
            <a:r>
              <a:rPr lang="cs-CZ" dirty="0" smtClean="0"/>
              <a:t>), zelené košile v Brazílii (</a:t>
            </a:r>
            <a:r>
              <a:rPr lang="cs-CZ" dirty="0" err="1" smtClean="0"/>
              <a:t>Plinio</a:t>
            </a:r>
            <a:r>
              <a:rPr lang="cs-CZ" dirty="0" smtClean="0"/>
              <a:t> </a:t>
            </a:r>
            <a:r>
              <a:rPr lang="cs-CZ" dirty="0" err="1" smtClean="0"/>
              <a:t>Salgado</a:t>
            </a:r>
            <a:r>
              <a:rPr lang="cs-CZ" dirty="0" smtClean="0"/>
              <a:t> vs. </a:t>
            </a:r>
            <a:r>
              <a:rPr lang="cs-CZ" dirty="0" err="1" smtClean="0"/>
              <a:t>Getúlio</a:t>
            </a:r>
            <a:r>
              <a:rPr lang="cs-CZ" dirty="0" smtClean="0"/>
              <a:t> </a:t>
            </a:r>
            <a:r>
              <a:rPr lang="cs-CZ" dirty="0" err="1" smtClean="0"/>
              <a:t>Vargas</a:t>
            </a:r>
            <a:r>
              <a:rPr lang="cs-CZ" dirty="0" smtClean="0"/>
              <a:t>), Guatemala, Argentina </a:t>
            </a:r>
            <a:r>
              <a:rPr lang="cs-CZ" dirty="0" err="1" smtClean="0"/>
              <a:t>etc</a:t>
            </a:r>
            <a:r>
              <a:rPr lang="cs-CZ" dirty="0" smtClean="0"/>
              <a:t>…</a:t>
            </a:r>
          </a:p>
          <a:p>
            <a:r>
              <a:rPr lang="cs-CZ" dirty="0" smtClean="0"/>
              <a:t>2. světová - Vítězství Americké kultury, zejména filmu a lokálního mamonu a pragmatismu</a:t>
            </a:r>
          </a:p>
          <a:p>
            <a:r>
              <a:rPr lang="cs-CZ" dirty="0" smtClean="0"/>
              <a:t>Před konfliktem – vojenské základny, záruka dodávek surovin, požadavek na pomoc při válce, nebo alespoň neutralita</a:t>
            </a:r>
          </a:p>
          <a:p>
            <a:r>
              <a:rPr lang="en-US" dirty="0"/>
              <a:t>1939 New York World's Fair</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074"/>
            <a:ext cx="4016603" cy="5382126"/>
          </a:xfrm>
          <a:prstGeom prst="rect">
            <a:avLst/>
          </a:prstGeom>
        </p:spPr>
      </p:pic>
    </p:spTree>
    <p:extLst>
      <p:ext uri="{BB962C8B-B14F-4D97-AF65-F5344CB8AC3E}">
        <p14:creationId xmlns:p14="http://schemas.microsoft.com/office/powerpoint/2010/main" val="41752046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590</TotalTime>
  <Words>1024</Words>
  <Application>Microsoft Office PowerPoint</Application>
  <PresentationFormat>Vlastní</PresentationFormat>
  <Paragraphs>93</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Facet</vt:lpstr>
      <vt:lpstr>Latinská Amerika a Spojené státy</vt:lpstr>
      <vt:lpstr>Panamerikanusmus</vt:lpstr>
      <vt:lpstr>Válka se Španělskem o Kubu</vt:lpstr>
      <vt:lpstr>Prezentace aplikace PowerPoint</vt:lpstr>
      <vt:lpstr>Po roce 1898</vt:lpstr>
      <vt:lpstr>Panamský průplav</vt:lpstr>
      <vt:lpstr>Prezentace aplikace PowerPoint</vt:lpstr>
      <vt:lpstr>Politika dobrého sousedství</vt:lpstr>
      <vt:lpstr>Dobrý soused?</vt:lpstr>
      <vt:lpstr>Harry S. Truman (1945-1953)</vt:lpstr>
      <vt:lpstr>Dwight Eisenhower (1953-1961)</vt:lpstr>
      <vt:lpstr>John F. Kennedy (1961-1963) Lyndon B. Johnson (1963-1969)</vt:lpstr>
      <vt:lpstr>Richard Nixon (1969-1974) Gerald Ford (1974-1977)</vt:lpstr>
      <vt:lpstr>Jimmy Carter (1977-1981) Člověk v tísni</vt:lpstr>
      <vt:lpstr>Ronald Reagan (1981-1989)</vt:lpstr>
      <vt:lpstr>Po Studené válce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 in the times of the Cold War</dc:title>
  <dc:creator>Windows User</dc:creator>
  <cp:lastModifiedBy>Lukáš Perutka</cp:lastModifiedBy>
  <cp:revision>20</cp:revision>
  <dcterms:created xsi:type="dcterms:W3CDTF">2017-03-30T14:19:05Z</dcterms:created>
  <dcterms:modified xsi:type="dcterms:W3CDTF">2018-11-10T23:32:14Z</dcterms:modified>
</cp:coreProperties>
</file>