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6" r:id="rId11"/>
    <p:sldId id="264" r:id="rId12"/>
    <p:sldId id="272" r:id="rId13"/>
    <p:sldId id="271" r:id="rId14"/>
    <p:sldId id="265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53832" y="674437"/>
            <a:ext cx="8791575" cy="2387600"/>
          </a:xfrm>
        </p:spPr>
        <p:txBody>
          <a:bodyPr/>
          <a:lstStyle/>
          <a:p>
            <a:r>
              <a:rPr lang="cs-CZ" dirty="0"/>
              <a:t>Mexická revoluce 1910-1917/1920/1940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Příčiny, výsledky a důsledky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85" y="3509963"/>
            <a:ext cx="5280816" cy="33480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337"/>
            <a:ext cx="4253832" cy="319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2" y="594455"/>
            <a:ext cx="9905998" cy="1478570"/>
          </a:xfrm>
        </p:spPr>
        <p:txBody>
          <a:bodyPr/>
          <a:lstStyle/>
          <a:p>
            <a:r>
              <a:rPr lang="cs-CZ" dirty="0"/>
              <a:t>Všichni proti </a:t>
            </a:r>
            <a:r>
              <a:rPr lang="cs-CZ" dirty="0" err="1"/>
              <a:t>Huertovi</a:t>
            </a:r>
            <a:r>
              <a:rPr lang="cs-CZ" dirty="0"/>
              <a:t> 1913-1914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65413" y="1647908"/>
            <a:ext cx="9905999" cy="3541714"/>
          </a:xfrm>
        </p:spPr>
        <p:txBody>
          <a:bodyPr/>
          <a:lstStyle/>
          <a:p>
            <a:r>
              <a:rPr lang="cs-CZ" dirty="0" err="1"/>
              <a:t>Venustiano</a:t>
            </a:r>
            <a:r>
              <a:rPr lang="cs-CZ" dirty="0"/>
              <a:t> </a:t>
            </a:r>
            <a:r>
              <a:rPr lang="cs-CZ" dirty="0" err="1"/>
              <a:t>Carranza</a:t>
            </a:r>
            <a:r>
              <a:rPr lang="cs-CZ" dirty="0"/>
              <a:t>, </a:t>
            </a:r>
            <a:r>
              <a:rPr lang="cs-CZ" dirty="0" err="1"/>
              <a:t>Villa</a:t>
            </a:r>
            <a:r>
              <a:rPr lang="cs-CZ" dirty="0"/>
              <a:t>, </a:t>
            </a:r>
            <a:r>
              <a:rPr lang="cs-CZ" dirty="0" err="1"/>
              <a:t>Zapata</a:t>
            </a:r>
            <a:endParaRPr lang="cs-CZ" dirty="0"/>
          </a:p>
          <a:p>
            <a:r>
              <a:rPr lang="cs-CZ" dirty="0" err="1"/>
              <a:t>Woodrow</a:t>
            </a:r>
            <a:r>
              <a:rPr lang="cs-CZ" dirty="0"/>
              <a:t> Wilson a jeho invaze do </a:t>
            </a:r>
            <a:r>
              <a:rPr lang="cs-CZ" dirty="0" err="1"/>
              <a:t>Veracruz</a:t>
            </a:r>
            <a:endParaRPr lang="cs-CZ" dirty="0"/>
          </a:p>
          <a:p>
            <a:r>
              <a:rPr lang="cs-CZ" dirty="0" err="1"/>
              <a:t>Huerta</a:t>
            </a:r>
            <a:r>
              <a:rPr lang="cs-CZ" dirty="0"/>
              <a:t> nakonec poražen a musel opustit Mexiko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32" y="3247564"/>
            <a:ext cx="5823284" cy="361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7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3603" y="97150"/>
            <a:ext cx="9905998" cy="1478570"/>
          </a:xfrm>
        </p:spPr>
        <p:txBody>
          <a:bodyPr/>
          <a:lstStyle/>
          <a:p>
            <a:r>
              <a:rPr lang="cs-CZ" dirty="0"/>
              <a:t>Nástup </a:t>
            </a:r>
            <a:r>
              <a:rPr lang="cs-CZ" dirty="0" err="1"/>
              <a:t>venustiana</a:t>
            </a:r>
            <a:r>
              <a:rPr lang="cs-CZ" dirty="0"/>
              <a:t> </a:t>
            </a:r>
            <a:r>
              <a:rPr lang="cs-CZ" dirty="0" err="1"/>
              <a:t>carranzy</a:t>
            </a:r>
            <a:r>
              <a:rPr lang="cs-CZ" dirty="0"/>
              <a:t> 1914-1920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3602" y="1294981"/>
            <a:ext cx="9905999" cy="3541714"/>
          </a:xfrm>
        </p:spPr>
        <p:txBody>
          <a:bodyPr/>
          <a:lstStyle/>
          <a:p>
            <a:r>
              <a:rPr lang="cs-CZ" dirty="0"/>
              <a:t>Proti němu </a:t>
            </a:r>
            <a:r>
              <a:rPr lang="cs-CZ" dirty="0" err="1"/>
              <a:t>Pancho</a:t>
            </a:r>
            <a:r>
              <a:rPr lang="cs-CZ" dirty="0"/>
              <a:t> </a:t>
            </a:r>
            <a:r>
              <a:rPr lang="cs-CZ" dirty="0" err="1"/>
              <a:t>Villa</a:t>
            </a:r>
            <a:r>
              <a:rPr lang="cs-CZ" dirty="0"/>
              <a:t> a </a:t>
            </a:r>
            <a:r>
              <a:rPr lang="cs-CZ" dirty="0" err="1"/>
              <a:t>Emiliano</a:t>
            </a:r>
            <a:r>
              <a:rPr lang="cs-CZ" dirty="0"/>
              <a:t> </a:t>
            </a:r>
            <a:r>
              <a:rPr lang="cs-CZ" dirty="0" err="1"/>
              <a:t>Zapata</a:t>
            </a:r>
            <a:r>
              <a:rPr lang="cs-CZ" dirty="0"/>
              <a:t> – dobyli i Ciudad de </a:t>
            </a:r>
            <a:r>
              <a:rPr lang="cs-CZ" dirty="0" err="1"/>
              <a:t>México</a:t>
            </a:r>
            <a:endParaRPr lang="cs-CZ" dirty="0"/>
          </a:p>
          <a:p>
            <a:r>
              <a:rPr lang="cs-CZ" dirty="0" err="1"/>
              <a:t>Carranzu</a:t>
            </a:r>
            <a:r>
              <a:rPr lang="cs-CZ" dirty="0"/>
              <a:t> silně podpořila Sonorská klika – </a:t>
            </a:r>
            <a:r>
              <a:rPr lang="cs-CZ" dirty="0" err="1"/>
              <a:t>Álvaro</a:t>
            </a:r>
            <a:r>
              <a:rPr lang="cs-CZ" dirty="0"/>
              <a:t> </a:t>
            </a:r>
            <a:r>
              <a:rPr lang="cs-CZ" dirty="0" err="1"/>
              <a:t>Obregón</a:t>
            </a:r>
            <a:r>
              <a:rPr lang="cs-CZ" dirty="0"/>
              <a:t> - dělník, </a:t>
            </a:r>
            <a:r>
              <a:rPr lang="cs-CZ" dirty="0" err="1"/>
              <a:t>Plutarco</a:t>
            </a:r>
            <a:r>
              <a:rPr lang="cs-CZ" dirty="0"/>
              <a:t> Elias </a:t>
            </a:r>
            <a:r>
              <a:rPr lang="cs-CZ" dirty="0" err="1"/>
              <a:t>Calles</a:t>
            </a:r>
            <a:r>
              <a:rPr lang="cs-CZ" dirty="0"/>
              <a:t> – zchudlý učitel, kteří jej pak 1920 ostavili od moci</a:t>
            </a:r>
          </a:p>
          <a:p>
            <a:r>
              <a:rPr lang="cs-CZ" dirty="0"/>
              <a:t>Bitva u </a:t>
            </a:r>
            <a:r>
              <a:rPr lang="cs-CZ" dirty="0" err="1"/>
              <a:t>Celaya</a:t>
            </a:r>
            <a:r>
              <a:rPr lang="cs-CZ" dirty="0"/>
              <a:t> – </a:t>
            </a:r>
            <a:r>
              <a:rPr lang="cs-CZ" dirty="0" err="1"/>
              <a:t>Obregón</a:t>
            </a:r>
            <a:r>
              <a:rPr lang="cs-CZ" dirty="0"/>
              <a:t> porazil </a:t>
            </a:r>
            <a:r>
              <a:rPr lang="cs-CZ" dirty="0" err="1"/>
              <a:t>Villu</a:t>
            </a:r>
            <a:r>
              <a:rPr lang="cs-CZ" dirty="0"/>
              <a:t> i s menší armádou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85" y="3381335"/>
            <a:ext cx="5405893" cy="34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3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B5F54-7D55-4BA5-ABC9-FD7EAFB4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Diagram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6ADC3C2-6AC7-42C8-A4A1-C134A771D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408" y="1"/>
            <a:ext cx="9905998" cy="6828966"/>
          </a:xfrm>
        </p:spPr>
      </p:pic>
    </p:spTree>
    <p:extLst>
      <p:ext uri="{BB962C8B-B14F-4D97-AF65-F5344CB8AC3E}">
        <p14:creationId xmlns:p14="http://schemas.microsoft.com/office/powerpoint/2010/main" val="2210041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470358" cy="353222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67" y="-1"/>
            <a:ext cx="5470357" cy="35322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2221"/>
            <a:ext cx="5470358" cy="340274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66" y="3532220"/>
            <a:ext cx="5470357" cy="338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9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 milion Mexičanů po smrti</a:t>
            </a:r>
          </a:p>
          <a:p>
            <a:r>
              <a:rPr lang="cs-CZ" dirty="0"/>
              <a:t>1917 </a:t>
            </a:r>
            <a:r>
              <a:rPr lang="cs-CZ" dirty="0" err="1"/>
              <a:t>Querétarská</a:t>
            </a:r>
            <a:r>
              <a:rPr lang="cs-CZ" dirty="0"/>
              <a:t> ústava – velmi moderní na svou dobu</a:t>
            </a:r>
          </a:p>
          <a:p>
            <a:r>
              <a:rPr lang="cs-CZ" dirty="0"/>
              <a:t>3 základní body – </a:t>
            </a:r>
            <a:r>
              <a:rPr lang="cs-CZ" dirty="0" err="1"/>
              <a:t>Artículo</a:t>
            </a:r>
            <a:r>
              <a:rPr lang="cs-CZ" dirty="0"/>
              <a:t> 27 - pozemková reforma – reforma </a:t>
            </a:r>
            <a:r>
              <a:rPr lang="cs-CZ" dirty="0" err="1"/>
              <a:t>agraria</a:t>
            </a:r>
            <a:endParaRPr lang="cs-CZ" dirty="0"/>
          </a:p>
          <a:p>
            <a:r>
              <a:rPr lang="cs-CZ" dirty="0" err="1"/>
              <a:t>Artículo</a:t>
            </a:r>
            <a:r>
              <a:rPr lang="cs-CZ" dirty="0"/>
              <a:t> 123 - Zákoník práce</a:t>
            </a:r>
          </a:p>
          <a:p>
            <a:r>
              <a:rPr lang="cs-CZ" dirty="0" err="1"/>
              <a:t>Artículo</a:t>
            </a:r>
            <a:r>
              <a:rPr lang="cs-CZ" dirty="0"/>
              <a:t> 83 - Žádné znovuzvolení prezidenta</a:t>
            </a:r>
          </a:p>
          <a:p>
            <a:r>
              <a:rPr lang="cs-CZ" dirty="0" err="1"/>
              <a:t>Artículo</a:t>
            </a:r>
            <a:r>
              <a:rPr lang="cs-CZ" dirty="0"/>
              <a:t> 3 - Omezení role církve – Válka </a:t>
            </a:r>
            <a:r>
              <a:rPr lang="cs-CZ" dirty="0" err="1"/>
              <a:t>Cristeros</a:t>
            </a:r>
            <a:r>
              <a:rPr lang="cs-CZ" dirty="0"/>
              <a:t> </a:t>
            </a:r>
          </a:p>
          <a:p>
            <a:r>
              <a:rPr lang="cs-CZ" dirty="0"/>
              <a:t>Vytváření odborů – CROM </a:t>
            </a:r>
            <a:r>
              <a:rPr lang="cs-CZ" dirty="0" err="1"/>
              <a:t>Confederación</a:t>
            </a:r>
            <a:r>
              <a:rPr lang="cs-CZ" dirty="0"/>
              <a:t> </a:t>
            </a:r>
            <a:r>
              <a:rPr lang="cs-CZ" dirty="0" err="1"/>
              <a:t>regional</a:t>
            </a:r>
            <a:r>
              <a:rPr lang="cs-CZ" dirty="0"/>
              <a:t> de los </a:t>
            </a:r>
            <a:r>
              <a:rPr lang="cs-CZ" dirty="0" err="1"/>
              <a:t>obreros</a:t>
            </a:r>
            <a:r>
              <a:rPr lang="cs-CZ" dirty="0"/>
              <a:t> </a:t>
            </a:r>
            <a:r>
              <a:rPr lang="cs-CZ" dirty="0" err="1"/>
              <a:t>mexicanos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14" y="-1"/>
            <a:ext cx="5077327" cy="282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62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Vláda </a:t>
            </a:r>
            <a:r>
              <a:rPr lang="cs-CZ" dirty="0" err="1"/>
              <a:t>Álvara</a:t>
            </a:r>
            <a:r>
              <a:rPr lang="cs-CZ" dirty="0"/>
              <a:t> </a:t>
            </a:r>
            <a:r>
              <a:rPr lang="cs-CZ" dirty="0" err="1"/>
              <a:t>obregóna</a:t>
            </a:r>
            <a:r>
              <a:rPr lang="cs-CZ" dirty="0"/>
              <a:t> 1920-1924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Měl jako první sociální agendu</a:t>
            </a:r>
          </a:p>
          <a:p>
            <a:r>
              <a:rPr lang="cs-CZ" dirty="0"/>
              <a:t>Urovnal vztahy s USA – Dohoda z </a:t>
            </a:r>
            <a:r>
              <a:rPr lang="cs-CZ" dirty="0" err="1"/>
              <a:t>Bucareli</a:t>
            </a:r>
            <a:r>
              <a:rPr lang="cs-CZ" dirty="0"/>
              <a:t> – sídlo </a:t>
            </a:r>
            <a:r>
              <a:rPr lang="cs-CZ" dirty="0" err="1"/>
              <a:t>mex</a:t>
            </a:r>
            <a:r>
              <a:rPr lang="cs-CZ" dirty="0"/>
              <a:t>. vlády, majetek zničený během revoluce</a:t>
            </a:r>
          </a:p>
          <a:p>
            <a:r>
              <a:rPr lang="cs-CZ" dirty="0"/>
              <a:t>José </a:t>
            </a:r>
            <a:r>
              <a:rPr lang="cs-CZ" dirty="0" err="1"/>
              <a:t>Vasconcelos</a:t>
            </a:r>
            <a:r>
              <a:rPr lang="cs-CZ" dirty="0"/>
              <a:t> – </a:t>
            </a:r>
            <a:r>
              <a:rPr lang="cs-CZ" dirty="0" err="1"/>
              <a:t>indigenismo</a:t>
            </a:r>
            <a:r>
              <a:rPr lang="cs-CZ" dirty="0"/>
              <a:t>, vzdělávací systém, nacionalismus, alfabetizační program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93" y="4431131"/>
            <a:ext cx="33337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62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Maximato</a:t>
            </a:r>
            <a:r>
              <a:rPr lang="cs-CZ" dirty="0"/>
              <a:t> – </a:t>
            </a:r>
            <a:r>
              <a:rPr lang="cs-CZ" dirty="0" err="1"/>
              <a:t>plutarco</a:t>
            </a:r>
            <a:r>
              <a:rPr lang="cs-CZ" dirty="0"/>
              <a:t> </a:t>
            </a:r>
            <a:r>
              <a:rPr lang="cs-CZ" dirty="0" err="1"/>
              <a:t>elías</a:t>
            </a:r>
            <a:r>
              <a:rPr lang="cs-CZ" dirty="0"/>
              <a:t> </a:t>
            </a:r>
            <a:r>
              <a:rPr lang="cs-CZ" dirty="0" err="1"/>
              <a:t>calles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2760" y="1567697"/>
            <a:ext cx="9905999" cy="3541714"/>
          </a:xfrm>
        </p:spPr>
        <p:txBody>
          <a:bodyPr>
            <a:normAutofit/>
          </a:bodyPr>
          <a:lstStyle/>
          <a:p>
            <a:r>
              <a:rPr lang="cs-CZ" dirty="0"/>
              <a:t>Obdivovatel německé kultury</a:t>
            </a:r>
          </a:p>
          <a:p>
            <a:r>
              <a:rPr lang="cs-CZ" dirty="0"/>
              <a:t>Snaha o zlepšení ekonomické situace, ale znárodnění ropy se nezdařilo</a:t>
            </a:r>
          </a:p>
          <a:p>
            <a:r>
              <a:rPr lang="cs-CZ" dirty="0"/>
              <a:t>Zastřelení </a:t>
            </a:r>
            <a:r>
              <a:rPr lang="cs-CZ" dirty="0" err="1"/>
              <a:t>Obregóna</a:t>
            </a:r>
            <a:r>
              <a:rPr lang="cs-CZ" dirty="0"/>
              <a:t> 1928 – </a:t>
            </a:r>
            <a:r>
              <a:rPr lang="cs-CZ" dirty="0" err="1"/>
              <a:t>Jefe</a:t>
            </a:r>
            <a:r>
              <a:rPr lang="cs-CZ" dirty="0"/>
              <a:t> </a:t>
            </a:r>
            <a:r>
              <a:rPr lang="cs-CZ" dirty="0" err="1"/>
              <a:t>Máximo</a:t>
            </a:r>
            <a:r>
              <a:rPr lang="cs-CZ" dirty="0"/>
              <a:t> a </a:t>
            </a:r>
            <a:r>
              <a:rPr lang="cs-CZ" dirty="0" err="1"/>
              <a:t>dedazo</a:t>
            </a:r>
            <a:endParaRPr lang="cs-CZ" dirty="0"/>
          </a:p>
          <a:p>
            <a:r>
              <a:rPr lang="cs-CZ" dirty="0"/>
              <a:t>Válka s </a:t>
            </a:r>
            <a:r>
              <a:rPr lang="cs-CZ" dirty="0" err="1"/>
              <a:t>Cristeros</a:t>
            </a:r>
            <a:endParaRPr lang="cs-CZ" dirty="0"/>
          </a:p>
          <a:p>
            <a:r>
              <a:rPr lang="cs-CZ" dirty="0"/>
              <a:t>PNR – </a:t>
            </a:r>
            <a:r>
              <a:rPr lang="cs-CZ" dirty="0" err="1"/>
              <a:t>Partido</a:t>
            </a:r>
            <a:r>
              <a:rPr lang="cs-CZ" dirty="0"/>
              <a:t> </a:t>
            </a:r>
            <a:r>
              <a:rPr lang="cs-CZ" dirty="0" err="1"/>
              <a:t>Nacional</a:t>
            </a:r>
            <a:r>
              <a:rPr lang="cs-CZ" dirty="0"/>
              <a:t> </a:t>
            </a:r>
            <a:r>
              <a:rPr lang="cs-CZ" dirty="0" err="1"/>
              <a:t>Revolucionario</a:t>
            </a:r>
            <a:endParaRPr lang="cs-CZ" dirty="0"/>
          </a:p>
          <a:p>
            <a:r>
              <a:rPr lang="cs-CZ" dirty="0"/>
              <a:t>Ekonomická krize 1929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628190"/>
            <a:ext cx="53340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1624" y="2942930"/>
            <a:ext cx="9905998" cy="1478570"/>
          </a:xfrm>
        </p:spPr>
        <p:txBody>
          <a:bodyPr/>
          <a:lstStyle/>
          <a:p>
            <a:r>
              <a:rPr lang="cs-CZ" dirty="0" err="1"/>
              <a:t>Lázaro</a:t>
            </a:r>
            <a:r>
              <a:rPr lang="cs-CZ" dirty="0"/>
              <a:t> </a:t>
            </a:r>
            <a:r>
              <a:rPr lang="cs-CZ" dirty="0" err="1"/>
              <a:t>cárdenas</a:t>
            </a:r>
            <a:r>
              <a:rPr lang="cs-CZ" dirty="0"/>
              <a:t> – hrdina lidu 1934-1940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59242" y="4106779"/>
            <a:ext cx="7066547" cy="259080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Institucionalizace revoluce</a:t>
            </a:r>
          </a:p>
          <a:p>
            <a:r>
              <a:rPr lang="cs-CZ" dirty="0"/>
              <a:t>Korporativní systém ekonomiky</a:t>
            </a:r>
          </a:p>
          <a:p>
            <a:r>
              <a:rPr lang="cs-CZ" dirty="0"/>
              <a:t>Vznik PRM – </a:t>
            </a:r>
            <a:r>
              <a:rPr lang="cs-CZ" dirty="0" err="1"/>
              <a:t>Partido</a:t>
            </a:r>
            <a:r>
              <a:rPr lang="cs-CZ" dirty="0"/>
              <a:t> de la </a:t>
            </a:r>
            <a:r>
              <a:rPr lang="cs-CZ" dirty="0" err="1"/>
              <a:t>Revolución</a:t>
            </a:r>
            <a:r>
              <a:rPr lang="cs-CZ" dirty="0"/>
              <a:t> </a:t>
            </a:r>
            <a:r>
              <a:rPr lang="cs-CZ" dirty="0" err="1"/>
              <a:t>Mexicana</a:t>
            </a:r>
            <a:r>
              <a:rPr lang="cs-CZ" dirty="0"/>
              <a:t> – pozdější PRI</a:t>
            </a:r>
          </a:p>
          <a:p>
            <a:r>
              <a:rPr lang="cs-CZ" dirty="0"/>
              <a:t>Pozemková reforma a </a:t>
            </a:r>
            <a:r>
              <a:rPr lang="cs-CZ" dirty="0" err="1"/>
              <a:t>ejidos</a:t>
            </a:r>
            <a:r>
              <a:rPr lang="cs-CZ" dirty="0"/>
              <a:t> (66 procent rozdělil on sám)</a:t>
            </a:r>
          </a:p>
          <a:p>
            <a:r>
              <a:rPr lang="cs-CZ" dirty="0"/>
              <a:t>Znárodnění ropných polí</a:t>
            </a:r>
          </a:p>
          <a:p>
            <a:r>
              <a:rPr lang="cs-CZ" dirty="0"/>
              <a:t>Rozvoj odborů v různých odvětvích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47" y="0"/>
            <a:ext cx="5793206" cy="28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2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Porfiriát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Don </a:t>
            </a:r>
            <a:r>
              <a:rPr lang="cs-CZ" dirty="0" err="1"/>
              <a:t>Porfirio</a:t>
            </a:r>
            <a:r>
              <a:rPr lang="cs-CZ" dirty="0"/>
              <a:t> </a:t>
            </a:r>
            <a:r>
              <a:rPr lang="cs-CZ" dirty="0" err="1"/>
              <a:t>Díaz</a:t>
            </a:r>
            <a:r>
              <a:rPr lang="cs-CZ" dirty="0"/>
              <a:t> 1830-1915 z </a:t>
            </a:r>
            <a:r>
              <a:rPr lang="cs-CZ" dirty="0" err="1"/>
              <a:t>Oaxacy</a:t>
            </a:r>
            <a:endParaRPr lang="cs-CZ" dirty="0"/>
          </a:p>
          <a:p>
            <a:r>
              <a:rPr lang="cs-CZ" dirty="0"/>
              <a:t>Caudillo </a:t>
            </a:r>
            <a:r>
              <a:rPr lang="cs-CZ" dirty="0" err="1"/>
              <a:t>liberal</a:t>
            </a:r>
            <a:r>
              <a:rPr lang="cs-CZ" dirty="0"/>
              <a:t> společně s Benito </a:t>
            </a:r>
            <a:r>
              <a:rPr lang="cs-CZ" dirty="0" err="1"/>
              <a:t>Juárezem</a:t>
            </a:r>
            <a:endParaRPr lang="cs-CZ" dirty="0"/>
          </a:p>
          <a:p>
            <a:r>
              <a:rPr lang="cs-CZ" dirty="0"/>
              <a:t>Francouzská intervence a volby 1867 – populární, ale ne dost</a:t>
            </a:r>
          </a:p>
          <a:p>
            <a:r>
              <a:rPr lang="cs-CZ" dirty="0"/>
              <a:t>1871 – volby a pak válka proti </a:t>
            </a:r>
            <a:r>
              <a:rPr lang="cs-CZ" dirty="0" err="1"/>
              <a:t>Juárezovi</a:t>
            </a:r>
            <a:r>
              <a:rPr lang="cs-CZ" dirty="0"/>
              <a:t>, poražen, ale J. zemřel a vicepresident </a:t>
            </a:r>
            <a:r>
              <a:rPr lang="cs-CZ" dirty="0" err="1"/>
              <a:t>Lerdo</a:t>
            </a:r>
            <a:r>
              <a:rPr lang="cs-CZ" dirty="0"/>
              <a:t> de </a:t>
            </a:r>
            <a:r>
              <a:rPr lang="cs-CZ" dirty="0" err="1"/>
              <a:t>Tejada</a:t>
            </a:r>
            <a:r>
              <a:rPr lang="cs-CZ" dirty="0"/>
              <a:t> mu udělil milost a ve volbách ho porazil, pak zase vede revoluci – 1876, je poražen, ale 1877 už mu to vyjde.</a:t>
            </a:r>
          </a:p>
          <a:p>
            <a:r>
              <a:rPr lang="cs-CZ" dirty="0"/>
              <a:t>Pax </a:t>
            </a:r>
            <a:r>
              <a:rPr lang="cs-CZ" dirty="0" err="1"/>
              <a:t>Porfiriana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30" y="96251"/>
            <a:ext cx="4884821" cy="32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1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192" y="570392"/>
            <a:ext cx="6422440" cy="1478570"/>
          </a:xfrm>
        </p:spPr>
        <p:txBody>
          <a:bodyPr/>
          <a:lstStyle/>
          <a:p>
            <a:r>
              <a:rPr lang="cs-CZ" dirty="0"/>
              <a:t>Politická agenda </a:t>
            </a:r>
            <a:r>
              <a:rPr lang="cs-CZ" dirty="0" err="1"/>
              <a:t>porfiriátu</a:t>
            </a:r>
            <a:r>
              <a:rPr lang="cs-CZ" dirty="0"/>
              <a:t> 1877-1911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7938" y="2249486"/>
            <a:ext cx="6248400" cy="460851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No </a:t>
            </a:r>
            <a:r>
              <a:rPr lang="cs-CZ" dirty="0" err="1"/>
              <a:t>reelección</a:t>
            </a:r>
            <a:r>
              <a:rPr lang="cs-CZ" dirty="0"/>
              <a:t> – žádné znovuzvolení – jeden prezidentský mandát – Manuel </a:t>
            </a:r>
            <a:r>
              <a:rPr lang="cs-CZ" dirty="0" err="1"/>
              <a:t>González</a:t>
            </a:r>
            <a:r>
              <a:rPr lang="cs-CZ" dirty="0"/>
              <a:t> 1880-1884</a:t>
            </a:r>
          </a:p>
          <a:p>
            <a:r>
              <a:rPr lang="cs-CZ" dirty="0"/>
              <a:t>Pragmatický přístup k řešení problémů - církev</a:t>
            </a:r>
          </a:p>
          <a:p>
            <a:r>
              <a:rPr lang="cs-CZ" dirty="0"/>
              <a:t>Decentralizace a centralizace Mexika – guvernéři jsou kamarádi – band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brothers</a:t>
            </a:r>
            <a:endParaRPr lang="cs-CZ" dirty="0"/>
          </a:p>
          <a:p>
            <a:r>
              <a:rPr lang="cs-CZ" dirty="0"/>
              <a:t>Ideologie pozitivismu</a:t>
            </a:r>
          </a:p>
          <a:p>
            <a:r>
              <a:rPr lang="cs-CZ" dirty="0"/>
              <a:t>Paz – </a:t>
            </a:r>
            <a:r>
              <a:rPr lang="cs-CZ" dirty="0" err="1"/>
              <a:t>órden</a:t>
            </a:r>
            <a:r>
              <a:rPr lang="cs-CZ" dirty="0"/>
              <a:t> – </a:t>
            </a:r>
            <a:r>
              <a:rPr lang="cs-CZ" dirty="0" err="1"/>
              <a:t>progreso</a:t>
            </a:r>
            <a:endParaRPr lang="cs-CZ" dirty="0"/>
          </a:p>
          <a:p>
            <a:r>
              <a:rPr lang="cs-CZ" dirty="0"/>
              <a:t>Chleba armádě, byrokratům, cizincům i církvi a mexickému lidu palicí</a:t>
            </a:r>
          </a:p>
          <a:p>
            <a:r>
              <a:rPr lang="cs-CZ" dirty="0"/>
              <a:t>James </a:t>
            </a:r>
            <a:r>
              <a:rPr lang="cs-CZ" dirty="0" err="1"/>
              <a:t>Creelman</a:t>
            </a:r>
            <a:r>
              <a:rPr lang="cs-CZ" dirty="0"/>
              <a:t> – 1908 potvrdil, že kandidovat nebude, ale problém s nástupcem</a:t>
            </a:r>
          </a:p>
          <a:p>
            <a:r>
              <a:rPr lang="cs-CZ" dirty="0"/>
              <a:t>Volby byly pravděpodobně čisté až na ty z roku 1910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22" y="0"/>
            <a:ext cx="4963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9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Ekonomická agenda </a:t>
            </a:r>
            <a:r>
              <a:rPr lang="cs-CZ" dirty="0" err="1"/>
              <a:t>porfiriátu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5992927" cy="432777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Don </a:t>
            </a:r>
            <a:r>
              <a:rPr lang="cs-CZ" dirty="0" err="1"/>
              <a:t>Porfirio</a:t>
            </a:r>
            <a:r>
              <a:rPr lang="cs-CZ" dirty="0"/>
              <a:t> postavil…</a:t>
            </a:r>
          </a:p>
          <a:p>
            <a:r>
              <a:rPr lang="cs-CZ" dirty="0"/>
              <a:t>Agro-export – latifundisté 2% vlastnila 90 % půdy, fysiokratismus – Vyvlastňování půdy soudy a jejich předání oligarchům</a:t>
            </a:r>
          </a:p>
          <a:p>
            <a:r>
              <a:rPr lang="cs-CZ" dirty="0"/>
              <a:t>Nerostné bohatství</a:t>
            </a:r>
          </a:p>
          <a:p>
            <a:r>
              <a:rPr lang="cs-CZ" dirty="0"/>
              <a:t>Modernizace a industrializace – slévárny a sklárny v </a:t>
            </a:r>
            <a:r>
              <a:rPr lang="cs-CZ" dirty="0" err="1"/>
              <a:t>Monterrey</a:t>
            </a:r>
            <a:r>
              <a:rPr lang="cs-CZ" dirty="0"/>
              <a:t>, Puebla – textilky</a:t>
            </a:r>
          </a:p>
          <a:p>
            <a:r>
              <a:rPr lang="cs-CZ" dirty="0"/>
              <a:t>Zlepšení finanční kondice – </a:t>
            </a:r>
            <a:r>
              <a:rPr lang="cs-CZ" dirty="0" err="1"/>
              <a:t>Limantour</a:t>
            </a:r>
            <a:endParaRPr lang="cs-CZ" dirty="0"/>
          </a:p>
          <a:p>
            <a:r>
              <a:rPr lang="cs-CZ" dirty="0"/>
              <a:t>Krize 1907-1908 – neúroda, zpomalení USA, Oslavy 100 let nezávislosti stály stejně jako roční rozpočet školství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23" y="2684798"/>
            <a:ext cx="5305678" cy="27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3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73" y="0"/>
            <a:ext cx="8287878" cy="6851314"/>
          </a:xfrm>
        </p:spPr>
      </p:pic>
    </p:spTree>
    <p:extLst>
      <p:ext uri="{BB962C8B-B14F-4D97-AF65-F5344CB8AC3E}">
        <p14:creationId xmlns:p14="http://schemas.microsoft.com/office/powerpoint/2010/main" val="53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Společenské poměry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1" y="2037347"/>
            <a:ext cx="6657474" cy="3753854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/>
              <a:t>Científicos</a:t>
            </a:r>
            <a:r>
              <a:rPr lang="cs-CZ" dirty="0"/>
              <a:t> u moci – </a:t>
            </a:r>
            <a:r>
              <a:rPr lang="cs-CZ" dirty="0" err="1"/>
              <a:t>Ignacio</a:t>
            </a:r>
            <a:r>
              <a:rPr lang="cs-CZ" dirty="0"/>
              <a:t> </a:t>
            </a:r>
            <a:r>
              <a:rPr lang="cs-CZ" dirty="0" err="1"/>
              <a:t>Mariscal</a:t>
            </a:r>
            <a:r>
              <a:rPr lang="cs-CZ" dirty="0"/>
              <a:t>, José Yves </a:t>
            </a:r>
            <a:r>
              <a:rPr lang="cs-CZ" dirty="0" err="1"/>
              <a:t>Limantour</a:t>
            </a:r>
            <a:r>
              <a:rPr lang="cs-CZ" dirty="0"/>
              <a:t>, Bernardo </a:t>
            </a:r>
            <a:r>
              <a:rPr lang="cs-CZ" dirty="0" err="1"/>
              <a:t>Reyes</a:t>
            </a:r>
            <a:r>
              <a:rPr lang="cs-CZ" dirty="0"/>
              <a:t> a další</a:t>
            </a:r>
          </a:p>
          <a:p>
            <a:r>
              <a:rPr lang="cs-CZ" dirty="0"/>
              <a:t>Modernizace měst, bandité vymýceni – policie </a:t>
            </a:r>
            <a:r>
              <a:rPr lang="cs-CZ" dirty="0" err="1"/>
              <a:t>rurales</a:t>
            </a:r>
            <a:endParaRPr lang="cs-CZ" dirty="0"/>
          </a:p>
          <a:p>
            <a:r>
              <a:rPr lang="cs-CZ" dirty="0"/>
              <a:t>Vláda oligarchů, kteří kontrolují lokální politiku a zdroje</a:t>
            </a:r>
          </a:p>
          <a:p>
            <a:r>
              <a:rPr lang="cs-CZ" dirty="0"/>
              <a:t>Na haciendách námezdní síla – otroci</a:t>
            </a:r>
          </a:p>
          <a:p>
            <a:r>
              <a:rPr lang="cs-CZ" dirty="0" err="1"/>
              <a:t>Díaz</a:t>
            </a:r>
            <a:r>
              <a:rPr lang="cs-CZ" dirty="0"/>
              <a:t> měl zájem o Evropskou migraci, ale špatné podmínky – po kapkách (en </a:t>
            </a:r>
            <a:r>
              <a:rPr lang="cs-CZ" dirty="0" err="1"/>
              <a:t>gotas</a:t>
            </a:r>
            <a:r>
              <a:rPr lang="cs-CZ" dirty="0"/>
              <a:t>)</a:t>
            </a:r>
          </a:p>
          <a:p>
            <a:r>
              <a:rPr lang="cs-CZ" dirty="0"/>
              <a:t>Přesto zatažení určitých levicových idejí – anarchismus (agrarismus) a socialismus</a:t>
            </a:r>
          </a:p>
          <a:p>
            <a:r>
              <a:rPr lang="cs-CZ" dirty="0"/>
              <a:t>Sociální darwinismus proti Indiánům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74" y="2037347"/>
            <a:ext cx="4924926" cy="349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3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Zahraniční vztahy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249487"/>
            <a:ext cx="6799430" cy="354171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Náprava pošramocených vztahů s Evropou – obnovení vztahů s Francií, Španělskem, Velkou Británií, Belgií a nakonec i Rakousko-Uherskem – 1901</a:t>
            </a:r>
          </a:p>
          <a:p>
            <a:r>
              <a:rPr lang="cs-CZ" dirty="0"/>
              <a:t>Vymezení vůči USA</a:t>
            </a:r>
          </a:p>
          <a:p>
            <a:r>
              <a:rPr lang="cs-CZ" dirty="0" err="1"/>
              <a:t>Pobre</a:t>
            </a:r>
            <a:r>
              <a:rPr lang="cs-CZ" dirty="0"/>
              <a:t> </a:t>
            </a:r>
            <a:r>
              <a:rPr lang="cs-CZ" dirty="0" err="1"/>
              <a:t>México</a:t>
            </a:r>
            <a:r>
              <a:rPr lang="cs-CZ" dirty="0"/>
              <a:t>, </a:t>
            </a:r>
            <a:r>
              <a:rPr lang="cs-CZ" dirty="0" err="1"/>
              <a:t>tan</a:t>
            </a:r>
            <a:r>
              <a:rPr lang="cs-CZ" dirty="0"/>
              <a:t> </a:t>
            </a:r>
            <a:r>
              <a:rPr lang="cs-CZ" dirty="0" err="1"/>
              <a:t>lejos</a:t>
            </a:r>
            <a:r>
              <a:rPr lang="cs-CZ" dirty="0"/>
              <a:t> de </a:t>
            </a:r>
            <a:r>
              <a:rPr lang="cs-CZ" dirty="0" err="1"/>
              <a:t>Dios</a:t>
            </a:r>
            <a:r>
              <a:rPr lang="cs-CZ" dirty="0"/>
              <a:t> y </a:t>
            </a:r>
            <a:r>
              <a:rPr lang="cs-CZ" dirty="0" err="1"/>
              <a:t>tan</a:t>
            </a:r>
            <a:r>
              <a:rPr lang="cs-CZ" dirty="0"/>
              <a:t> </a:t>
            </a:r>
            <a:r>
              <a:rPr lang="cs-CZ" dirty="0" err="1"/>
              <a:t>cerca</a:t>
            </a:r>
            <a:r>
              <a:rPr lang="cs-CZ" dirty="0"/>
              <a:t> de los </a:t>
            </a:r>
            <a:r>
              <a:rPr lang="cs-CZ" dirty="0" err="1"/>
              <a:t>Estados</a:t>
            </a:r>
            <a:r>
              <a:rPr lang="cs-CZ" dirty="0"/>
              <a:t> </a:t>
            </a:r>
            <a:r>
              <a:rPr lang="cs-CZ" dirty="0" err="1"/>
              <a:t>Unidos</a:t>
            </a:r>
            <a:endParaRPr lang="cs-CZ" dirty="0"/>
          </a:p>
          <a:p>
            <a:r>
              <a:rPr lang="cs-CZ" dirty="0"/>
              <a:t>Ekonomické zájmy diktovaly zahraniční politiku</a:t>
            </a:r>
          </a:p>
          <a:p>
            <a:r>
              <a:rPr lang="cs-CZ" dirty="0"/>
              <a:t>Standart </a:t>
            </a:r>
            <a:r>
              <a:rPr lang="cs-CZ" dirty="0" err="1"/>
              <a:t>Oil</a:t>
            </a:r>
            <a:r>
              <a:rPr lang="cs-CZ" dirty="0"/>
              <a:t>, </a:t>
            </a:r>
            <a:r>
              <a:rPr lang="cs-CZ" dirty="0" err="1"/>
              <a:t>Anaconda</a:t>
            </a:r>
            <a:r>
              <a:rPr lang="cs-CZ" dirty="0"/>
              <a:t>, </a:t>
            </a:r>
            <a:r>
              <a:rPr lang="cs-CZ" dirty="0" err="1"/>
              <a:t>Águila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40" y="314986"/>
            <a:ext cx="4406060" cy="631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6950" y="1412602"/>
            <a:ext cx="9905998" cy="1478570"/>
          </a:xfrm>
        </p:spPr>
        <p:txBody>
          <a:bodyPr/>
          <a:lstStyle/>
          <a:p>
            <a:r>
              <a:rPr lang="cs-CZ" dirty="0"/>
              <a:t>Revoluce začíná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3238500"/>
            <a:ext cx="9905999" cy="3541714"/>
          </a:xfrm>
        </p:spPr>
        <p:txBody>
          <a:bodyPr/>
          <a:lstStyle/>
          <a:p>
            <a:r>
              <a:rPr lang="cs-CZ" dirty="0"/>
              <a:t>Apoštol revoluce Francisco </a:t>
            </a:r>
            <a:r>
              <a:rPr lang="cs-CZ" dirty="0" err="1"/>
              <a:t>Ignacio</a:t>
            </a:r>
            <a:r>
              <a:rPr lang="cs-CZ" dirty="0"/>
              <a:t> (</a:t>
            </a:r>
            <a:r>
              <a:rPr lang="cs-CZ" dirty="0" err="1"/>
              <a:t>Inocencio</a:t>
            </a:r>
            <a:r>
              <a:rPr lang="cs-CZ" dirty="0"/>
              <a:t>) Madero – bohatá rodina, vzdělání v Paříži a v USA</a:t>
            </a:r>
          </a:p>
          <a:p>
            <a:r>
              <a:rPr lang="cs-CZ" dirty="0"/>
              <a:t>1909 – založil stranu </a:t>
            </a:r>
            <a:r>
              <a:rPr lang="cs-CZ" dirty="0" err="1"/>
              <a:t>Partido</a:t>
            </a:r>
            <a:r>
              <a:rPr lang="cs-CZ" dirty="0"/>
              <a:t> </a:t>
            </a:r>
            <a:r>
              <a:rPr lang="cs-CZ" dirty="0" err="1"/>
              <a:t>Nacional</a:t>
            </a:r>
            <a:r>
              <a:rPr lang="cs-CZ" dirty="0"/>
              <a:t> </a:t>
            </a:r>
            <a:r>
              <a:rPr lang="cs-CZ" dirty="0" err="1"/>
              <a:t>Antirreeleccionista</a:t>
            </a:r>
            <a:endParaRPr lang="cs-CZ" dirty="0"/>
          </a:p>
          <a:p>
            <a:r>
              <a:rPr lang="cs-CZ" dirty="0"/>
              <a:t>1910 – účastní se voleb, ale zavřený a utekl</a:t>
            </a:r>
          </a:p>
          <a:p>
            <a:r>
              <a:rPr lang="cs-CZ" dirty="0"/>
              <a:t>Vyhlásil Plán ze San Luis - </a:t>
            </a:r>
            <a:r>
              <a:rPr lang="cs-CZ" i="1" dirty="0" err="1"/>
              <a:t>Sufragio</a:t>
            </a:r>
            <a:r>
              <a:rPr lang="cs-CZ" i="1" dirty="0"/>
              <a:t> </a:t>
            </a:r>
            <a:r>
              <a:rPr lang="cs-CZ" i="1" dirty="0" err="1"/>
              <a:t>Efectivo</a:t>
            </a:r>
            <a:r>
              <a:rPr lang="cs-CZ" i="1" dirty="0"/>
              <a:t>. No </a:t>
            </a:r>
            <a:r>
              <a:rPr lang="cs-CZ" i="1" dirty="0" err="1"/>
              <a:t>Reelección</a:t>
            </a:r>
            <a:r>
              <a:rPr lang="cs-CZ" i="1" dirty="0"/>
              <a:t> </a:t>
            </a:r>
          </a:p>
          <a:p>
            <a:r>
              <a:rPr lang="cs-CZ" dirty="0"/>
              <a:t>Revoluce – režim padl rychle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0"/>
            <a:ext cx="52387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4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1436665"/>
            <a:ext cx="9905998" cy="1478570"/>
          </a:xfrm>
        </p:spPr>
        <p:txBody>
          <a:bodyPr/>
          <a:lstStyle/>
          <a:p>
            <a:r>
              <a:rPr lang="cs-CZ" dirty="0"/>
              <a:t>Maderova vláda 1911-1913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3230781"/>
            <a:ext cx="9905999" cy="354171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Několik různých uskupení, která po </a:t>
            </a:r>
            <a:r>
              <a:rPr lang="cs-CZ" dirty="0" err="1"/>
              <a:t>Díazově</a:t>
            </a:r>
            <a:r>
              <a:rPr lang="cs-CZ" dirty="0"/>
              <a:t> pádu spolu soupeří</a:t>
            </a:r>
          </a:p>
          <a:p>
            <a:r>
              <a:rPr lang="cs-CZ" dirty="0"/>
              <a:t>Francisco </a:t>
            </a:r>
            <a:r>
              <a:rPr lang="cs-CZ" dirty="0" err="1"/>
              <a:t>Pancho</a:t>
            </a:r>
            <a:r>
              <a:rPr lang="cs-CZ" dirty="0"/>
              <a:t> </a:t>
            </a:r>
            <a:r>
              <a:rPr lang="cs-CZ" dirty="0" err="1"/>
              <a:t>Villa</a:t>
            </a:r>
            <a:r>
              <a:rPr lang="cs-CZ" dirty="0"/>
              <a:t> – </a:t>
            </a:r>
            <a:r>
              <a:rPr lang="cs-CZ" dirty="0" err="1"/>
              <a:t>Chihuahua</a:t>
            </a:r>
            <a:r>
              <a:rPr lang="cs-CZ" dirty="0"/>
              <a:t> – zájmy průmyslníků a </a:t>
            </a:r>
            <a:r>
              <a:rPr lang="cs-CZ" dirty="0" err="1"/>
              <a:t>finačních</a:t>
            </a:r>
            <a:r>
              <a:rPr lang="cs-CZ" dirty="0"/>
              <a:t> kruhů ze severu</a:t>
            </a:r>
          </a:p>
          <a:p>
            <a:r>
              <a:rPr lang="cs-CZ" dirty="0" err="1"/>
              <a:t>Emiliano</a:t>
            </a:r>
            <a:r>
              <a:rPr lang="cs-CZ" dirty="0"/>
              <a:t> </a:t>
            </a:r>
            <a:r>
              <a:rPr lang="cs-CZ" dirty="0" err="1"/>
              <a:t>Zapata</a:t>
            </a:r>
            <a:r>
              <a:rPr lang="cs-CZ" dirty="0"/>
              <a:t> – Puebla, </a:t>
            </a:r>
            <a:r>
              <a:rPr lang="cs-CZ" dirty="0" err="1"/>
              <a:t>Morelos</a:t>
            </a:r>
            <a:r>
              <a:rPr lang="cs-CZ" dirty="0"/>
              <a:t>, </a:t>
            </a:r>
            <a:r>
              <a:rPr lang="cs-CZ" dirty="0" err="1"/>
              <a:t>Chiapas</a:t>
            </a:r>
            <a:r>
              <a:rPr lang="cs-CZ" dirty="0"/>
              <a:t> – chudí rolníci, indiáni</a:t>
            </a:r>
          </a:p>
          <a:p>
            <a:r>
              <a:rPr lang="cs-CZ" dirty="0" err="1"/>
              <a:t>Venustiano</a:t>
            </a:r>
            <a:r>
              <a:rPr lang="cs-CZ" dirty="0"/>
              <a:t> </a:t>
            </a:r>
            <a:r>
              <a:rPr lang="cs-CZ" dirty="0" err="1"/>
              <a:t>Carranza</a:t>
            </a:r>
            <a:r>
              <a:rPr lang="cs-CZ" dirty="0"/>
              <a:t> – </a:t>
            </a:r>
            <a:r>
              <a:rPr lang="cs-CZ" dirty="0" err="1"/>
              <a:t>Coahuila</a:t>
            </a:r>
            <a:r>
              <a:rPr lang="cs-CZ" dirty="0"/>
              <a:t> – podobně jako </a:t>
            </a:r>
            <a:r>
              <a:rPr lang="cs-CZ" dirty="0" err="1"/>
              <a:t>Villa</a:t>
            </a:r>
            <a:r>
              <a:rPr lang="cs-CZ" dirty="0"/>
              <a:t>, konzervativní, politik</a:t>
            </a:r>
          </a:p>
          <a:p>
            <a:r>
              <a:rPr lang="cs-CZ" dirty="0"/>
              <a:t>Madero zklamal – myslel si, že pouhá politická změna postačí - nechal </a:t>
            </a:r>
            <a:r>
              <a:rPr lang="cs-CZ" dirty="0" err="1"/>
              <a:t>Díazovy</a:t>
            </a:r>
            <a:r>
              <a:rPr lang="cs-CZ" dirty="0"/>
              <a:t> lidi u moci a dosadil k nim příbuzné – snažil se nevyhrotit situaci</a:t>
            </a:r>
          </a:p>
          <a:p>
            <a:r>
              <a:rPr lang="cs-CZ" dirty="0" err="1"/>
              <a:t>Decena</a:t>
            </a:r>
            <a:r>
              <a:rPr lang="cs-CZ" dirty="0"/>
              <a:t> </a:t>
            </a:r>
            <a:r>
              <a:rPr lang="cs-CZ" dirty="0" err="1"/>
              <a:t>Trágica</a:t>
            </a:r>
            <a:r>
              <a:rPr lang="cs-CZ" dirty="0"/>
              <a:t> 1913 – Madero zastřelen, </a:t>
            </a:r>
            <a:r>
              <a:rPr lang="cs-CZ" dirty="0" err="1"/>
              <a:t>Victoriano</a:t>
            </a:r>
            <a:r>
              <a:rPr lang="cs-CZ" dirty="0"/>
              <a:t> </a:t>
            </a:r>
            <a:r>
              <a:rPr lang="cs-CZ" dirty="0" err="1"/>
              <a:t>Huerta</a:t>
            </a:r>
            <a:r>
              <a:rPr lang="cs-CZ" dirty="0"/>
              <a:t> – velitel z dob </a:t>
            </a:r>
            <a:r>
              <a:rPr lang="cs-CZ" dirty="0" err="1"/>
              <a:t>Díaze</a:t>
            </a:r>
            <a:r>
              <a:rPr lang="cs-CZ" dirty="0"/>
              <a:t> usurpoval moc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08" y="0"/>
            <a:ext cx="4721392" cy="32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88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155</TotalTime>
  <Words>751</Words>
  <Application>Microsoft Office PowerPoint</Application>
  <PresentationFormat>Širokoúhlá obrazovka</PresentationFormat>
  <Paragraphs>86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Tw Cen MT</vt:lpstr>
      <vt:lpstr>Obvod</vt:lpstr>
      <vt:lpstr>Mexická revoluce 1910-1917/1920/1940</vt:lpstr>
      <vt:lpstr>Porfiriát</vt:lpstr>
      <vt:lpstr>Politická agenda porfiriátu 1877-1911</vt:lpstr>
      <vt:lpstr>Ekonomická agenda porfiriátu</vt:lpstr>
      <vt:lpstr>Prezentace aplikace PowerPoint</vt:lpstr>
      <vt:lpstr>Společenské poměry</vt:lpstr>
      <vt:lpstr>Zahraniční vztahy</vt:lpstr>
      <vt:lpstr>Revoluce začíná</vt:lpstr>
      <vt:lpstr>Maderova vláda 1911-1913</vt:lpstr>
      <vt:lpstr>Všichni proti Huertovi 1913-1914</vt:lpstr>
      <vt:lpstr>Nástup venustiana carranzy 1914-1920</vt:lpstr>
      <vt:lpstr>Diagram</vt:lpstr>
      <vt:lpstr>Prezentace aplikace PowerPoint</vt:lpstr>
      <vt:lpstr>Výsledky revoluce</vt:lpstr>
      <vt:lpstr>Vláda Álvara obregóna 1920-1924</vt:lpstr>
      <vt:lpstr>Maximato – plutarco elías calles</vt:lpstr>
      <vt:lpstr>Lázaro cárdenas – hrdina lidu 1934-1940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Mexická revoluce 1910-1917/1920/1940</dc:title>
  <dc:creator>Uživatel systému Windows</dc:creator>
  <cp:lastModifiedBy>Perutka, Lukáš</cp:lastModifiedBy>
  <cp:revision>17</cp:revision>
  <dcterms:created xsi:type="dcterms:W3CDTF">2018-10-01T08:55:48Z</dcterms:created>
  <dcterms:modified xsi:type="dcterms:W3CDTF">2018-10-03T15:16:49Z</dcterms:modified>
</cp:coreProperties>
</file>