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263" r:id="rId4"/>
    <p:sldId id="290" r:id="rId5"/>
    <p:sldId id="296" r:id="rId6"/>
    <p:sldId id="289" r:id="rId7"/>
    <p:sldId id="283" r:id="rId8"/>
    <p:sldId id="287" r:id="rId9"/>
    <p:sldId id="264" r:id="rId10"/>
    <p:sldId id="266" r:id="rId11"/>
    <p:sldId id="284" r:id="rId12"/>
    <p:sldId id="285" r:id="rId13"/>
    <p:sldId id="275" r:id="rId14"/>
    <p:sldId id="288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A1C88-5E81-49EF-913A-1F691C35A358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5883-30D1-440D-A619-14320B929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5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Nějaké cvičení – </a:t>
            </a:r>
            <a:r>
              <a:rPr lang="cs-CZ" dirty="0" err="1"/>
              <a:t>psychiatriční</a:t>
            </a:r>
            <a:r>
              <a:rPr lang="cs-CZ" dirty="0"/>
              <a:t> pacienty – obavy, neznalost </a:t>
            </a:r>
            <a:r>
              <a:rPr lang="cs-CZ" dirty="0" err="1"/>
              <a:t>apt</a:t>
            </a:r>
            <a:r>
              <a:rPr lang="cs-CZ" dirty="0"/>
              <a:t>. – když se řekne schizofrenie, co se jim vybaví, jaký mediální titulek </a:t>
            </a:r>
            <a:r>
              <a:rPr lang="cs-CZ" dirty="0" err="1"/>
              <a:t>atp</a:t>
            </a:r>
            <a:r>
              <a:rPr lang="cs-CZ" dirty="0"/>
              <a:t>…? A pak něco z těch nových </a:t>
            </a:r>
            <a:r>
              <a:rPr lang="cs-CZ" dirty="0" err="1"/>
              <a:t>antistigm</a:t>
            </a:r>
            <a:r>
              <a:rPr lang="cs-CZ" dirty="0"/>
              <a:t>. Projektů… na rovinu, </a:t>
            </a:r>
            <a:r>
              <a:rPr lang="cs-CZ" dirty="0" err="1"/>
              <a:t>nevypust</a:t>
            </a:r>
            <a:r>
              <a:rPr lang="cs-CZ" dirty="0"/>
              <a:t> </a:t>
            </a:r>
            <a:r>
              <a:rPr lang="cs-CZ" dirty="0" err="1"/>
              <a:t>dusi</a:t>
            </a:r>
            <a:r>
              <a:rPr lang="cs-CZ" dirty="0"/>
              <a:t> </a:t>
            </a:r>
            <a:r>
              <a:rPr lang="cs-CZ" dirty="0" err="1"/>
              <a:t>atp</a:t>
            </a:r>
            <a:r>
              <a:rPr lang="cs-CZ" dirty="0"/>
              <a:t>…?  Co téma asistované sebevraždy z důvodů duševního zdraví?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94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https://encyklopedie.soc.cas.cz/w/Patologie_soci%C3%A1ln%C3%AD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77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Mikšík, O. (1999). Psychologické teorie osobnosti. Karolinum. </a:t>
            </a:r>
          </a:p>
          <a:p>
            <a:r>
              <a:rPr lang="cs-CZ" dirty="0" err="1"/>
              <a:t>Eysenck</a:t>
            </a:r>
            <a:r>
              <a:rPr lang="cs-CZ" dirty="0"/>
              <a:t> http://journals.sagepub.com/doi/abs/10.1177/002581727904700104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18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Odlišují se </a:t>
            </a:r>
            <a:r>
              <a:rPr lang="cs-CZ" dirty="0" err="1"/>
              <a:t>life-course</a:t>
            </a:r>
            <a:r>
              <a:rPr lang="cs-CZ" dirty="0"/>
              <a:t> (struktury víc) a </a:t>
            </a:r>
            <a:r>
              <a:rPr lang="cs-CZ" dirty="0" err="1"/>
              <a:t>developmental</a:t>
            </a:r>
            <a:r>
              <a:rPr lang="cs-CZ" dirty="0"/>
              <a:t> (spíš psychologické faktory)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86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iatria-casopis.sk/files/psychiatria/2-3-2007/PSY23-2007-cla11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mind.com/bobo-doll-experiment-2794993" TargetMode="External"/><Relationship Id="rId2" Type="http://schemas.openxmlformats.org/officeDocument/2006/relationships/hyperlink" Target="https://www.youtube.com/watch?v=dmBqwWlJg8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cyklopedie.soc.cas.cz/w/Labell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cyklopedie.soc.cas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cyklopedie.soc.cas.cz/w/Sociologie_deviantn%C3%ADho_chov%C3%A1n%C3%A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999CE-8180-405F-8295-0A372ABA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873044"/>
            <a:ext cx="10318418" cy="3620331"/>
          </a:xfrm>
        </p:spPr>
        <p:txBody>
          <a:bodyPr/>
          <a:lstStyle/>
          <a:p>
            <a:r>
              <a:rPr lang="cs-CZ" dirty="0"/>
              <a:t>Rizikové chování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9487E2-D170-4A1D-8C86-9DB3E775C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TEorie</a:t>
            </a:r>
            <a:endParaRPr lang="cs-CZ" dirty="0"/>
          </a:p>
          <a:p>
            <a:r>
              <a:rPr lang="en-US" sz="1000" dirty="0"/>
              <a:t>II</a:t>
            </a:r>
            <a:r>
              <a:rPr lang="cs-CZ" sz="1000" dirty="0"/>
              <a:t>1. lekce, katedra pedagogiky </a:t>
            </a:r>
            <a:r>
              <a:rPr lang="cs-CZ" sz="1000" dirty="0" err="1"/>
              <a:t>pedf</a:t>
            </a:r>
            <a:r>
              <a:rPr lang="cs-CZ" sz="1000" dirty="0"/>
              <a:t> </a:t>
            </a:r>
            <a:r>
              <a:rPr lang="cs-CZ" sz="1000" dirty="0" err="1"/>
              <a:t>uk</a:t>
            </a:r>
            <a:r>
              <a:rPr lang="cs-CZ" sz="1000" dirty="0"/>
              <a:t>, </a:t>
            </a:r>
            <a:r>
              <a:rPr lang="cs-CZ" sz="1000" dirty="0" err="1"/>
              <a:t>k.machovcová</a:t>
            </a:r>
            <a:r>
              <a:rPr lang="cs-CZ" sz="1000" dirty="0"/>
              <a:t>, </a:t>
            </a:r>
            <a:r>
              <a:rPr lang="cs-CZ" sz="1000" dirty="0" err="1"/>
              <a:t>ph.d.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276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95A5A-615F-4129-92A1-6C5CBB5C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493184"/>
          </a:xfrm>
        </p:spPr>
        <p:txBody>
          <a:bodyPr>
            <a:normAutofit fontScale="90000"/>
          </a:bodyPr>
          <a:lstStyle/>
          <a:p>
            <a:r>
              <a:rPr lang="cs-CZ" sz="3400" dirty="0"/>
              <a:t>Dispoziční přístupy v teorii osobnosti- </a:t>
            </a:r>
            <a:r>
              <a:rPr lang="cs-CZ" sz="2200" dirty="0"/>
              <a:t>teorie typů a rysů osobnosti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26732B-A374-4BAE-A116-D22954E8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0"/>
            <a:ext cx="5256976" cy="4093697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H. J. </a:t>
            </a:r>
            <a:r>
              <a:rPr lang="cs-CZ" dirty="0" err="1">
                <a:solidFill>
                  <a:srgbClr val="000000"/>
                </a:solidFill>
              </a:rPr>
              <a:t>Eysenck</a:t>
            </a:r>
            <a:r>
              <a:rPr lang="cs-CZ" dirty="0">
                <a:solidFill>
                  <a:srgbClr val="000000"/>
                </a:solidFill>
              </a:rPr>
              <a:t>, 1979 </a:t>
            </a:r>
            <a:r>
              <a:rPr lang="cs-CZ" dirty="0" err="1">
                <a:solidFill>
                  <a:srgbClr val="000000"/>
                </a:solidFill>
              </a:rPr>
              <a:t>Crime</a:t>
            </a:r>
            <a:r>
              <a:rPr lang="cs-CZ" dirty="0">
                <a:solidFill>
                  <a:srgbClr val="000000"/>
                </a:solidFill>
              </a:rPr>
              <a:t> and Personality </a:t>
            </a:r>
          </a:p>
          <a:p>
            <a:r>
              <a:rPr lang="en-US" dirty="0">
                <a:solidFill>
                  <a:srgbClr val="000000"/>
                </a:solidFill>
              </a:rPr>
              <a:t>Na </a:t>
            </a:r>
            <a:r>
              <a:rPr lang="cs-CZ" dirty="0">
                <a:solidFill>
                  <a:srgbClr val="000000"/>
                </a:solidFill>
              </a:rPr>
              <a:t>základě faktorové analýzy získaných materiálů (dotazníky aj.)</a:t>
            </a:r>
          </a:p>
          <a:p>
            <a:r>
              <a:rPr lang="cs-CZ" dirty="0">
                <a:solidFill>
                  <a:srgbClr val="000000"/>
                </a:solidFill>
              </a:rPr>
              <a:t>Usiluje o vymezení neurofyziologických základů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Introverze x extraverze</a:t>
            </a:r>
          </a:p>
          <a:p>
            <a:pPr lvl="1"/>
            <a:r>
              <a:rPr lang="cs-CZ" dirty="0" err="1">
                <a:solidFill>
                  <a:srgbClr val="000000"/>
                </a:solidFill>
              </a:rPr>
              <a:t>Neuroticismus</a:t>
            </a:r>
            <a:r>
              <a:rPr lang="cs-CZ" dirty="0">
                <a:solidFill>
                  <a:srgbClr val="000000"/>
                </a:solidFill>
              </a:rPr>
              <a:t> x stabilita</a:t>
            </a:r>
          </a:p>
          <a:p>
            <a:pPr lvl="1"/>
            <a:r>
              <a:rPr lang="cs-CZ" dirty="0" err="1">
                <a:solidFill>
                  <a:srgbClr val="000000"/>
                </a:solidFill>
              </a:rPr>
              <a:t>Psychoticismus</a:t>
            </a:r>
            <a:r>
              <a:rPr lang="cs-CZ" dirty="0">
                <a:solidFill>
                  <a:srgbClr val="000000"/>
                </a:solidFill>
              </a:rPr>
              <a:t> x síla superego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Lid</a:t>
            </a:r>
            <a:r>
              <a:rPr lang="cs-CZ" i="1" dirty="0">
                <a:solidFill>
                  <a:srgbClr val="000000"/>
                </a:solidFill>
              </a:rPr>
              <a:t>é s vysokým skórem </a:t>
            </a:r>
            <a:r>
              <a:rPr lang="cs-CZ" i="1" dirty="0" err="1">
                <a:solidFill>
                  <a:srgbClr val="000000"/>
                </a:solidFill>
              </a:rPr>
              <a:t>psychoticismu</a:t>
            </a:r>
            <a:r>
              <a:rPr lang="cs-CZ" i="1" dirty="0">
                <a:solidFill>
                  <a:srgbClr val="000000"/>
                </a:solidFill>
              </a:rPr>
              <a:t> tíhnou k egocentrismu, impulsivitě, necitlivosti k druhým a k opozici vůči sociálním zvyklostem</a:t>
            </a:r>
            <a:endParaRPr lang="en-US" i="1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6" name="Obrázek 5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397BB233-C3B1-44CE-9539-677BFC389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53" y="478302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023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6094C-1587-4BAA-9F0F-AA988B63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Cloningerova</a:t>
            </a:r>
            <a:r>
              <a:rPr lang="cs-CZ" sz="3600" dirty="0"/>
              <a:t> teorie temperamentu a charakteru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237B4E-BC75-4EA1-99C3-502561086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C. R. </a:t>
            </a:r>
            <a:r>
              <a:rPr lang="cs-CZ" dirty="0" err="1">
                <a:solidFill>
                  <a:schemeClr val="tx1"/>
                </a:solidFill>
              </a:rPr>
              <a:t>Cloninger</a:t>
            </a:r>
            <a:r>
              <a:rPr lang="cs-CZ" dirty="0">
                <a:solidFill>
                  <a:schemeClr val="tx1"/>
                </a:solidFill>
              </a:rPr>
              <a:t>,  </a:t>
            </a:r>
            <a:r>
              <a:rPr lang="cs-CZ" dirty="0" err="1">
                <a:solidFill>
                  <a:schemeClr val="tx1"/>
                </a:solidFill>
              </a:rPr>
              <a:t>neurobiologicky</a:t>
            </a:r>
            <a:r>
              <a:rPr lang="cs-CZ" dirty="0">
                <a:solidFill>
                  <a:schemeClr val="tx1"/>
                </a:solidFill>
              </a:rPr>
              <a:t> orientovaná teorie osobnosti:</a:t>
            </a:r>
          </a:p>
          <a:p>
            <a:pPr lvl="1"/>
            <a:r>
              <a:rPr lang="cs-CZ" b="1" dirty="0">
                <a:solidFill>
                  <a:schemeClr val="tx1"/>
                </a:solidFill>
                <a:hlinkClick r:id="rId2"/>
              </a:rPr>
              <a:t>Temperament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(geneticky ovlivněný sklon k určitému emočnímu prožívání)</a:t>
            </a:r>
            <a:r>
              <a:rPr lang="cs-CZ" b="1" dirty="0">
                <a:solidFill>
                  <a:schemeClr val="tx1"/>
                </a:solidFill>
              </a:rPr>
              <a:t>: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Vyhledávání nového (behaviorální aktivace a funkce dopaminu)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Vyhýbání se poškození (behaviorální inhibice, </a:t>
            </a:r>
            <a:r>
              <a:rPr lang="cs-CZ" dirty="0" err="1">
                <a:solidFill>
                  <a:schemeClr val="tx1"/>
                </a:solidFill>
              </a:rPr>
              <a:t>funce</a:t>
            </a:r>
            <a:r>
              <a:rPr lang="cs-CZ" dirty="0">
                <a:solidFill>
                  <a:schemeClr val="tx1"/>
                </a:solidFill>
              </a:rPr>
              <a:t> GABA a serotoninu)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Vytrvalost (částečné upevnění, funkce </a:t>
            </a:r>
            <a:r>
              <a:rPr lang="cs-CZ" dirty="0" err="1">
                <a:solidFill>
                  <a:schemeClr val="tx1"/>
                </a:solidFill>
              </a:rPr>
              <a:t>glutamatu</a:t>
            </a:r>
            <a:r>
              <a:rPr lang="cs-CZ" dirty="0">
                <a:solidFill>
                  <a:schemeClr val="tx1"/>
                </a:solidFill>
              </a:rPr>
              <a:t> a serotoninu)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Závislost na odměně (síla sociální vazby, funkce noradrenalinu a </a:t>
            </a:r>
            <a:r>
              <a:rPr lang="cs-CZ" dirty="0" err="1">
                <a:solidFill>
                  <a:schemeClr val="tx1"/>
                </a:solidFill>
              </a:rPr>
              <a:t>seronotinu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Charakter</a:t>
            </a:r>
            <a:r>
              <a:rPr lang="cs-CZ" dirty="0">
                <a:solidFill>
                  <a:schemeClr val="tx1"/>
                </a:solidFill>
              </a:rPr>
              <a:t>(sociální učení, výchova)</a:t>
            </a:r>
            <a:r>
              <a:rPr lang="cs-CZ" b="1" dirty="0">
                <a:solidFill>
                  <a:schemeClr val="tx1"/>
                </a:solidFill>
              </a:rPr>
              <a:t>: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Sebeřízení (zodpovědnost, spolehlivost)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Spolupráce (součást společnosti, empatie, tolerance)</a:t>
            </a: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Sebepřesah</a:t>
            </a:r>
            <a:r>
              <a:rPr lang="cs-CZ" dirty="0">
                <a:solidFill>
                  <a:schemeClr val="tx1"/>
                </a:solidFill>
              </a:rPr>
              <a:t> (součást vesmíru jako celku, duchovní založení, skromnost, smysl)</a:t>
            </a:r>
          </a:p>
        </p:txBody>
      </p:sp>
    </p:spTree>
    <p:extLst>
      <p:ext uri="{BB962C8B-B14F-4D97-AF65-F5344CB8AC3E}">
        <p14:creationId xmlns:p14="http://schemas.microsoft.com/office/powerpoint/2010/main" val="351205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E07DE-7C3D-4395-BAE3-EC267558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Behavior</a:t>
            </a:r>
            <a:r>
              <a:rPr lang="cs-CZ" sz="3600" dirty="0" err="1"/>
              <a:t>ální</a:t>
            </a:r>
            <a:r>
              <a:rPr lang="cs-CZ" sz="3600" dirty="0"/>
              <a:t> teorie: </a:t>
            </a:r>
            <a:br>
              <a:rPr lang="cs-CZ" sz="3600" dirty="0"/>
            </a:br>
            <a:r>
              <a:rPr lang="cs-CZ" sz="3600" dirty="0"/>
              <a:t>Teorie sociálního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CB6372-6666-4CA9-BACF-87A0F22F1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Albert Bandura</a:t>
            </a:r>
          </a:p>
          <a:p>
            <a:r>
              <a:rPr lang="cs-CZ" dirty="0">
                <a:solidFill>
                  <a:schemeClr val="tx1"/>
                </a:solidFill>
              </a:rPr>
              <a:t>Komplexnost odezvy člověka na životní realitu, vnitřní entity (pudy, motivy) nevysvětlují variaci v chování (rozdílné situace, role…) – </a:t>
            </a:r>
            <a:r>
              <a:rPr lang="cs-CZ" u="sng" dirty="0">
                <a:solidFill>
                  <a:schemeClr val="tx1"/>
                </a:solidFill>
              </a:rPr>
              <a:t>studium vlivů prostředí</a:t>
            </a:r>
          </a:p>
          <a:p>
            <a:r>
              <a:rPr lang="cs-CZ" dirty="0">
                <a:solidFill>
                  <a:schemeClr val="tx1"/>
                </a:solidFill>
              </a:rPr>
              <a:t>Dispoziční a situační faktory pojímány jako navzájem závislé; důraz na učení pozorováním – konstruktivní proces aktivního posuzování; význam jedinečné lidské schopnosti autoregulace (</a:t>
            </a:r>
            <a:r>
              <a:rPr lang="cs-CZ" dirty="0" err="1">
                <a:solidFill>
                  <a:schemeClr val="tx1"/>
                </a:solidFill>
              </a:rPr>
              <a:t>self-regulation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Modelování agrese u dětí: </a:t>
            </a:r>
            <a:r>
              <a:rPr lang="cs-CZ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Bobo</a:t>
            </a:r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Doll</a:t>
            </a:r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Experiment</a:t>
            </a:r>
            <a:r>
              <a:rPr lang="cs-CZ" dirty="0">
                <a:solidFill>
                  <a:schemeClr val="tx1"/>
                </a:solidFill>
              </a:rPr>
              <a:t> (video, </a:t>
            </a:r>
            <a:r>
              <a:rPr lang="cs-CZ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Vliv členů rodiny, zkušenosti z okolí, masmédia</a:t>
            </a:r>
          </a:p>
          <a:p>
            <a:r>
              <a:rPr lang="cs-CZ" dirty="0">
                <a:solidFill>
                  <a:schemeClr val="tx1"/>
                </a:solidFill>
              </a:rPr>
              <a:t>Předpokládané souvislosti s agresí: míra frustrace, zvýšené vzrušení, uplatnění naučených agresivních dovedností, očekávané výsledky, důslednost chování na základě určitých hodnot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56440C-0676-4B29-B406-E3A098148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918" y="166426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2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5EA9B22-6127-4A3B-87FB-DB43E0B2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nálepkování (</a:t>
            </a:r>
            <a:r>
              <a:rPr lang="cs-CZ" dirty="0" err="1"/>
              <a:t>Labelling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AF463C-2C2C-4178-A073-9CEACB167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6349"/>
            <a:ext cx="10178322" cy="4493244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1"/>
                </a:solidFill>
              </a:rPr>
              <a:t>E. </a:t>
            </a:r>
            <a:r>
              <a:rPr lang="cs-CZ" dirty="0" err="1">
                <a:solidFill>
                  <a:schemeClr val="tx1"/>
                </a:solidFill>
              </a:rPr>
              <a:t>Lemert</a:t>
            </a:r>
            <a:r>
              <a:rPr lang="cs-CZ" dirty="0">
                <a:solidFill>
                  <a:schemeClr val="tx1"/>
                </a:solidFill>
              </a:rPr>
              <a:t>, H. </a:t>
            </a:r>
            <a:r>
              <a:rPr lang="cs-CZ" dirty="0" err="1">
                <a:solidFill>
                  <a:schemeClr val="tx1"/>
                </a:solidFill>
              </a:rPr>
              <a:t>Becker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Zabývá se zejména rolí sociálních procesů a institucí v konstrukci deviace a kriminality, vychází z </a:t>
            </a:r>
            <a:r>
              <a:rPr lang="cs-CZ" dirty="0" err="1">
                <a:solidFill>
                  <a:schemeClr val="tx1"/>
                </a:solidFill>
              </a:rPr>
              <a:t>Meadova</a:t>
            </a:r>
            <a:r>
              <a:rPr lang="cs-CZ" dirty="0">
                <a:solidFill>
                  <a:schemeClr val="tx1"/>
                </a:solidFill>
              </a:rPr>
              <a:t> sociálního </a:t>
            </a:r>
            <a:r>
              <a:rPr lang="cs-CZ" dirty="0" err="1">
                <a:solidFill>
                  <a:schemeClr val="tx1"/>
                </a:solidFill>
              </a:rPr>
              <a:t>interakcionismu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Přináší zcela nový pohled – od zájmu o jednotlivce (jak se liší patologický a normální člověk) přesouvá svůj zájem k tomu, jak a na jakých úrovních jsou lidé označování (za deviantní, kriminálníky) a jak na to reagují</a:t>
            </a:r>
          </a:p>
          <a:p>
            <a:r>
              <a:rPr lang="cs-CZ" dirty="0">
                <a:solidFill>
                  <a:schemeClr val="tx1"/>
                </a:solidFill>
              </a:rPr>
              <a:t>Nejvíce populární mezi roky 1960-80, ale v poslední době se jí opět dostává pozornosti</a:t>
            </a:r>
          </a:p>
          <a:p>
            <a:r>
              <a:rPr lang="cs-CZ" dirty="0">
                <a:solidFill>
                  <a:schemeClr val="tx1"/>
                </a:solidFill>
              </a:rPr>
              <a:t>Dvě základní teze:</a:t>
            </a:r>
          </a:p>
          <a:p>
            <a:pPr lvl="1"/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Nálepky</a:t>
            </a:r>
            <a:r>
              <a:rPr lang="cs-CZ" dirty="0">
                <a:solidFill>
                  <a:schemeClr val="tx1"/>
                </a:solidFill>
              </a:rPr>
              <a:t> souvisí se statusem nálepkujícího/ch i nálepkovaného/</a:t>
            </a:r>
            <a:r>
              <a:rPr lang="cs-CZ" dirty="0" err="1">
                <a:solidFill>
                  <a:schemeClr val="tx1"/>
                </a:solidFill>
              </a:rPr>
              <a:t>ých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i="1" dirty="0">
                <a:solidFill>
                  <a:schemeClr val="tx1"/>
                </a:solidFill>
              </a:rPr>
              <a:t>Kdo je v pozici, že může nálepku udělit</a:t>
            </a:r>
            <a:r>
              <a:rPr lang="cs-CZ" dirty="0">
                <a:solidFill>
                  <a:schemeClr val="tx1"/>
                </a:solidFill>
              </a:rPr>
              <a:t>?)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Nálepkováním dochází k sekundární deviaci, nálepkovaný se musí vypořádávat s důsledky svého označení, což může vést k prohloubení patologické/kriminální činnosti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Odlišuje porušení sociální normy (objektivní fakt) a deviaci (výsledek interpretace a hodnocení)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47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5EE16-2F49-44CA-B2F9-B52B3AE4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4B47D2-F253-495C-A9D5-13422CF3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967315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Zločin ve vývojové perspektivě – od dětství po dospělost (je chování v čase stabilní nebo se mění?)</a:t>
            </a:r>
          </a:p>
          <a:p>
            <a:r>
              <a:rPr lang="cs-CZ" dirty="0">
                <a:solidFill>
                  <a:schemeClr val="tx1"/>
                </a:solidFill>
              </a:rPr>
              <a:t>Faktory ovlivňující zahájení, trvání a ukončení kriminální chování (</a:t>
            </a:r>
            <a:r>
              <a:rPr lang="cs-CZ" dirty="0" err="1">
                <a:solidFill>
                  <a:schemeClr val="tx1"/>
                </a:solidFill>
              </a:rPr>
              <a:t>desistance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Důležité individuální a strukturální souvislosti</a:t>
            </a:r>
          </a:p>
          <a:p>
            <a:r>
              <a:rPr lang="cs-CZ" dirty="0">
                <a:solidFill>
                  <a:schemeClr val="tx1"/>
                </a:solidFill>
              </a:rPr>
              <a:t>Analýza longitudinálních studií </a:t>
            </a:r>
          </a:p>
          <a:p>
            <a:r>
              <a:rPr lang="cs-CZ" dirty="0" err="1">
                <a:solidFill>
                  <a:schemeClr val="tx1"/>
                </a:solidFill>
              </a:rPr>
              <a:t>Sampson</a:t>
            </a:r>
            <a:r>
              <a:rPr lang="cs-CZ" dirty="0">
                <a:solidFill>
                  <a:schemeClr val="tx1"/>
                </a:solidFill>
              </a:rPr>
              <a:t>, Laub (1993) poukazují na vliv sociálních vazeb v konvenční společnosti, ty souvisí s informální sociální kontrolou a přispívají k vyhýbání se kriminálnímu chování; životní momenty sloužící jako „body obratu“: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reorganizace sociálních sítí, ocenění a úspěch v běžných oblastech života, investice času a energie, které omezují čas na kriminální činnost (např. zaměstnání, vojenská služba, manželství, narození dětí)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význam těchto životních událostí – vliv na proměnu sebe/identity, prostor pro nové role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nerovnosti mohou ovlivňovat zda člověk může zažít „</a:t>
            </a:r>
            <a:r>
              <a:rPr lang="cs-CZ" dirty="0" err="1">
                <a:solidFill>
                  <a:schemeClr val="tx1"/>
                </a:solidFill>
              </a:rPr>
              <a:t>turning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points</a:t>
            </a:r>
            <a:r>
              <a:rPr lang="cs-CZ" dirty="0">
                <a:solidFill>
                  <a:schemeClr val="tx1"/>
                </a:solidFill>
              </a:rPr>
              <a:t>“ a zda má možnost jejich potenciál využít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CA50FB-9424-4A5E-A6BB-01B4D2496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848" y="261167"/>
            <a:ext cx="2614152" cy="17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5443E88-36F0-42AF-977A-28112EA5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Zdroje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17F6B6-0E0B-4B53-94B7-448E0BC9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Fischer, Škoda (2014). Sociální patologie. </a:t>
            </a:r>
            <a:r>
              <a:rPr lang="cs-CZ" dirty="0" err="1">
                <a:solidFill>
                  <a:schemeClr val="tx1"/>
                </a:solidFill>
              </a:rPr>
              <a:t>Grada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 err="1">
                <a:solidFill>
                  <a:schemeClr val="tx1"/>
                </a:solidFill>
              </a:rPr>
              <a:t>Hrub</a:t>
            </a:r>
            <a:r>
              <a:rPr lang="cs-CZ" dirty="0">
                <a:solidFill>
                  <a:schemeClr val="tx1"/>
                </a:solidFill>
              </a:rPr>
              <a:t>ý, R., </a:t>
            </a:r>
            <a:r>
              <a:rPr lang="cs-CZ" dirty="0" err="1">
                <a:solidFill>
                  <a:schemeClr val="tx1"/>
                </a:solidFill>
              </a:rPr>
              <a:t>Ondrejka</a:t>
            </a:r>
            <a:r>
              <a:rPr lang="cs-CZ" dirty="0">
                <a:solidFill>
                  <a:schemeClr val="tx1"/>
                </a:solidFill>
              </a:rPr>
              <a:t>, I., </a:t>
            </a:r>
            <a:r>
              <a:rPr lang="cs-CZ" dirty="0" err="1">
                <a:solidFill>
                  <a:schemeClr val="tx1"/>
                </a:solidFill>
              </a:rPr>
              <a:t>Nosáľová</a:t>
            </a:r>
            <a:r>
              <a:rPr lang="cs-CZ" dirty="0">
                <a:solidFill>
                  <a:schemeClr val="tx1"/>
                </a:solidFill>
              </a:rPr>
              <a:t>, G. (2007). Základy teorie osobnosti </a:t>
            </a:r>
            <a:r>
              <a:rPr lang="cs-CZ" dirty="0" err="1">
                <a:solidFill>
                  <a:schemeClr val="tx1"/>
                </a:solidFill>
              </a:rPr>
              <a:t>podla</a:t>
            </a:r>
            <a:r>
              <a:rPr lang="cs-CZ" dirty="0">
                <a:solidFill>
                  <a:schemeClr val="tx1"/>
                </a:solidFill>
              </a:rPr>
              <a:t> R.C. </a:t>
            </a:r>
            <a:r>
              <a:rPr lang="cs-CZ" dirty="0" err="1">
                <a:solidFill>
                  <a:schemeClr val="tx1"/>
                </a:solidFill>
              </a:rPr>
              <a:t>Cloningera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Psychiatria</a:t>
            </a:r>
            <a:r>
              <a:rPr lang="cs-CZ" dirty="0">
                <a:solidFill>
                  <a:schemeClr val="tx1"/>
                </a:solidFill>
              </a:rPr>
              <a:t> 14(2-3), 114-120. </a:t>
            </a:r>
          </a:p>
          <a:p>
            <a:r>
              <a:rPr lang="cs-CZ" dirty="0">
                <a:solidFill>
                  <a:schemeClr val="tx1"/>
                </a:solidFill>
              </a:rPr>
              <a:t>Jedlička a kol. (2015). Poruchy socializace u dětí a dospívajících. Grada.</a:t>
            </a:r>
          </a:p>
          <a:p>
            <a:r>
              <a:rPr lang="cs-CZ" dirty="0" err="1">
                <a:solidFill>
                  <a:schemeClr val="tx1"/>
                </a:solidFill>
              </a:rPr>
              <a:t>Krohn</a:t>
            </a:r>
            <a:r>
              <a:rPr lang="cs-CZ" dirty="0">
                <a:solidFill>
                  <a:schemeClr val="tx1"/>
                </a:solidFill>
              </a:rPr>
              <a:t>, M. D., </a:t>
            </a:r>
            <a:r>
              <a:rPr lang="cs-CZ" dirty="0" err="1">
                <a:solidFill>
                  <a:schemeClr val="tx1"/>
                </a:solidFill>
              </a:rPr>
              <a:t>Eassey</a:t>
            </a:r>
            <a:r>
              <a:rPr lang="cs-CZ" dirty="0">
                <a:solidFill>
                  <a:schemeClr val="tx1"/>
                </a:solidFill>
              </a:rPr>
              <a:t>, J. M. (2014). </a:t>
            </a:r>
            <a:r>
              <a:rPr lang="cs-CZ" dirty="0" err="1">
                <a:solidFill>
                  <a:schemeClr val="tx1"/>
                </a:solidFill>
              </a:rPr>
              <a:t>Integrated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theories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crime</a:t>
            </a:r>
            <a:r>
              <a:rPr lang="cs-CZ" dirty="0">
                <a:solidFill>
                  <a:schemeClr val="tx1"/>
                </a:solidFill>
              </a:rPr>
              <a:t>. In Miller, M. (Ed.).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Encyclopedia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theoretical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criminology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 err="1">
                <a:solidFill>
                  <a:schemeClr val="tx1"/>
                </a:solidFill>
              </a:rPr>
              <a:t>Matsueda</a:t>
            </a:r>
            <a:r>
              <a:rPr lang="cs-CZ" dirty="0">
                <a:solidFill>
                  <a:schemeClr val="tx1"/>
                </a:solidFill>
              </a:rPr>
              <a:t>, R.L., </a:t>
            </a:r>
            <a:r>
              <a:rPr lang="cs-CZ" dirty="0" err="1">
                <a:solidFill>
                  <a:schemeClr val="tx1"/>
                </a:solidFill>
              </a:rPr>
              <a:t>Grigoryeva</a:t>
            </a:r>
            <a:r>
              <a:rPr lang="cs-CZ" dirty="0">
                <a:solidFill>
                  <a:schemeClr val="tx1"/>
                </a:solidFill>
              </a:rPr>
              <a:t>, M.S. (2015). </a:t>
            </a: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inequality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crime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deviance</a:t>
            </a:r>
            <a:r>
              <a:rPr lang="cs-CZ" dirty="0">
                <a:solidFill>
                  <a:schemeClr val="tx1"/>
                </a:solidFill>
              </a:rPr>
              <a:t>. In </a:t>
            </a:r>
            <a:r>
              <a:rPr lang="cs-CZ" dirty="0" err="1">
                <a:solidFill>
                  <a:schemeClr val="tx1"/>
                </a:solidFill>
              </a:rPr>
              <a:t>McLeod</a:t>
            </a:r>
            <a:r>
              <a:rPr lang="cs-CZ" dirty="0">
                <a:solidFill>
                  <a:schemeClr val="tx1"/>
                </a:solidFill>
              </a:rPr>
              <a:t>, J.D., </a:t>
            </a:r>
            <a:r>
              <a:rPr lang="cs-CZ" dirty="0" err="1">
                <a:solidFill>
                  <a:schemeClr val="tx1"/>
                </a:solidFill>
              </a:rPr>
              <a:t>Lawler</a:t>
            </a:r>
            <a:r>
              <a:rPr lang="cs-CZ" dirty="0">
                <a:solidFill>
                  <a:schemeClr val="tx1"/>
                </a:solidFill>
              </a:rPr>
              <a:t>, E.J., </a:t>
            </a:r>
            <a:r>
              <a:rPr lang="cs-CZ" dirty="0" err="1">
                <a:solidFill>
                  <a:schemeClr val="tx1"/>
                </a:solidFill>
              </a:rPr>
              <a:t>Schwalbe</a:t>
            </a:r>
            <a:r>
              <a:rPr lang="cs-CZ" dirty="0">
                <a:solidFill>
                  <a:schemeClr val="tx1"/>
                </a:solidFill>
              </a:rPr>
              <a:t>, M. (</a:t>
            </a:r>
            <a:r>
              <a:rPr lang="cs-CZ" dirty="0" err="1">
                <a:solidFill>
                  <a:schemeClr val="tx1"/>
                </a:solidFill>
              </a:rPr>
              <a:t>Eds</a:t>
            </a:r>
            <a:r>
              <a:rPr lang="cs-CZ" dirty="0">
                <a:solidFill>
                  <a:schemeClr val="tx1"/>
                </a:solidFill>
              </a:rPr>
              <a:t>.). Handbook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psychology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inequality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Springer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r>
              <a:rPr lang="cs-CZ" dirty="0">
                <a:solidFill>
                  <a:schemeClr val="tx1"/>
                </a:solidFill>
              </a:rPr>
              <a:t>Mikšík, O. (</a:t>
            </a:r>
            <a:r>
              <a:rPr lang="en-US" dirty="0">
                <a:solidFill>
                  <a:schemeClr val="tx1"/>
                </a:solidFill>
              </a:rPr>
              <a:t>1999). </a:t>
            </a:r>
            <a:r>
              <a:rPr lang="en-US" dirty="0" err="1">
                <a:solidFill>
                  <a:schemeClr val="tx1"/>
                </a:solidFill>
              </a:rPr>
              <a:t>Psychologick</a:t>
            </a:r>
            <a:r>
              <a:rPr lang="cs-CZ" dirty="0">
                <a:solidFill>
                  <a:schemeClr val="tx1"/>
                </a:solidFill>
              </a:rPr>
              <a:t>é teorie osobnosti. Nakladatelství Karolinum.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Sociologická encyklopedie: </a:t>
            </a:r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https://encyklopedie.soc.cas.cz</a:t>
            </a:r>
            <a:r>
              <a:rPr lang="en-US" dirty="0">
                <a:solidFill>
                  <a:schemeClr val="tx1"/>
                </a:solidFill>
              </a:rPr>
              <a:t>, Oxford bibliographies – criminology: www-</a:t>
            </a:r>
            <a:r>
              <a:rPr lang="en-US" dirty="0" err="1">
                <a:solidFill>
                  <a:schemeClr val="tx1"/>
                </a:solidFill>
              </a:rPr>
              <a:t>oxfordbibliographies</a:t>
            </a:r>
            <a:r>
              <a:rPr lang="en-US" dirty="0">
                <a:solidFill>
                  <a:schemeClr val="tx1"/>
                </a:solidFill>
              </a:rPr>
              <a:t>-com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99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6B2B4-2D11-4319-A932-1BF16482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zvané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34679-33CB-42CD-8371-D459C091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Eva Bartáková a Zuzana </a:t>
            </a:r>
            <a:r>
              <a:rPr lang="cs-CZ" dirty="0" err="1"/>
              <a:t>Martanovič</a:t>
            </a:r>
            <a:r>
              <a:rPr lang="cs-CZ" dirty="0"/>
              <a:t> z programu Ženská práva jsou lidská práva organizace Nesehnutí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F44CC9-7C7E-4375-85DC-1821D907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244" y="374599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65845-4B84-4EE1-9D71-98A4F5EE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Normalita/abnormalita- </a:t>
            </a:r>
            <a:r>
              <a:rPr lang="cs-CZ" sz="2000" dirty="0"/>
              <a:t>různá pojetí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255682-4FCA-4AE4-810C-0B22600F1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17785"/>
            <a:ext cx="10178322" cy="4261807"/>
          </a:xfrm>
        </p:spPr>
        <p:txBody>
          <a:bodyPr>
            <a:normAutofit/>
          </a:bodyPr>
          <a:lstStyle/>
          <a:p>
            <a:r>
              <a:rPr lang="cs-CZ" dirty="0"/>
              <a:t>Z jakého důvodu hodnotíme konkrétní chování negativně? Komu a jak škodí?</a:t>
            </a:r>
          </a:p>
          <a:p>
            <a:pPr lvl="1"/>
            <a:r>
              <a:rPr lang="cs-CZ" dirty="0"/>
              <a:t>Někdy hodnotíme negativně chování, které je pro nás nesrozumitelné, neznámé, vzbuzuje je obavy a nejistotu</a:t>
            </a:r>
          </a:p>
          <a:p>
            <a:pPr lvl="1"/>
            <a:r>
              <a:rPr lang="cs-CZ" dirty="0"/>
              <a:t>Posouzení normálnosti se mění</a:t>
            </a:r>
          </a:p>
          <a:p>
            <a:pPr lvl="1"/>
            <a:r>
              <a:rPr lang="cs-CZ" dirty="0"/>
              <a:t>Vůči dětem vyšší tolerance s ohledem na vývoj, dospívání chápáno jako svým způsobem „ochranná fáze“</a:t>
            </a:r>
          </a:p>
          <a:p>
            <a:pPr marL="0" indent="0">
              <a:buNone/>
            </a:pPr>
            <a:r>
              <a:rPr lang="cs-CZ" dirty="0"/>
              <a:t>Různá pojetí normality:</a:t>
            </a:r>
          </a:p>
          <a:p>
            <a:pPr>
              <a:buFontTx/>
              <a:buChar char="-"/>
            </a:pPr>
            <a:r>
              <a:rPr lang="cs-CZ" dirty="0"/>
              <a:t>statistické, sociokulturní, norma skupiny, mediální, funkční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cs-CZ" dirty="0" err="1"/>
              <a:t>deální</a:t>
            </a:r>
            <a:r>
              <a:rPr lang="en-US" dirty="0"/>
              <a:t> </a:t>
            </a:r>
            <a:endParaRPr lang="cs-CZ" dirty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4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DC28F-F3E9-46B9-8951-7221C2E5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Brainstorming – diskuse ve skupině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A334DF-6182-4B2A-9458-66F14B85F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ur</a:t>
            </a:r>
            <a:r>
              <a:rPr lang="cs-CZ" dirty="0"/>
              <a:t>čit co je normální a co ne? </a:t>
            </a:r>
          </a:p>
          <a:p>
            <a:r>
              <a:rPr lang="cs-CZ" dirty="0"/>
              <a:t>Jak to poznáte ve své učitelské praxi? Čím se řídíte? Jaké má váš přístup výhody a jaká rizika? </a:t>
            </a:r>
          </a:p>
          <a:p>
            <a:pPr marL="0" indent="0">
              <a:buNone/>
            </a:pPr>
            <a:r>
              <a:rPr lang="en-US" b="1" dirty="0" err="1"/>
              <a:t>Jak</a:t>
            </a:r>
            <a:r>
              <a:rPr lang="en-US" b="1" dirty="0"/>
              <a:t> m</a:t>
            </a:r>
            <a:r>
              <a:rPr lang="cs-CZ" b="1" dirty="0"/>
              <a:t>á na normu pohlížet učitel?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Vztah k tradici, porozumění v kontextu – čí normy jsou vyžadovány? (typicky reflektují hodnoty střední a vyšší střední třídy, etnické majority)</a:t>
            </a:r>
          </a:p>
          <a:p>
            <a:pPr lvl="1">
              <a:buFontTx/>
              <a:buChar char="-"/>
            </a:pPr>
            <a:r>
              <a:rPr lang="cs-CZ" dirty="0"/>
              <a:t>Vyjednávání pravidel (nové společenské jevy, např. v reakci na nové technologie, posun společenského vnímání, např. práva minorit, genderová rovnost)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informac</a:t>
            </a:r>
            <a:r>
              <a:rPr lang="cs-CZ" dirty="0"/>
              <a:t>í – aktivní korekce zkreslení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5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B83E0-3A37-41A2-8737-42613CCF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teorie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2A6AF-5E43-4BC1-A51A-2EC0F8D81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82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D52EF43-85E8-4FA2-9DDC-A8440869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Brainstorming </a:t>
            </a:r>
            <a:br>
              <a:rPr lang="cs-CZ" dirty="0"/>
            </a:br>
            <a:br>
              <a:rPr lang="en-US" dirty="0"/>
            </a:br>
            <a:endParaRPr lang="cs-CZ" sz="4400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BB2B7F-CA7B-44D9-A91C-C536E5DB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vzniká patologické/rizikové chování?</a:t>
            </a:r>
          </a:p>
          <a:p>
            <a:r>
              <a:rPr lang="cs-CZ" dirty="0"/>
              <a:t>Jaké faktory hrají roli? </a:t>
            </a:r>
          </a:p>
        </p:txBody>
      </p:sp>
    </p:spTree>
    <p:extLst>
      <p:ext uri="{BB962C8B-B14F-4D97-AF65-F5344CB8AC3E}">
        <p14:creationId xmlns:p14="http://schemas.microsoft.com/office/powerpoint/2010/main" val="95859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6280E-E457-49BE-9D4F-2C9827C5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vzniká sociální patologie?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55A2C-DDBD-438C-827F-6FB90915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Existující teorie zohledňují celou řadu faktorů, které ovlivňují vznik rizikového chování</a:t>
            </a:r>
          </a:p>
          <a:p>
            <a:r>
              <a:rPr lang="cs-CZ" dirty="0">
                <a:solidFill>
                  <a:schemeClr val="tx1"/>
                </a:solidFill>
              </a:rPr>
              <a:t>Historicky se příčiny hledaly zejména v individuálních odlišnostech (dědičnost, biologické změny, případně faktory psychické struktury; existovaly teorie spojující rizikové chování s rasou)</a:t>
            </a:r>
          </a:p>
          <a:p>
            <a:r>
              <a:rPr lang="cs-CZ" dirty="0">
                <a:solidFill>
                  <a:schemeClr val="tx1"/>
                </a:solidFill>
              </a:rPr>
              <a:t>Negativní role je přisuzována rodině a primární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cs-CZ" dirty="0">
                <a:solidFill>
                  <a:schemeClr val="tx1"/>
                </a:solidFill>
              </a:rPr>
              <a:t> strukturám, specifickým subkulturám, industrializaci, masmédiím, společnosti blahobytu, koncentraci obyvatelstva ve městech  -</a:t>
            </a:r>
            <a:r>
              <a:rPr lang="en-US" i="1" dirty="0">
                <a:solidFill>
                  <a:schemeClr val="tx1"/>
                </a:solidFill>
              </a:rPr>
              <a:t>d</a:t>
            </a:r>
            <a:r>
              <a:rPr lang="cs-CZ" i="1" dirty="0" err="1">
                <a:solidFill>
                  <a:schemeClr val="tx1"/>
                </a:solidFill>
              </a:rPr>
              <a:t>eviantní</a:t>
            </a:r>
            <a:r>
              <a:rPr lang="cs-CZ" i="1" dirty="0">
                <a:solidFill>
                  <a:schemeClr val="tx1"/>
                </a:solidFill>
              </a:rPr>
              <a:t> a patologické chování vzniká ve vztahu ke společnosti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947BBA-196F-4E8B-B8AC-E7BEF8AF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942" y="4889426"/>
            <a:ext cx="1474530" cy="19685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01DB8A-4C5F-4611-8887-DE81BA442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865" y="4902146"/>
            <a:ext cx="1285821" cy="19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6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6BD71-A453-46AC-B11C-A1F9397C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Biopsychosociální model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1E054F-77F1-430C-B673-3D92B2914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C191AFAE-F876-45C4-A4F9-8FA25BB5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10" y="1493207"/>
            <a:ext cx="6643211" cy="49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6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5AAF3-77CC-4BA6-87BC-FDABBBEC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7228646" cy="747597"/>
          </a:xfrm>
        </p:spPr>
        <p:txBody>
          <a:bodyPr>
            <a:normAutofit/>
          </a:bodyPr>
          <a:lstStyle/>
          <a:p>
            <a:r>
              <a:rPr lang="cs-CZ" sz="4400" dirty="0"/>
              <a:t>Teorie sociální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B1EFB2-EF51-43C7-917B-F000A678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392702"/>
            <a:ext cx="10370051" cy="51628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</a:rPr>
              <a:t>Interakce bio-psycho-sociálních faktorů</a:t>
            </a:r>
          </a:p>
          <a:p>
            <a:pPr lvl="1">
              <a:lnSpc>
                <a:spcPct val="100000"/>
              </a:lnSpc>
            </a:pPr>
            <a:r>
              <a:rPr lang="cs-CZ" sz="2000" b="1" dirty="0">
                <a:solidFill>
                  <a:srgbClr val="000000"/>
                </a:solidFill>
              </a:rPr>
              <a:t>Biologicko-psychologické teorie</a:t>
            </a:r>
            <a:r>
              <a:rPr lang="cs-CZ" sz="2000" dirty="0">
                <a:solidFill>
                  <a:srgbClr val="000000"/>
                </a:solidFill>
              </a:rPr>
              <a:t>: </a:t>
            </a:r>
          </a:p>
          <a:p>
            <a:pPr lvl="2">
              <a:lnSpc>
                <a:spcPct val="100000"/>
              </a:lnSpc>
            </a:pPr>
            <a:r>
              <a:rPr lang="cs-CZ" sz="2000" dirty="0">
                <a:solidFill>
                  <a:srgbClr val="000000"/>
                </a:solidFill>
              </a:rPr>
              <a:t>vazba mezi </a:t>
            </a:r>
            <a:r>
              <a:rPr lang="cs-CZ" sz="2000" dirty="0" err="1">
                <a:solidFill>
                  <a:srgbClr val="000000"/>
                </a:solidFill>
              </a:rPr>
              <a:t>biol</a:t>
            </a:r>
            <a:r>
              <a:rPr lang="cs-CZ" sz="2000" dirty="0">
                <a:solidFill>
                  <a:srgbClr val="000000"/>
                </a:solidFill>
              </a:rPr>
              <a:t>. charakteristikami a chováním, historicky např. tělní tekutiny, stavba těla; genetika, výzkumy dvojčat</a:t>
            </a:r>
          </a:p>
          <a:p>
            <a:pPr lvl="1">
              <a:lnSpc>
                <a:spcPct val="100000"/>
              </a:lnSpc>
            </a:pPr>
            <a:r>
              <a:rPr lang="cs-CZ" sz="2000" b="1" dirty="0">
                <a:solidFill>
                  <a:srgbClr val="000000"/>
                </a:solidFill>
              </a:rPr>
              <a:t>Psychologické teorie: </a:t>
            </a:r>
          </a:p>
          <a:p>
            <a:pPr lvl="2">
              <a:lnSpc>
                <a:spcPct val="100000"/>
              </a:lnSpc>
            </a:pPr>
            <a:r>
              <a:rPr lang="cs-CZ" sz="2000" dirty="0">
                <a:solidFill>
                  <a:srgbClr val="000000"/>
                </a:solidFill>
              </a:rPr>
              <a:t>individuální faktory (osobnost, kognice), vztahy s významnými blízkými (zejm. rodina)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</a:rPr>
              <a:t> vliv </a:t>
            </a:r>
            <a:r>
              <a:rPr lang="en-US" sz="2000" dirty="0" err="1">
                <a:solidFill>
                  <a:srgbClr val="000000"/>
                </a:solidFill>
              </a:rPr>
              <a:t>traumatu</a:t>
            </a:r>
            <a:r>
              <a:rPr lang="cs-CZ" sz="2000" dirty="0">
                <a:solidFill>
                  <a:srgbClr val="000000"/>
                </a:solidFill>
              </a:rPr>
              <a:t>/a</a:t>
            </a:r>
            <a:r>
              <a:rPr lang="en-US" sz="2000" dirty="0" err="1">
                <a:solidFill>
                  <a:srgbClr val="000000"/>
                </a:solidFill>
              </a:rPr>
              <a:t>dverse</a:t>
            </a:r>
            <a:r>
              <a:rPr lang="en-US" sz="2000" dirty="0">
                <a:solidFill>
                  <a:srgbClr val="000000"/>
                </a:solidFill>
              </a:rPr>
              <a:t> childhood experiences</a:t>
            </a:r>
            <a:r>
              <a:rPr lang="cs-CZ" sz="2000" dirty="0">
                <a:solidFill>
                  <a:srgbClr val="000000"/>
                </a:solidFill>
              </a:rPr>
              <a:t> (</a:t>
            </a:r>
            <a:r>
              <a:rPr lang="cs-CZ" sz="2000" dirty="0" err="1">
                <a:solidFill>
                  <a:srgbClr val="000000"/>
                </a:solidFill>
              </a:rPr>
              <a:t>ACEs</a:t>
            </a:r>
            <a:r>
              <a:rPr lang="cs-CZ" sz="2000" dirty="0">
                <a:solidFill>
                  <a:srgbClr val="000000"/>
                </a:solidFill>
              </a:rPr>
              <a:t>), životní vývoj</a:t>
            </a:r>
          </a:p>
          <a:p>
            <a:pPr lvl="1">
              <a:lnSpc>
                <a:spcPct val="100000"/>
              </a:lnSpc>
            </a:pPr>
            <a:r>
              <a:rPr lang="cs-CZ" sz="20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Sociologické teorie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</a:p>
          <a:p>
            <a:pPr lvl="2">
              <a:lnSpc>
                <a:spcPct val="100000"/>
              </a:lnSpc>
            </a:pPr>
            <a:r>
              <a:rPr lang="cs-CZ" sz="2000" dirty="0">
                <a:solidFill>
                  <a:srgbClr val="000000"/>
                </a:solidFill>
              </a:rPr>
              <a:t>souvislost se společenským kontextem, skupiny a subkultury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cs-CZ" sz="2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</a:rPr>
              <a:t>Všechny teorie mají přesah, nelze snadno odlišit jednotlivé vlivy – </a:t>
            </a:r>
            <a:r>
              <a:rPr lang="cs-CZ" u="sng" dirty="0">
                <a:solidFill>
                  <a:srgbClr val="000000"/>
                </a:solidFill>
              </a:rPr>
              <a:t>multifaktoriální příčiny</a:t>
            </a:r>
            <a:r>
              <a:rPr lang="en-US" u="sng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vede</a:t>
            </a:r>
            <a:r>
              <a:rPr lang="en-US" dirty="0">
                <a:solidFill>
                  <a:srgbClr val="000000"/>
                </a:solidFill>
              </a:rPr>
              <a:t> k integra</a:t>
            </a:r>
            <a:r>
              <a:rPr lang="cs-CZ" dirty="0" err="1">
                <a:solidFill>
                  <a:srgbClr val="000000"/>
                </a:solidFill>
              </a:rPr>
              <a:t>tivním</a:t>
            </a:r>
            <a:r>
              <a:rPr lang="cs-CZ" dirty="0">
                <a:solidFill>
                  <a:srgbClr val="000000"/>
                </a:solidFill>
              </a:rPr>
              <a:t> teoriím: propojení faktorů a komplexní </a:t>
            </a:r>
            <a:r>
              <a:rPr lang="cs-CZ" dirty="0">
                <a:solidFill>
                  <a:schemeClr val="tx1"/>
                </a:solidFill>
              </a:rPr>
              <a:t>vysvětlení rizikových jevů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X někteří autoři preferují kompetici vyhraněných teorií, některé předpoklady podle nich nelze integrovat (</a:t>
            </a:r>
            <a:r>
              <a:rPr lang="cs-CZ" dirty="0" err="1">
                <a:solidFill>
                  <a:schemeClr val="tx1"/>
                </a:solidFill>
              </a:rPr>
              <a:t>Krohn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Eassey</a:t>
            </a:r>
            <a:r>
              <a:rPr lang="cs-CZ" dirty="0">
                <a:solidFill>
                  <a:schemeClr val="tx1"/>
                </a:solidFill>
              </a:rPr>
              <a:t>, 2014)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52495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6008</TotalTime>
  <Words>1326</Words>
  <Application>Microsoft Office PowerPoint</Application>
  <PresentationFormat>Širokoúhlá obrazovka</PresentationFormat>
  <Paragraphs>104</Paragraphs>
  <Slides>15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Odznáček</vt:lpstr>
      <vt:lpstr>Rizikové chování </vt:lpstr>
      <vt:lpstr>Zhodnocení zvané přednášky</vt:lpstr>
      <vt:lpstr>Normalita/abnormalita- různá pojetí</vt:lpstr>
      <vt:lpstr>Brainstorming – diskuse ve skupině</vt:lpstr>
      <vt:lpstr>teorie</vt:lpstr>
      <vt:lpstr>Brainstorming   </vt:lpstr>
      <vt:lpstr>Jak vzniká sociální patologie?</vt:lpstr>
      <vt:lpstr>Biopsychosociální model zdraví</vt:lpstr>
      <vt:lpstr>Teorie sociální patologie</vt:lpstr>
      <vt:lpstr>Dispoziční přístupy v teorii osobnosti- teorie typů a rysů osobnosti</vt:lpstr>
      <vt:lpstr>Cloningerova teorie temperamentu a charakteru </vt:lpstr>
      <vt:lpstr>Behaviorální teorie:  Teorie sociálního učení</vt:lpstr>
      <vt:lpstr>Teorie nálepkování (Labelling)</vt:lpstr>
      <vt:lpstr>Vývojové teorie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patologie</dc:title>
  <dc:creator>Kateřina Machovcová</dc:creator>
  <cp:lastModifiedBy>Kateřina Machovcová</cp:lastModifiedBy>
  <cp:revision>114</cp:revision>
  <dcterms:created xsi:type="dcterms:W3CDTF">2018-09-17T13:38:15Z</dcterms:created>
  <dcterms:modified xsi:type="dcterms:W3CDTF">2020-10-19T13:50:20Z</dcterms:modified>
</cp:coreProperties>
</file>