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424" r:id="rId3"/>
    <p:sldId id="378" r:id="rId4"/>
    <p:sldId id="425" r:id="rId5"/>
    <p:sldId id="426" r:id="rId6"/>
    <p:sldId id="427" r:id="rId7"/>
    <p:sldId id="428" r:id="rId8"/>
    <p:sldId id="429" r:id="rId9"/>
    <p:sldId id="430" r:id="rId10"/>
    <p:sldId id="470" r:id="rId11"/>
    <p:sldId id="473" r:id="rId12"/>
    <p:sldId id="47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9DC2D-2F48-4565-8EB3-9A1F5D1CA6C0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52B0C-464E-479E-8F10-F6D4A34225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92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84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770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211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680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839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31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731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1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65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71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93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88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26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9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8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62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9359F-2AD8-40B4-93D3-ED2546353735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3ED3-0179-4ED5-8EA2-9B852ED24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69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a-havlova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722" y="3579812"/>
            <a:ext cx="8144134" cy="1373070"/>
          </a:xfrm>
        </p:spPr>
        <p:txBody>
          <a:bodyPr/>
          <a:lstStyle/>
          <a:p>
            <a:r>
              <a:rPr lang="pt-BR" b="1" dirty="0"/>
              <a:t>Literatura pro děti </a:t>
            </a:r>
            <a:r>
              <a:rPr lang="cs-CZ" b="1" dirty="0"/>
              <a:t>I</a:t>
            </a:r>
            <a:br>
              <a:rPr lang="pt-BR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Mgr. Jana Havlová</a:t>
            </a:r>
          </a:p>
          <a:p>
            <a:r>
              <a:rPr lang="cs-CZ" u="sng" dirty="0">
                <a:hlinkClick r:id="rId2"/>
              </a:rPr>
              <a:t>jana-havlova</a:t>
            </a:r>
            <a:r>
              <a:rPr lang="cs-CZ" b="1" u="sng" dirty="0">
                <a:hlinkClick r:id="rId2"/>
              </a:rPr>
              <a:t>@volny.cz</a:t>
            </a:r>
            <a:endParaRPr lang="cs-CZ" b="1" u="sng" dirty="0"/>
          </a:p>
          <a:p>
            <a:r>
              <a:rPr lang="cs-CZ" b="1" dirty="0"/>
              <a:t>PhDr. Veronika </a:t>
            </a:r>
            <a:r>
              <a:rPr lang="cs-CZ" b="1" dirty="0" err="1"/>
              <a:t>Laufková</a:t>
            </a:r>
            <a:r>
              <a:rPr lang="cs-CZ" b="1" dirty="0"/>
              <a:t>, Ph.D.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651853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kouzelná baterka¨">
            <a:extLst>
              <a:ext uri="{FF2B5EF4-FFF2-40B4-BE49-F238E27FC236}">
                <a16:creationId xmlns:a16="http://schemas.microsoft.com/office/drawing/2014/main" id="{0E73B5DC-2B6F-4361-9D5F-35232847F9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1" r="8898" b="-2"/>
          <a:stretch/>
        </p:blipFill>
        <p:spPr bwMode="auto">
          <a:xfrm>
            <a:off x="4636008" y="10"/>
            <a:ext cx="7552815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6E020D0-E77B-45C6-AC6E-9C80638C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8"/>
            <a:ext cx="3679028" cy="1080938"/>
          </a:xfrm>
        </p:spPr>
        <p:txBody>
          <a:bodyPr>
            <a:normAutofit/>
          </a:bodyPr>
          <a:lstStyle/>
          <a:p>
            <a:r>
              <a:rPr lang="cs-CZ" sz="3200" dirty="0"/>
              <a:t>Práce s textem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B30CF-9FDA-4E50-889A-9F2B5F376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3581635" cy="35993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/>
              <a:t>Olga Černá a Michaela </a:t>
            </a:r>
            <a:r>
              <a:rPr lang="cs-CZ" sz="1600" dirty="0" err="1"/>
              <a:t>Kukovičková</a:t>
            </a:r>
            <a:r>
              <a:rPr lang="cs-CZ" sz="1600" dirty="0"/>
              <a:t> „Kouzelná baterka“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Čím je baterka kouzelná?</a:t>
            </a:r>
          </a:p>
          <a:p>
            <a:r>
              <a:rPr lang="cs-CZ" sz="1600" dirty="0"/>
              <a:t>V čem její kouzelná moc spočívá? </a:t>
            </a:r>
          </a:p>
          <a:p>
            <a:r>
              <a:rPr lang="cs-CZ" sz="1600" dirty="0"/>
              <a:t>Co kouzelná baterka umí?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69427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DD092-641A-4DE7-8FE5-92497BC3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Hry s baterkou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CFEB7-DFCE-4611-8C61-992BD5988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Děti si mohou zkoušet kouzlit s baterkou podle své fantazie.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Učitel může kouzlit a proměňovat děti.</a:t>
            </a:r>
          </a:p>
        </p:txBody>
      </p:sp>
    </p:spTree>
    <p:extLst>
      <p:ext uri="{BB962C8B-B14F-4D97-AF65-F5344CB8AC3E}">
        <p14:creationId xmlns:p14="http://schemas.microsoft.com/office/powerpoint/2010/main" val="3197555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E88FABF-6ECF-4DD8-9744-924BC0AD7E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7" r="-2" b="11603"/>
          <a:stretch/>
        </p:blipFill>
        <p:spPr bwMode="auto">
          <a:xfrm>
            <a:off x="6107875" y="2376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F8B57D3-0767-4633-8BF7-DEB39CF74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/>
              <a:t>Příběh Vitamíni</a:t>
            </a:r>
            <a:endParaRPr lang="cs-CZ" dirty="0"/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5E836624-5DC3-4D09-B9EE-EFD0E8C95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r>
              <a:rPr lang="cs-CZ" sz="2000" dirty="0"/>
              <a:t>Čtení textu</a:t>
            </a:r>
          </a:p>
          <a:p>
            <a:r>
              <a:rPr lang="cs-CZ" sz="2000" dirty="0"/>
              <a:t>Hra na vitamíny</a:t>
            </a:r>
          </a:p>
          <a:p>
            <a:r>
              <a:rPr lang="cs-CZ" sz="2000" dirty="0"/>
              <a:t>Hra na ptáčky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747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AA4B7B1-29F1-4253-BBFB-0B101200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cs-CZ" dirty="0"/>
              <a:t>Model E – U – R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D4E479-1955-4C35-86BD-D582FF47B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Třífázový model procesu učení</a:t>
            </a:r>
          </a:p>
          <a:p>
            <a:r>
              <a:rPr lang="cs-CZ" sz="3200" dirty="0"/>
              <a:t>E – evokace</a:t>
            </a:r>
          </a:p>
          <a:p>
            <a:r>
              <a:rPr lang="cs-CZ" sz="3200" dirty="0"/>
              <a:t>U - uvědomění si významu nových informací</a:t>
            </a:r>
          </a:p>
          <a:p>
            <a:r>
              <a:rPr lang="cs-CZ" sz="3200" dirty="0"/>
              <a:t>R – reflexe</a:t>
            </a:r>
          </a:p>
        </p:txBody>
      </p:sp>
    </p:spTree>
    <p:extLst>
      <p:ext uri="{BB962C8B-B14F-4D97-AF65-F5344CB8AC3E}">
        <p14:creationId xmlns:p14="http://schemas.microsoft.com/office/powerpoint/2010/main" val="75376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2" name="Rectangle 71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endParaRPr lang="cs-CZ" sz="2000"/>
          </a:p>
          <a:p>
            <a:endParaRPr lang="cs-CZ" sz="2000"/>
          </a:p>
        </p:txBody>
      </p:sp>
      <p:pic>
        <p:nvPicPr>
          <p:cNvPr id="1026" name="Picture 2" descr="Popis není dostupný.">
            <a:extLst>
              <a:ext uri="{FF2B5EF4-FFF2-40B4-BE49-F238E27FC236}">
                <a16:creationId xmlns:a16="http://schemas.microsoft.com/office/drawing/2014/main" id="{3CE1D4AF-4BF5-436C-BFD2-6B5EEB7708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3" r="-2" b="5647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 sz="2000"/>
              <a:t>Hádej, jak moc Tě mám rád! – Podzim</a:t>
            </a:r>
            <a:br>
              <a:rPr lang="cs-CZ" sz="2000"/>
            </a:br>
            <a:r>
              <a:rPr lang="cs-CZ" sz="2000"/>
              <a:t>Sam </a:t>
            </a:r>
            <a:r>
              <a:rPr lang="cs-CZ" sz="2000" err="1"/>
              <a:t>McBratney</a:t>
            </a:r>
            <a:r>
              <a:rPr lang="cs-CZ" sz="2000"/>
              <a:t>, ilustrace Anita </a:t>
            </a:r>
            <a:r>
              <a:rPr lang="cs-CZ" sz="2000" err="1"/>
              <a:t>Jeram</a:t>
            </a:r>
            <a:endParaRPr lang="cs-CZ" sz="200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6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4" name="Rectangle 73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008092A6-8D70-4393-BE21-70C75D5AB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Kdo se schovává v krabici? Nebo co se schovává v krabici?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2050" name="Picture 2" descr="Popis není dostupný.">
            <a:extLst>
              <a:ext uri="{FF2B5EF4-FFF2-40B4-BE49-F238E27FC236}">
                <a16:creationId xmlns:a16="http://schemas.microsoft.com/office/drawing/2014/main" id="{BF10EF30-7098-4AE2-9818-6850961862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6" r="-2" b="4974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5F7E66-F88E-4EB4-97F2-4E283FA8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 dirty="0"/>
              <a:t>Evokace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03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88" name="Rectangle 87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092" name="Content Placeholder 3091">
            <a:extLst>
              <a:ext uri="{FF2B5EF4-FFF2-40B4-BE49-F238E27FC236}">
                <a16:creationId xmlns:a16="http://schemas.microsoft.com/office/drawing/2014/main" id="{A6395307-BC44-440B-866C-8195404D9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pic>
        <p:nvPicPr>
          <p:cNvPr id="3088" name="Picture 16" descr="Popis není dostupný.">
            <a:extLst>
              <a:ext uri="{FF2B5EF4-FFF2-40B4-BE49-F238E27FC236}">
                <a16:creationId xmlns:a16="http://schemas.microsoft.com/office/drawing/2014/main" id="{7EB2E18E-EC0F-46F0-8BE7-FC28EDBCA0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7" r="-2" b="9723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F17A5C-27BD-4BAF-928C-EDD30DA38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 dirty="0"/>
              <a:t>Evokace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68F52-EED1-47C8-9F4E-298F5D20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cs-CZ" sz="3600" dirty="0"/>
              <a:t>vědomění si významu nových informací</a:t>
            </a:r>
            <a:endParaRPr lang="cs-CZ" dirty="0"/>
          </a:p>
        </p:txBody>
      </p:sp>
      <p:pic>
        <p:nvPicPr>
          <p:cNvPr id="1026" name="Picture 2" descr="Popis není dostupný.">
            <a:extLst>
              <a:ext uri="{FF2B5EF4-FFF2-40B4-BE49-F238E27FC236}">
                <a16:creationId xmlns:a16="http://schemas.microsoft.com/office/drawing/2014/main" id="{D57704FA-788D-427F-A22F-673A1255DC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6" t="4546" r="13165" b="5716"/>
          <a:stretch/>
        </p:blipFill>
        <p:spPr bwMode="auto">
          <a:xfrm rot="16200000">
            <a:off x="3698404" y="262415"/>
            <a:ext cx="4795190" cy="822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65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4" name="Rectangle 73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2BA706BC-25B0-4E9F-B2D3-C96B3412A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2050" name="Picture 2" descr="Popis není dostupný.">
            <a:extLst>
              <a:ext uri="{FF2B5EF4-FFF2-40B4-BE49-F238E27FC236}">
                <a16:creationId xmlns:a16="http://schemas.microsoft.com/office/drawing/2014/main" id="{F6DF37DD-87CA-4931-874E-249B8CC00B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6" r="11464" b="-2"/>
          <a:stretch/>
        </p:blipFill>
        <p:spPr bwMode="auto">
          <a:xfrm rot="5400000">
            <a:off x="5714251" y="381748"/>
            <a:ext cx="6856320" cy="6092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417DFB-035B-4523-8570-B9D5BF7E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 dirty="0"/>
              <a:t>U</a:t>
            </a:r>
            <a:r>
              <a:rPr lang="cs-CZ"/>
              <a:t>vědomění si významu nových informací</a:t>
            </a:r>
            <a:endParaRPr lang="cs-CZ" dirty="0"/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1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4" name="Rectangle 73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085185CD-829C-4F98-BF25-107CEDD2B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3074" name="Picture 2" descr="Popis není dostupný.">
            <a:extLst>
              <a:ext uri="{FF2B5EF4-FFF2-40B4-BE49-F238E27FC236}">
                <a16:creationId xmlns:a16="http://schemas.microsoft.com/office/drawing/2014/main" id="{241BD093-B387-4AE3-B5A9-8E8CA45573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5600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B72825-8AE8-4AE7-95F1-3BED24CD4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 dirty="0"/>
              <a:t>Reflexe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41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4" name="Rectangle 73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5961AC16-932F-4411-8EC2-0C2E8A64D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4098" name="Picture 2" descr="Popis není dostupný.">
            <a:extLst>
              <a:ext uri="{FF2B5EF4-FFF2-40B4-BE49-F238E27FC236}">
                <a16:creationId xmlns:a16="http://schemas.microsoft.com/office/drawing/2014/main" id="{B08DF1EB-0ED4-43D7-9BA4-BD9E4620BF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5600"/>
          <a:stretch/>
        </p:blipFill>
        <p:spPr bwMode="auto">
          <a:xfrm>
            <a:off x="6096000" y="10"/>
            <a:ext cx="6092823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1C9608-E4AA-4283-A6D4-D12E069B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cs-CZ" dirty="0"/>
              <a:t>Reflexe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39468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150</Words>
  <Application>Microsoft Office PowerPoint</Application>
  <PresentationFormat>Širokoúhlá obrazovka</PresentationFormat>
  <Paragraphs>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Trebuchet MS</vt:lpstr>
      <vt:lpstr>Berlín</vt:lpstr>
      <vt:lpstr>Literatura pro děti I </vt:lpstr>
      <vt:lpstr>Model E – U – R</vt:lpstr>
      <vt:lpstr>Hádej, jak moc Tě mám rád! – Podzim Sam McBratney, ilustrace Anita Jeram</vt:lpstr>
      <vt:lpstr>Evokace</vt:lpstr>
      <vt:lpstr>Evokace</vt:lpstr>
      <vt:lpstr>Uvědomění si významu nových informací</vt:lpstr>
      <vt:lpstr>Uvědomění si významu nových informací</vt:lpstr>
      <vt:lpstr>Reflexe</vt:lpstr>
      <vt:lpstr>Reflexe</vt:lpstr>
      <vt:lpstr>Práce s textem</vt:lpstr>
      <vt:lpstr>Hry s baterkou</vt:lpstr>
      <vt:lpstr>Příběh Vitamíni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pro děti I </dc:title>
  <dc:creator>Jana Havlová</dc:creator>
  <cp:lastModifiedBy>Jana Havlová</cp:lastModifiedBy>
  <cp:revision>3</cp:revision>
  <dcterms:created xsi:type="dcterms:W3CDTF">2020-11-14T19:04:07Z</dcterms:created>
  <dcterms:modified xsi:type="dcterms:W3CDTF">2020-11-20T11:35:10Z</dcterms:modified>
</cp:coreProperties>
</file>